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699" autoAdjust="0"/>
  </p:normalViewPr>
  <p:slideViewPr>
    <p:cSldViewPr snapToGrid="0" snapToObjects="1">
      <p:cViewPr>
        <p:scale>
          <a:sx n="30" d="100"/>
          <a:sy n="30" d="100"/>
        </p:scale>
        <p:origin x="584" y="16"/>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3/21/2019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47617" y="29911324"/>
            <a:ext cx="10302275" cy="1427155"/>
          </a:xfrm>
          <a:prstGeom prst="rect">
            <a:avLst/>
          </a:prstGeom>
        </p:spPr>
      </p:pic>
      <p:pic>
        <p:nvPicPr>
          <p:cNvPr id="13" name="Picture 12"/>
          <p:cNvPicPr>
            <a:picLocks noChangeAspect="1"/>
          </p:cNvPicPr>
          <p:nvPr/>
        </p:nvPicPr>
        <p:blipFill>
          <a:blip r:embed="rId4"/>
          <a:stretch>
            <a:fillRect/>
          </a:stretch>
        </p:blipFill>
        <p:spPr>
          <a:xfrm>
            <a:off x="12320335" y="11925327"/>
            <a:ext cx="17232849" cy="4942251"/>
          </a:xfrm>
          <a:prstGeom prst="rect">
            <a:avLst/>
          </a:prstGeom>
        </p:spPr>
      </p:pic>
      <p:pic>
        <p:nvPicPr>
          <p:cNvPr id="6" name="Picture 5"/>
          <p:cNvPicPr>
            <a:picLocks noChangeAspect="1"/>
          </p:cNvPicPr>
          <p:nvPr/>
        </p:nvPicPr>
        <p:blipFill rotWithShape="1">
          <a:blip r:embed="rId5"/>
          <a:srcRect l="13017" t="7811" r="8885" b="54090"/>
          <a:stretch/>
        </p:blipFill>
        <p:spPr>
          <a:xfrm>
            <a:off x="26405817" y="1005626"/>
            <a:ext cx="3307631" cy="1858866"/>
          </a:xfrm>
          <a:prstGeom prst="rect">
            <a:avLst/>
          </a:prstGeom>
        </p:spPr>
      </p:pic>
      <p:sp>
        <p:nvSpPr>
          <p:cNvPr id="7" name="TextBox 6"/>
          <p:cNvSpPr txBox="1"/>
          <p:nvPr/>
        </p:nvSpPr>
        <p:spPr>
          <a:xfrm>
            <a:off x="9053497" y="1757265"/>
            <a:ext cx="12826571" cy="2277187"/>
          </a:xfrm>
          <a:prstGeom prst="rect">
            <a:avLst/>
          </a:prstGeom>
          <a:noFill/>
        </p:spPr>
        <p:txBody>
          <a:bodyPr wrap="none" lIns="60602" tIns="30302" rIns="60602" bIns="30302" rtlCol="0">
            <a:spAutoFit/>
          </a:bodyPr>
          <a:lstStyle/>
          <a:p>
            <a:pPr algn="ctr"/>
            <a:r>
              <a:rPr lang="en-US" sz="7200" b="1" dirty="0" err="1" smtClean="0">
                <a:solidFill>
                  <a:srgbClr val="4E2C75"/>
                </a:solidFill>
                <a:latin typeface="Helvetica"/>
                <a:cs typeface="Helvetica"/>
              </a:rPr>
              <a:t>GuiTabs</a:t>
            </a:r>
            <a:r>
              <a:rPr lang="en-US" sz="7200" b="1" dirty="0" smtClean="0">
                <a:solidFill>
                  <a:srgbClr val="4E2C75"/>
                </a:solidFill>
                <a:latin typeface="Helvetica"/>
                <a:cs typeface="Helvetica"/>
              </a:rPr>
              <a:t>: an automatic guitar</a:t>
            </a:r>
          </a:p>
          <a:p>
            <a:pPr algn="ctr"/>
            <a:r>
              <a:rPr lang="en-US" sz="7200" b="1" dirty="0" smtClean="0">
                <a:solidFill>
                  <a:srgbClr val="4E2C75"/>
                </a:solidFill>
                <a:latin typeface="Helvetica"/>
                <a:cs typeface="Helvetica"/>
              </a:rPr>
              <a:t>transcription generator</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579554" y="36934606"/>
            <a:ext cx="9974671" cy="947592"/>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a:t>
            </a:r>
            <a:r>
              <a:rPr lang="en-US" sz="2400" dirty="0" smtClean="0">
                <a:latin typeface="Helvetica"/>
              </a:rPr>
              <a:t>used the CREPE pitch tracker made by Justin </a:t>
            </a:r>
            <a:r>
              <a:rPr lang="en-US" sz="2400" dirty="0" err="1" smtClean="0">
                <a:latin typeface="Helvetica"/>
              </a:rPr>
              <a:t>Salamon</a:t>
            </a:r>
            <a:r>
              <a:rPr lang="en-US" sz="2400" dirty="0" smtClean="0">
                <a:latin typeface="Helvetica"/>
              </a:rPr>
              <a:t>, Jong </a:t>
            </a:r>
            <a:r>
              <a:rPr lang="en-US" sz="2400" dirty="0" err="1" smtClean="0">
                <a:latin typeface="Helvetica"/>
              </a:rPr>
              <a:t>Wook</a:t>
            </a:r>
            <a:r>
              <a:rPr lang="en-US" sz="2400" dirty="0" smtClean="0">
                <a:latin typeface="Helvetica"/>
              </a:rPr>
              <a:t> Kim, Peter Li, and Juan Pablo Bello </a:t>
            </a:r>
            <a:endParaRPr lang="en-US" sz="2400" dirty="0">
              <a:latin typeface="Helvetica"/>
            </a:endParaRPr>
          </a:p>
        </p:txBody>
      </p:sp>
      <p:sp>
        <p:nvSpPr>
          <p:cNvPr id="27" name="TextBox 26"/>
          <p:cNvSpPr txBox="1"/>
          <p:nvPr/>
        </p:nvSpPr>
        <p:spPr>
          <a:xfrm>
            <a:off x="6026107" y="4128117"/>
            <a:ext cx="19234543"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David </a:t>
            </a:r>
            <a:r>
              <a:rPr lang="en-US" sz="5400" b="1" dirty="0" err="1" smtClean="0">
                <a:solidFill>
                  <a:schemeClr val="tx1">
                    <a:lumMod val="75000"/>
                    <a:lumOff val="25000"/>
                  </a:schemeClr>
                </a:solidFill>
                <a:latin typeface="Helvetica"/>
                <a:cs typeface="Helvetica"/>
              </a:rPr>
              <a:t>Hofferber</a:t>
            </a:r>
            <a:r>
              <a:rPr lang="en-US" sz="5400" b="1" dirty="0" smtClean="0">
                <a:solidFill>
                  <a:schemeClr val="tx1">
                    <a:lumMod val="75000"/>
                    <a:lumOff val="25000"/>
                  </a:schemeClr>
                </a:solidFill>
                <a:latin typeface="Helvetica"/>
                <a:cs typeface="Helvetica"/>
              </a:rPr>
              <a:t>, Joseph </a:t>
            </a:r>
            <a:r>
              <a:rPr lang="en-US" sz="5400" b="1" dirty="0" err="1" smtClean="0">
                <a:solidFill>
                  <a:schemeClr val="tx1">
                    <a:lumMod val="75000"/>
                    <a:lumOff val="25000"/>
                  </a:schemeClr>
                </a:solidFill>
                <a:latin typeface="Helvetica"/>
                <a:cs typeface="Helvetica"/>
              </a:rPr>
              <a:t>Eligon</a:t>
            </a:r>
            <a:r>
              <a:rPr lang="en-US" sz="5400" b="1" dirty="0" smtClean="0">
                <a:solidFill>
                  <a:schemeClr val="tx1">
                    <a:lumMod val="75000"/>
                    <a:lumOff val="25000"/>
                  </a:schemeClr>
                </a:solidFill>
                <a:latin typeface="Helvetica"/>
                <a:cs typeface="Helvetica"/>
              </a:rPr>
              <a:t>, Joshua Fields</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Machine Perception of Audio and Music. </a:t>
            </a:r>
            <a:r>
              <a:rPr lang="en-US" sz="4400" b="1" dirty="0">
                <a:solidFill>
                  <a:schemeClr val="tx1">
                    <a:lumMod val="75000"/>
                    <a:lumOff val="25000"/>
                  </a:schemeClr>
                </a:solidFill>
                <a:latin typeface="Helvetica"/>
                <a:cs typeface="Helvetica"/>
              </a:rPr>
              <a:t>Northwestern University, USA </a:t>
            </a:r>
          </a:p>
        </p:txBody>
      </p:sp>
      <p:sp>
        <p:nvSpPr>
          <p:cNvPr id="10" name="TextBox 9"/>
          <p:cNvSpPr txBox="1"/>
          <p:nvPr/>
        </p:nvSpPr>
        <p:spPr>
          <a:xfrm>
            <a:off x="938572" y="6147250"/>
            <a:ext cx="9451167" cy="749220"/>
          </a:xfrm>
          <a:prstGeom prst="rect">
            <a:avLst/>
          </a:prstGeom>
          <a:noFill/>
        </p:spPr>
        <p:txBody>
          <a:bodyPr wrap="square" lIns="71413" tIns="35707" rIns="71413" bIns="35707" rtlCol="0">
            <a:spAutoFit/>
          </a:bodyPr>
          <a:lstStyle/>
          <a:p>
            <a:r>
              <a:rPr lang="en-US" sz="4400" b="1" dirty="0">
                <a:solidFill>
                  <a:srgbClr val="4E2C75"/>
                </a:solidFill>
                <a:latin typeface="Helvetica"/>
              </a:rPr>
              <a:t>1. </a:t>
            </a:r>
            <a:r>
              <a:rPr lang="en-US" sz="4400" b="1" dirty="0" smtClean="0">
                <a:solidFill>
                  <a:srgbClr val="4E2C75"/>
                </a:solidFill>
                <a:latin typeface="Helvetica"/>
              </a:rPr>
              <a:t>Motivation</a:t>
            </a:r>
            <a:endParaRPr lang="en-US" sz="4400" b="1" dirty="0">
              <a:solidFill>
                <a:srgbClr val="4E2C75"/>
              </a:solidFill>
              <a:latin typeface="Helvetica"/>
            </a:endParaRPr>
          </a:p>
        </p:txBody>
      </p:sp>
      <p:sp>
        <p:nvSpPr>
          <p:cNvPr id="173" name="TextBox 172"/>
          <p:cNvSpPr txBox="1"/>
          <p:nvPr/>
        </p:nvSpPr>
        <p:spPr>
          <a:xfrm>
            <a:off x="11638093" y="6518174"/>
            <a:ext cx="16595564" cy="769441"/>
          </a:xfrm>
          <a:prstGeom prst="rect">
            <a:avLst/>
          </a:prstGeom>
          <a:noFill/>
        </p:spPr>
        <p:txBody>
          <a:bodyPr wrap="square" rtlCol="0">
            <a:spAutoFit/>
          </a:bodyPr>
          <a:lstStyle/>
          <a:p>
            <a:r>
              <a:rPr lang="en-US" sz="4400" b="1" dirty="0">
                <a:solidFill>
                  <a:srgbClr val="4E2C75"/>
                </a:solidFill>
                <a:latin typeface="Helvetica"/>
              </a:rPr>
              <a:t>3</a:t>
            </a:r>
            <a:r>
              <a:rPr lang="en-US" sz="4400" b="1" dirty="0" smtClean="0">
                <a:solidFill>
                  <a:srgbClr val="4E2C75"/>
                </a:solidFill>
                <a:latin typeface="Helvetica"/>
              </a:rPr>
              <a:t>. </a:t>
            </a:r>
            <a:r>
              <a:rPr lang="en-US" sz="4400" b="1" dirty="0" smtClean="0">
                <a:solidFill>
                  <a:srgbClr val="4E2C75"/>
                </a:solidFill>
                <a:latin typeface="Helvetica"/>
              </a:rPr>
              <a:t>Pipeline</a:t>
            </a:r>
            <a:endParaRPr lang="en-US" sz="4400" b="1" dirty="0">
              <a:solidFill>
                <a:srgbClr val="4E2C75"/>
              </a:solidFill>
              <a:latin typeface="Helvetica"/>
            </a:endParaRPr>
          </a:p>
        </p:txBody>
      </p:sp>
      <p:grpSp>
        <p:nvGrpSpPr>
          <p:cNvPr id="73" name="Group 72"/>
          <p:cNvGrpSpPr/>
          <p:nvPr/>
        </p:nvGrpSpPr>
        <p:grpSpPr>
          <a:xfrm>
            <a:off x="672223" y="10131885"/>
            <a:ext cx="9646160" cy="20697838"/>
            <a:chOff x="821630" y="5054049"/>
            <a:chExt cx="7944551" cy="11545606"/>
          </a:xfrm>
        </p:grpSpPr>
        <p:sp>
          <p:nvSpPr>
            <p:cNvPr id="74" name="TextBox 73"/>
            <p:cNvSpPr txBox="1"/>
            <p:nvPr/>
          </p:nvSpPr>
          <p:spPr>
            <a:xfrm>
              <a:off x="821630" y="16216064"/>
              <a:ext cx="7812133" cy="383591"/>
            </a:xfrm>
            <a:prstGeom prst="rect">
              <a:avLst/>
            </a:prstGeom>
            <a:noFill/>
          </p:spPr>
          <p:txBody>
            <a:bodyPr wrap="square" lIns="71413" tIns="35707" rIns="71413" bIns="35707" rtlCol="0">
              <a:spAutoFit/>
            </a:bodyPr>
            <a:lstStyle/>
            <a:p>
              <a:r>
                <a:rPr lang="en-US" sz="4000" b="1" dirty="0" smtClean="0">
                  <a:solidFill>
                    <a:srgbClr val="4E2C75"/>
                  </a:solidFill>
                  <a:latin typeface="Helvetica"/>
                </a:rPr>
                <a:t>Related Work</a:t>
              </a:r>
              <a:endParaRPr lang="en-US" sz="4000" b="1" dirty="0">
                <a:solidFill>
                  <a:srgbClr val="4E2C75"/>
                </a:solidFill>
                <a:latin typeface="Helvetica"/>
              </a:endParaRPr>
            </a:p>
          </p:txBody>
        </p:sp>
        <p:sp>
          <p:nvSpPr>
            <p:cNvPr id="75" name="TextBox 74"/>
            <p:cNvSpPr txBox="1"/>
            <p:nvPr/>
          </p:nvSpPr>
          <p:spPr>
            <a:xfrm>
              <a:off x="905129" y="5054049"/>
              <a:ext cx="7861052" cy="388254"/>
            </a:xfrm>
            <a:prstGeom prst="rect">
              <a:avLst/>
            </a:prstGeom>
            <a:noFill/>
          </p:spPr>
          <p:txBody>
            <a:bodyPr wrap="square" rtlCol="0">
              <a:spAutoFit/>
            </a:bodyPr>
            <a:lstStyle/>
            <a:p>
              <a:pPr algn="just">
                <a:lnSpc>
                  <a:spcPct val="120000"/>
                </a:lnSpc>
              </a:pPr>
              <a:endParaRPr lang="en-US" sz="3600" dirty="0">
                <a:latin typeface="Helvetica"/>
                <a:cs typeface="Helvetica"/>
              </a:endParaRPr>
            </a:p>
          </p:txBody>
        </p:sp>
      </p:grpSp>
      <p:sp>
        <p:nvSpPr>
          <p:cNvPr id="80" name="Rectangle 79"/>
          <p:cNvSpPr/>
          <p:nvPr/>
        </p:nvSpPr>
        <p:spPr>
          <a:xfrm>
            <a:off x="1202262" y="1785902"/>
            <a:ext cx="5811206" cy="1301895"/>
          </a:xfrm>
          <a:prstGeom prst="rect">
            <a:avLst/>
          </a:prstGeom>
          <a:ln w="57150" cmpd="sng">
            <a:noFill/>
          </a:ln>
        </p:spPr>
        <p:txBody>
          <a:bodyPr wrap="none">
            <a:spAutoFit/>
          </a:bodyPr>
          <a:lstStyle/>
          <a:p>
            <a:r>
              <a:rPr lang="en-US" sz="3930" b="1" i="1" u="sng" dirty="0" smtClean="0">
                <a:solidFill>
                  <a:srgbClr val="4E2C75"/>
                </a:solidFill>
                <a:latin typeface="Helvetica"/>
              </a:rPr>
              <a:t>See more at</a:t>
            </a:r>
            <a:endParaRPr lang="en-US" sz="3930" b="1" i="1" u="sng" dirty="0">
              <a:solidFill>
                <a:srgbClr val="4E2C75"/>
              </a:solidFill>
              <a:latin typeface="Helvetica"/>
            </a:endParaRPr>
          </a:p>
          <a:p>
            <a:r>
              <a:rPr lang="en-US" sz="3930" b="1" i="1" dirty="0">
                <a:solidFill>
                  <a:srgbClr val="4E2C75"/>
                </a:solidFill>
                <a:latin typeface="Helvetica"/>
              </a:rPr>
              <a:t>g</a:t>
            </a:r>
            <a:r>
              <a:rPr lang="en-US" sz="3930" b="1" i="1" dirty="0" smtClean="0">
                <a:solidFill>
                  <a:srgbClr val="4E2C75"/>
                </a:solidFill>
                <a:latin typeface="Helvetica"/>
              </a:rPr>
              <a:t>uitabwebsite.github.io</a:t>
            </a:r>
            <a:endParaRPr lang="en-US" sz="3930" i="1" dirty="0"/>
          </a:p>
        </p:txBody>
      </p:sp>
      <p:sp>
        <p:nvSpPr>
          <p:cNvPr id="103" name="TextBox 102"/>
          <p:cNvSpPr txBox="1"/>
          <p:nvPr/>
        </p:nvSpPr>
        <p:spPr>
          <a:xfrm>
            <a:off x="11645135" y="7708321"/>
            <a:ext cx="5351257" cy="954107"/>
          </a:xfrm>
          <a:prstGeom prst="rect">
            <a:avLst/>
          </a:prstGeom>
          <a:noFill/>
        </p:spPr>
        <p:txBody>
          <a:bodyPr wrap="square" rtlCol="0">
            <a:spAutoFit/>
          </a:bodyPr>
          <a:lstStyle/>
          <a:p>
            <a:r>
              <a:rPr lang="en-US" sz="2800" dirty="0">
                <a:latin typeface="Helvetica"/>
                <a:cs typeface="Helvetica"/>
              </a:rPr>
              <a:t>1. </a:t>
            </a:r>
            <a:r>
              <a:rPr lang="en-US" sz="2800" dirty="0" smtClean="0">
                <a:latin typeface="Helvetica"/>
                <a:cs typeface="Helvetica"/>
              </a:rPr>
              <a:t>The user indicates an audio file to transcribe</a:t>
            </a:r>
            <a:endParaRPr lang="en-US" sz="2800" dirty="0">
              <a:latin typeface="Helvetica"/>
              <a:cs typeface="Helvetica"/>
            </a:endParaRPr>
          </a:p>
        </p:txBody>
      </p:sp>
      <p:sp>
        <p:nvSpPr>
          <p:cNvPr id="121" name="TextBox 120"/>
          <p:cNvSpPr txBox="1"/>
          <p:nvPr/>
        </p:nvSpPr>
        <p:spPr>
          <a:xfrm>
            <a:off x="17125043" y="7797337"/>
            <a:ext cx="7623432" cy="2246769"/>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2</a:t>
            </a:r>
            <a:r>
              <a:rPr lang="en-US" sz="2800" dirty="0" smtClean="0"/>
              <a:t>. We run CREPE on the audio file, determining new notes based off of having a sufficient change in Hz. If CREPE is not confident for too long, we also terminate the current note.</a:t>
            </a:r>
            <a:endParaRPr lang="en-US" sz="2800" dirty="0"/>
          </a:p>
        </p:txBody>
      </p:sp>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81" name="TextBox 180">
            <a:extLst>
              <a:ext uri="{FF2B5EF4-FFF2-40B4-BE49-F238E27FC236}">
                <a16:creationId xmlns:a16="http://schemas.microsoft.com/office/drawing/2014/main" id="{D38C31A6-6D42-2144-A935-058A67C30F3A}"/>
              </a:ext>
            </a:extLst>
          </p:cNvPr>
          <p:cNvSpPr txBox="1"/>
          <p:nvPr/>
        </p:nvSpPr>
        <p:spPr>
          <a:xfrm>
            <a:off x="950910" y="12135888"/>
            <a:ext cx="9687288" cy="541446"/>
          </a:xfrm>
          <a:prstGeom prst="rect">
            <a:avLst/>
          </a:prstGeom>
          <a:noFill/>
        </p:spPr>
        <p:txBody>
          <a:bodyPr wrap="square" rtlCol="0">
            <a:spAutoFit/>
          </a:bodyPr>
          <a:lstStyle/>
          <a:p>
            <a:r>
              <a:rPr lang="en-US" sz="4400" b="1" dirty="0">
                <a:solidFill>
                  <a:srgbClr val="4E2C75"/>
                </a:solidFill>
                <a:latin typeface="Helvetica"/>
              </a:rPr>
              <a:t>2</a:t>
            </a:r>
            <a:r>
              <a:rPr lang="en-US" sz="4400" b="1" dirty="0" smtClean="0">
                <a:solidFill>
                  <a:srgbClr val="4E2C75"/>
                </a:solidFill>
                <a:latin typeface="Helvetica"/>
              </a:rPr>
              <a:t>. </a:t>
            </a:r>
            <a:r>
              <a:rPr lang="en-US" sz="4400" b="1" dirty="0">
                <a:solidFill>
                  <a:srgbClr val="4E2C75"/>
                </a:solidFill>
                <a:latin typeface="Helvetica"/>
              </a:rPr>
              <a:t>Problems</a:t>
            </a:r>
          </a:p>
        </p:txBody>
      </p:sp>
      <p:sp>
        <p:nvSpPr>
          <p:cNvPr id="185" name="TextBox 184">
            <a:extLst>
              <a:ext uri="{FF2B5EF4-FFF2-40B4-BE49-F238E27FC236}">
                <a16:creationId xmlns:a16="http://schemas.microsoft.com/office/drawing/2014/main" id="{D4965ABF-4E19-5D40-A08A-6EC54185FA22}"/>
              </a:ext>
            </a:extLst>
          </p:cNvPr>
          <p:cNvSpPr txBox="1"/>
          <p:nvPr/>
        </p:nvSpPr>
        <p:spPr>
          <a:xfrm>
            <a:off x="1302832" y="820477"/>
            <a:ext cx="7879080" cy="646331"/>
          </a:xfrm>
          <a:prstGeom prst="rect">
            <a:avLst/>
          </a:prstGeom>
          <a:noFill/>
        </p:spPr>
        <p:txBody>
          <a:bodyPr wrap="none" rtlCol="0">
            <a:spAutoFit/>
          </a:bodyPr>
          <a:lstStyle/>
          <a:p>
            <a:r>
              <a:rPr lang="en-US" sz="3600" b="1" i="1" dirty="0" smtClean="0">
                <a:latin typeface="Helvetica"/>
                <a:cs typeface="Helvetica"/>
              </a:rPr>
              <a:t>2019 EECS 352 Final Presentations</a:t>
            </a:r>
            <a:endParaRPr lang="en-US" sz="3600" b="1" i="1" dirty="0">
              <a:latin typeface="Helvetica"/>
              <a:cs typeface="Helvetica"/>
            </a:endParaRPr>
          </a:p>
        </p:txBody>
      </p:sp>
      <p:grpSp>
        <p:nvGrpSpPr>
          <p:cNvPr id="193" name="Group 192">
            <a:extLst>
              <a:ext uri="{FF2B5EF4-FFF2-40B4-BE49-F238E27FC236}">
                <a16:creationId xmlns:a16="http://schemas.microsoft.com/office/drawing/2014/main" id="{82F32EE1-73D9-DB49-A38E-751897A7C0D6}"/>
              </a:ext>
            </a:extLst>
          </p:cNvPr>
          <p:cNvGrpSpPr/>
          <p:nvPr/>
        </p:nvGrpSpPr>
        <p:grpSpPr>
          <a:xfrm>
            <a:off x="11372802" y="23763497"/>
            <a:ext cx="16907023" cy="11158883"/>
            <a:chOff x="853193" y="17525457"/>
            <a:chExt cx="14372981" cy="42976015"/>
          </a:xfrm>
        </p:grpSpPr>
        <p:sp>
          <p:nvSpPr>
            <p:cNvPr id="194" name="TextBox 193">
              <a:extLst>
                <a:ext uri="{FF2B5EF4-FFF2-40B4-BE49-F238E27FC236}">
                  <a16:creationId xmlns:a16="http://schemas.microsoft.com/office/drawing/2014/main" id="{5A88F8CF-88D7-B74A-BA83-4EA5679214BD}"/>
                </a:ext>
              </a:extLst>
            </p:cNvPr>
            <p:cNvSpPr txBox="1"/>
            <p:nvPr/>
          </p:nvSpPr>
          <p:spPr>
            <a:xfrm>
              <a:off x="853193" y="17525457"/>
              <a:ext cx="6949565" cy="2680585"/>
            </a:xfrm>
            <a:prstGeom prst="rect">
              <a:avLst/>
            </a:prstGeom>
            <a:noFill/>
          </p:spPr>
          <p:txBody>
            <a:bodyPr wrap="square" rtlCol="0">
              <a:spAutoFit/>
            </a:bodyPr>
            <a:lstStyle/>
            <a:p>
              <a:pPr algn="just">
                <a:lnSpc>
                  <a:spcPct val="120000"/>
                </a:lnSpc>
              </a:pPr>
              <a:endParaRPr lang="en-US" sz="3600" b="1" dirty="0">
                <a:latin typeface="Helvetica"/>
              </a:endParaRPr>
            </a:p>
          </p:txBody>
        </p:sp>
        <p:sp>
          <p:nvSpPr>
            <p:cNvPr id="195" name="TextBox 194">
              <a:extLst>
                <a:ext uri="{FF2B5EF4-FFF2-40B4-BE49-F238E27FC236}">
                  <a16:creationId xmlns:a16="http://schemas.microsoft.com/office/drawing/2014/main" id="{79CDD9F8-2D25-3F45-9B92-6C0137FFA38E}"/>
                </a:ext>
              </a:extLst>
            </p:cNvPr>
            <p:cNvSpPr txBox="1"/>
            <p:nvPr/>
          </p:nvSpPr>
          <p:spPr>
            <a:xfrm>
              <a:off x="1044580" y="57538137"/>
              <a:ext cx="14181594" cy="2963335"/>
            </a:xfrm>
            <a:prstGeom prst="rect">
              <a:avLst/>
            </a:prstGeom>
            <a:noFill/>
          </p:spPr>
          <p:txBody>
            <a:bodyPr wrap="square" rtlCol="0">
              <a:spAutoFit/>
            </a:bodyPr>
            <a:lstStyle/>
            <a:p>
              <a:r>
                <a:rPr lang="en-US" sz="4400" b="1" dirty="0">
                  <a:solidFill>
                    <a:srgbClr val="4E2C75"/>
                  </a:solidFill>
                  <a:latin typeface="Helvetica"/>
                </a:rPr>
                <a:t>6</a:t>
              </a:r>
              <a:r>
                <a:rPr lang="en-US" sz="4400" b="1" dirty="0" smtClean="0">
                  <a:solidFill>
                    <a:srgbClr val="4E2C75"/>
                  </a:solidFill>
                  <a:latin typeface="Helvetica"/>
                </a:rPr>
                <a:t>. </a:t>
              </a:r>
              <a:r>
                <a:rPr lang="en-US" sz="4400" b="1" dirty="0" smtClean="0">
                  <a:solidFill>
                    <a:srgbClr val="4E2C75"/>
                  </a:solidFill>
                  <a:latin typeface="Helvetica"/>
                </a:rPr>
                <a:t>Future Work</a:t>
              </a:r>
              <a:endParaRPr lang="en-US" sz="4400" b="1" dirty="0">
                <a:solidFill>
                  <a:srgbClr val="4E2C75"/>
                </a:solidFill>
                <a:latin typeface="Helvetica"/>
              </a:endParaRPr>
            </a:p>
          </p:txBody>
        </p:sp>
      </p:grpSp>
      <p:sp>
        <p:nvSpPr>
          <p:cNvPr id="152" name="TextBox 151">
            <a:extLst>
              <a:ext uri="{FF2B5EF4-FFF2-40B4-BE49-F238E27FC236}">
                <a16:creationId xmlns:a16="http://schemas.microsoft.com/office/drawing/2014/main" id="{23862954-8899-7C4A-8827-CB1C4E022B5C}"/>
              </a:ext>
            </a:extLst>
          </p:cNvPr>
          <p:cNvSpPr txBox="1"/>
          <p:nvPr/>
        </p:nvSpPr>
        <p:spPr>
          <a:xfrm>
            <a:off x="11529603" y="25967625"/>
            <a:ext cx="19572697" cy="769441"/>
          </a:xfrm>
          <a:prstGeom prst="rect">
            <a:avLst/>
          </a:prstGeom>
          <a:noFill/>
        </p:spPr>
        <p:txBody>
          <a:bodyPr wrap="square" rtlCol="0">
            <a:spAutoFit/>
          </a:bodyPr>
          <a:lstStyle/>
          <a:p>
            <a:r>
              <a:rPr lang="en-US" sz="4400" b="1" dirty="0">
                <a:solidFill>
                  <a:srgbClr val="4E2C75"/>
                </a:solidFill>
                <a:latin typeface="Helvetica"/>
              </a:rPr>
              <a:t>5</a:t>
            </a:r>
            <a:r>
              <a:rPr lang="en-US" sz="4400" b="1" dirty="0" smtClean="0">
                <a:solidFill>
                  <a:srgbClr val="4E2C75"/>
                </a:solidFill>
                <a:latin typeface="Helvetica"/>
              </a:rPr>
              <a:t>. </a:t>
            </a:r>
            <a:r>
              <a:rPr lang="en-US" sz="4400" b="1" dirty="0" smtClean="0">
                <a:solidFill>
                  <a:srgbClr val="4E2C75"/>
                </a:solidFill>
                <a:latin typeface="Helvetica"/>
              </a:rPr>
              <a:t>Results</a:t>
            </a:r>
            <a:endParaRPr lang="en-US" sz="4400" b="1" dirty="0">
              <a:solidFill>
                <a:srgbClr val="4E2C75"/>
              </a:solidFill>
              <a:latin typeface="Helvetica"/>
            </a:endParaRPr>
          </a:p>
        </p:txBody>
      </p:sp>
      <p:sp>
        <p:nvSpPr>
          <p:cNvPr id="53" name="TextBox 52"/>
          <p:cNvSpPr txBox="1"/>
          <p:nvPr/>
        </p:nvSpPr>
        <p:spPr>
          <a:xfrm>
            <a:off x="24748475" y="7844239"/>
            <a:ext cx="5351257" cy="2677656"/>
          </a:xfrm>
          <a:prstGeom prst="rect">
            <a:avLst/>
          </a:prstGeom>
          <a:noFill/>
        </p:spPr>
        <p:txBody>
          <a:bodyPr wrap="square" rtlCol="0">
            <a:spAutoFit/>
          </a:bodyPr>
          <a:lstStyle/>
          <a:p>
            <a:r>
              <a:rPr lang="en-US" sz="2800" dirty="0">
                <a:latin typeface="Helvetica"/>
                <a:cs typeface="Helvetica"/>
              </a:rPr>
              <a:t>3</a:t>
            </a:r>
            <a:r>
              <a:rPr lang="en-US" sz="2800" dirty="0" smtClean="0">
                <a:latin typeface="Helvetica"/>
                <a:cs typeface="Helvetica"/>
              </a:rPr>
              <a:t>. Using the note list generated by CREPE, we identify an optimal fingering by performing a shortest path algorithm on a graph representation of the finger pattern.</a:t>
            </a:r>
            <a:endParaRPr lang="en-US" sz="2800" dirty="0">
              <a:latin typeface="Helvetica"/>
              <a:cs typeface="Helvetica"/>
            </a:endParaRPr>
          </a:p>
        </p:txBody>
      </p:sp>
      <p:sp>
        <p:nvSpPr>
          <p:cNvPr id="54" name="TextBox 53"/>
          <p:cNvSpPr txBox="1"/>
          <p:nvPr/>
        </p:nvSpPr>
        <p:spPr>
          <a:xfrm>
            <a:off x="15708224" y="10971669"/>
            <a:ext cx="9742660" cy="954107"/>
          </a:xfrm>
          <a:prstGeom prst="rect">
            <a:avLst/>
          </a:prstGeom>
          <a:noFill/>
        </p:spPr>
        <p:txBody>
          <a:bodyPr wrap="square" rtlCol="0">
            <a:spAutoFit/>
          </a:bodyPr>
          <a:lstStyle/>
          <a:p>
            <a:r>
              <a:rPr lang="en-US" sz="2800" dirty="0">
                <a:latin typeface="Helvetica"/>
                <a:cs typeface="Helvetica"/>
              </a:rPr>
              <a:t>4</a:t>
            </a:r>
            <a:r>
              <a:rPr lang="en-US" sz="2800" dirty="0" smtClean="0">
                <a:latin typeface="Helvetica"/>
                <a:cs typeface="Helvetica"/>
              </a:rPr>
              <a:t>. Using the optimal fingerings, we use Muse Score in order to transcribe the notes in tablature, and generate a pdf of it</a:t>
            </a:r>
            <a:endParaRPr lang="en-US" sz="2800" dirty="0">
              <a:latin typeface="Helvetica"/>
              <a:cs typeface="Helvetica"/>
            </a:endParaRPr>
          </a:p>
        </p:txBody>
      </p:sp>
      <p:sp>
        <p:nvSpPr>
          <p:cNvPr id="67" name="TextBox 66"/>
          <p:cNvSpPr txBox="1"/>
          <p:nvPr/>
        </p:nvSpPr>
        <p:spPr>
          <a:xfrm>
            <a:off x="11442689" y="16758544"/>
            <a:ext cx="16595564" cy="769441"/>
          </a:xfrm>
          <a:prstGeom prst="rect">
            <a:avLst/>
          </a:prstGeom>
          <a:noFill/>
        </p:spPr>
        <p:txBody>
          <a:bodyPr wrap="square" rtlCol="0">
            <a:spAutoFit/>
          </a:bodyPr>
          <a:lstStyle/>
          <a:p>
            <a:r>
              <a:rPr lang="en-US" sz="4400" b="1" dirty="0">
                <a:solidFill>
                  <a:srgbClr val="4E2C75"/>
                </a:solidFill>
                <a:latin typeface="Helvetica"/>
              </a:rPr>
              <a:t>4</a:t>
            </a:r>
            <a:r>
              <a:rPr lang="en-US" sz="4400" b="1" dirty="0" smtClean="0">
                <a:solidFill>
                  <a:srgbClr val="4E2C75"/>
                </a:solidFill>
                <a:latin typeface="Helvetica"/>
              </a:rPr>
              <a:t>. </a:t>
            </a:r>
            <a:r>
              <a:rPr lang="en-US" sz="4400" b="1" dirty="0" smtClean="0">
                <a:solidFill>
                  <a:srgbClr val="4E2C75"/>
                </a:solidFill>
                <a:latin typeface="Helvetica"/>
              </a:rPr>
              <a:t>Fingering Algorithm In Depth</a:t>
            </a:r>
            <a:endParaRPr lang="en-US" sz="4400" b="1" dirty="0">
              <a:solidFill>
                <a:srgbClr val="4E2C75"/>
              </a:solidFill>
              <a:latin typeface="Helvetica"/>
            </a:endParaRPr>
          </a:p>
        </p:txBody>
      </p:sp>
      <p:sp>
        <p:nvSpPr>
          <p:cNvPr id="3" name="TextBox 2"/>
          <p:cNvSpPr txBox="1"/>
          <p:nvPr/>
        </p:nvSpPr>
        <p:spPr>
          <a:xfrm>
            <a:off x="1023986" y="7441833"/>
            <a:ext cx="8487312"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People want to be able to play music, and the majority of the guitar repertoire is only available as audio</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Manual transcription can often take a long time and is also difficult for beginners</a:t>
            </a:r>
            <a:endParaRPr lang="en-US" sz="3600" dirty="0"/>
          </a:p>
        </p:txBody>
      </p:sp>
      <p:sp>
        <p:nvSpPr>
          <p:cNvPr id="2" name="TextBox 1"/>
          <p:cNvSpPr txBox="1"/>
          <p:nvPr/>
        </p:nvSpPr>
        <p:spPr>
          <a:xfrm>
            <a:off x="803776" y="20177038"/>
            <a:ext cx="9633971" cy="646331"/>
          </a:xfrm>
          <a:prstGeom prst="rect">
            <a:avLst/>
          </a:prstGeom>
          <a:noFill/>
        </p:spPr>
        <p:txBody>
          <a:bodyPr wrap="square" rtlCol="0">
            <a:spAutoFit/>
          </a:bodyPr>
          <a:lstStyle/>
          <a:p>
            <a:endParaRPr lang="en-US" sz="3600" dirty="0"/>
          </a:p>
        </p:txBody>
      </p:sp>
      <p:sp>
        <p:nvSpPr>
          <p:cNvPr id="5" name="TextBox 4"/>
          <p:cNvSpPr txBox="1"/>
          <p:nvPr/>
        </p:nvSpPr>
        <p:spPr>
          <a:xfrm>
            <a:off x="918141" y="13080372"/>
            <a:ext cx="9944455" cy="8956298"/>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Most transcriptions needs to be done based on the audio because transcriptions are not commonly available. However, pitch tracking is a difficult task in itself</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Even discounting the different positions your hand can be in while playing notes on the guitar, there are still five or six different ways to play every note</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Even though the notes are important, the fingerings are probably the most important part of the song in order to be viable to play. However, due to the complexity of the fingering, much of how the fingerings are determined depend upon complex distance metrics</a:t>
            </a:r>
            <a:endParaRPr lang="en-US" sz="3600" dirty="0"/>
          </a:p>
        </p:txBody>
      </p:sp>
      <p:sp>
        <p:nvSpPr>
          <p:cNvPr id="8" name="TextBox 7"/>
          <p:cNvSpPr txBox="1"/>
          <p:nvPr/>
        </p:nvSpPr>
        <p:spPr>
          <a:xfrm>
            <a:off x="11470602" y="26905572"/>
            <a:ext cx="11051579"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On monophonic audio without noise that it is 16 bit depth we are able to mostly successfully transcribe audio into tablature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t>However, a few notes are sometimes an octave off due to CREPE (and pitch trackers in general) having issues determining octaves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t>The fingerings will occasionally put more emphasis on shifting positions and repeatedly using your pinky than it does on using your ring finger and shifting at a later time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16" name="Picture 15"/>
          <p:cNvPicPr>
            <a:picLocks noChangeAspect="1"/>
          </p:cNvPicPr>
          <p:nvPr/>
        </p:nvPicPr>
        <p:blipFill>
          <a:blip r:embed="rId6"/>
          <a:stretch>
            <a:fillRect/>
          </a:stretch>
        </p:blipFill>
        <p:spPr>
          <a:xfrm>
            <a:off x="22245848" y="28284032"/>
            <a:ext cx="7467600" cy="904875"/>
          </a:xfrm>
          <a:prstGeom prst="rect">
            <a:avLst/>
          </a:prstGeom>
        </p:spPr>
      </p:pic>
      <p:sp>
        <p:nvSpPr>
          <p:cNvPr id="18" name="TextBox 17"/>
          <p:cNvSpPr txBox="1"/>
          <p:nvPr/>
        </p:nvSpPr>
        <p:spPr>
          <a:xfrm>
            <a:off x="24117065" y="31051226"/>
            <a:ext cx="4267200" cy="523220"/>
          </a:xfrm>
          <a:prstGeom prst="rect">
            <a:avLst/>
          </a:prstGeom>
          <a:noFill/>
        </p:spPr>
        <p:txBody>
          <a:bodyPr wrap="square" rtlCol="0">
            <a:spAutoFit/>
          </a:bodyPr>
          <a:lstStyle/>
          <a:p>
            <a:r>
              <a:rPr lang="en-US" sz="2800" dirty="0" err="1" smtClean="0"/>
              <a:t>GuiTab</a:t>
            </a:r>
            <a:r>
              <a:rPr lang="en-US" sz="2800" dirty="0" smtClean="0"/>
              <a:t> tab generation</a:t>
            </a:r>
            <a:endParaRPr lang="en-US" sz="2800" dirty="0"/>
          </a:p>
        </p:txBody>
      </p:sp>
      <p:sp>
        <p:nvSpPr>
          <p:cNvPr id="19" name="TextBox 18"/>
          <p:cNvSpPr txBox="1"/>
          <p:nvPr/>
        </p:nvSpPr>
        <p:spPr>
          <a:xfrm>
            <a:off x="24117065" y="29247481"/>
            <a:ext cx="6721642" cy="523220"/>
          </a:xfrm>
          <a:prstGeom prst="rect">
            <a:avLst/>
          </a:prstGeom>
          <a:noFill/>
        </p:spPr>
        <p:txBody>
          <a:bodyPr wrap="square" rtlCol="0">
            <a:spAutoFit/>
          </a:bodyPr>
          <a:lstStyle/>
          <a:p>
            <a:r>
              <a:rPr lang="en-US" sz="2800" dirty="0" err="1" smtClean="0"/>
              <a:t>LilyPond</a:t>
            </a:r>
            <a:r>
              <a:rPr lang="en-US" sz="2800" dirty="0" smtClean="0"/>
              <a:t> tab generation</a:t>
            </a:r>
            <a:endParaRPr lang="en-US" sz="2800" dirty="0"/>
          </a:p>
        </p:txBody>
      </p:sp>
      <p:sp>
        <p:nvSpPr>
          <p:cNvPr id="40" name="TextBox 39"/>
          <p:cNvSpPr txBox="1"/>
          <p:nvPr/>
        </p:nvSpPr>
        <p:spPr>
          <a:xfrm>
            <a:off x="773176" y="23075832"/>
            <a:ext cx="9485380" cy="687665"/>
          </a:xfrm>
          <a:prstGeom prst="rect">
            <a:avLst/>
          </a:prstGeom>
          <a:noFill/>
        </p:spPr>
        <p:txBody>
          <a:bodyPr wrap="square" lIns="71413" tIns="35707" rIns="71413" bIns="35707" rtlCol="0">
            <a:spAutoFit/>
          </a:bodyPr>
          <a:lstStyle/>
          <a:p>
            <a:r>
              <a:rPr lang="en-US" sz="4000" b="1" dirty="0" smtClean="0">
                <a:solidFill>
                  <a:srgbClr val="4E2C75"/>
                </a:solidFill>
                <a:latin typeface="Helvetica"/>
              </a:rPr>
              <a:t>Evaluation Metrics</a:t>
            </a:r>
          </a:p>
        </p:txBody>
      </p:sp>
      <p:sp>
        <p:nvSpPr>
          <p:cNvPr id="21" name="TextBox 20"/>
          <p:cNvSpPr txBox="1"/>
          <p:nvPr/>
        </p:nvSpPr>
        <p:spPr>
          <a:xfrm>
            <a:off x="648536" y="24111509"/>
            <a:ext cx="9789212"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We evaluated our results based on their pitch accuracy to the actual notes. This was done through human feedback, where the user told us whether or not the pitches sound right.</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r>
              <a:rPr lang="en-US" sz="3600" dirty="0" smtClean="0"/>
              <a:t>We evaluated our results based on the fingerings ease of playability. This was done by having several guitar players play the generated tablature and give feedback on how natural it was for them to play it.</a:t>
            </a:r>
            <a:endParaRPr lang="en-US" sz="3600" dirty="0"/>
          </a:p>
        </p:txBody>
      </p:sp>
      <p:pic>
        <p:nvPicPr>
          <p:cNvPr id="22" name="Picture 21"/>
          <p:cNvPicPr>
            <a:picLocks noChangeAspect="1"/>
          </p:cNvPicPr>
          <p:nvPr/>
        </p:nvPicPr>
        <p:blipFill>
          <a:blip r:embed="rId7"/>
          <a:stretch>
            <a:fillRect/>
          </a:stretch>
        </p:blipFill>
        <p:spPr>
          <a:xfrm>
            <a:off x="19016017" y="18462896"/>
            <a:ext cx="11538208" cy="6474899"/>
          </a:xfrm>
          <a:prstGeom prst="rect">
            <a:avLst/>
          </a:prstGeom>
        </p:spPr>
      </p:pic>
    </p:spTree>
    <p:extLst>
      <p:ext uri="{BB962C8B-B14F-4D97-AF65-F5344CB8AC3E}">
        <p14:creationId xmlns:p14="http://schemas.microsoft.com/office/powerpoint/2010/main" val="206971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11740</TotalTime>
  <Words>483</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Joshua D Fields</cp:lastModifiedBy>
  <cp:revision>737</cp:revision>
  <cp:lastPrinted>2018-03-03T02:24:05Z</cp:lastPrinted>
  <dcterms:created xsi:type="dcterms:W3CDTF">2011-08-01T17:44:01Z</dcterms:created>
  <dcterms:modified xsi:type="dcterms:W3CDTF">2019-03-22T01:35:41Z</dcterms:modified>
</cp:coreProperties>
</file>