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9" r:id="rId9"/>
    <p:sldId id="267" r:id="rId10"/>
    <p:sldId id="261" r:id="rId11"/>
    <p:sldId id="270" r:id="rId12"/>
    <p:sldId id="262" r:id="rId13"/>
    <p:sldId id="263" r:id="rId1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-8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1A1673-32AE-447E-866A-89F3C51F9E0D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3E200450-16E2-4C36-9C9D-35610C06F2BB}">
      <dgm:prSet phldrT="[Κείμενο]"/>
      <dgm:spPr/>
      <dgm:t>
        <a:bodyPr/>
        <a:lstStyle/>
        <a:p>
          <a:pPr algn="ctr"/>
          <a:r>
            <a:rPr lang="en-US" dirty="0" smtClean="0"/>
            <a:t>Random forest</a:t>
          </a:r>
          <a:endParaRPr lang="el-GR" dirty="0"/>
        </a:p>
      </dgm:t>
    </dgm:pt>
    <dgm:pt modelId="{C51082FA-2A44-4C9E-9E17-852F6D7F8887}" type="parTrans" cxnId="{59CF8260-8D2B-4F92-8258-3452175C100B}">
      <dgm:prSet/>
      <dgm:spPr/>
      <dgm:t>
        <a:bodyPr/>
        <a:lstStyle/>
        <a:p>
          <a:endParaRPr lang="el-GR"/>
        </a:p>
      </dgm:t>
    </dgm:pt>
    <dgm:pt modelId="{FF6C6252-A7D2-4D13-99D4-C934279F1F5F}" type="sibTrans" cxnId="{59CF8260-8D2B-4F92-8258-3452175C100B}">
      <dgm:prSet/>
      <dgm:spPr/>
      <dgm:t>
        <a:bodyPr/>
        <a:lstStyle/>
        <a:p>
          <a:endParaRPr lang="el-GR"/>
        </a:p>
      </dgm:t>
    </dgm:pt>
    <dgm:pt modelId="{2BA50B24-75A3-4561-A763-DD54D1F320FE}">
      <dgm:prSet phldrT="[Κείμενο]"/>
      <dgm:spPr/>
      <dgm:t>
        <a:bodyPr/>
        <a:lstStyle/>
        <a:p>
          <a:pPr algn="ctr"/>
          <a:r>
            <a:rPr lang="en-US" dirty="0" err="1" smtClean="0"/>
            <a:t>Lightgbm</a:t>
          </a:r>
          <a:endParaRPr lang="el-GR" dirty="0"/>
        </a:p>
      </dgm:t>
    </dgm:pt>
    <dgm:pt modelId="{3912F910-A120-491E-B2F9-AFE3D5CBB2BB}" type="parTrans" cxnId="{3AC9E3A7-2E4B-4481-8678-B9FA1FCE0B9D}">
      <dgm:prSet/>
      <dgm:spPr/>
      <dgm:t>
        <a:bodyPr/>
        <a:lstStyle/>
        <a:p>
          <a:endParaRPr lang="el-GR"/>
        </a:p>
      </dgm:t>
    </dgm:pt>
    <dgm:pt modelId="{861CA599-F2BF-4089-80B0-C0A1F55DB16D}" type="sibTrans" cxnId="{3AC9E3A7-2E4B-4481-8678-B9FA1FCE0B9D}">
      <dgm:prSet/>
      <dgm:spPr/>
      <dgm:t>
        <a:bodyPr/>
        <a:lstStyle/>
        <a:p>
          <a:endParaRPr lang="el-GR"/>
        </a:p>
      </dgm:t>
    </dgm:pt>
    <dgm:pt modelId="{EE125AD8-7519-4AC5-A188-7D0C9C8A06D9}">
      <dgm:prSet phldrT="[Κείμενο]"/>
      <dgm:spPr/>
      <dgm:t>
        <a:bodyPr/>
        <a:lstStyle/>
        <a:p>
          <a:pPr algn="ctr"/>
          <a:r>
            <a:rPr lang="en-US" b="1" dirty="0" err="1" smtClean="0"/>
            <a:t>Xgboost</a:t>
          </a:r>
          <a:endParaRPr lang="el-GR" b="1" dirty="0"/>
        </a:p>
      </dgm:t>
    </dgm:pt>
    <dgm:pt modelId="{FF2BAE84-6E33-41C3-A076-C50FBF7DAAD9}" type="parTrans" cxnId="{A4A61E42-A357-4FC6-BE5A-88ADA06C3A12}">
      <dgm:prSet/>
      <dgm:spPr/>
      <dgm:t>
        <a:bodyPr/>
        <a:lstStyle/>
        <a:p>
          <a:endParaRPr lang="el-GR"/>
        </a:p>
      </dgm:t>
    </dgm:pt>
    <dgm:pt modelId="{FCDD1865-9AD3-49EC-B850-C86CC3856972}" type="sibTrans" cxnId="{A4A61E42-A357-4FC6-BE5A-88ADA06C3A12}">
      <dgm:prSet/>
      <dgm:spPr/>
      <dgm:t>
        <a:bodyPr/>
        <a:lstStyle/>
        <a:p>
          <a:endParaRPr lang="el-GR"/>
        </a:p>
      </dgm:t>
    </dgm:pt>
    <dgm:pt modelId="{6181550C-FFC6-4D8E-9819-A68B39C8862A}">
      <dgm:prSet phldrT="[Κείμενο]"/>
      <dgm:spPr/>
      <dgm:t>
        <a:bodyPr/>
        <a:lstStyle/>
        <a:p>
          <a:pPr algn="ctr"/>
          <a:r>
            <a:rPr lang="en-US" dirty="0" err="1" smtClean="0"/>
            <a:t>AdaBoost</a:t>
          </a:r>
          <a:endParaRPr lang="el-GR" dirty="0"/>
        </a:p>
      </dgm:t>
    </dgm:pt>
    <dgm:pt modelId="{07386042-4B0B-424B-BE58-01C2A6329E3E}" type="parTrans" cxnId="{7434586A-CF2D-48CC-A3D9-911A98415367}">
      <dgm:prSet/>
      <dgm:spPr/>
      <dgm:t>
        <a:bodyPr/>
        <a:lstStyle/>
        <a:p>
          <a:endParaRPr lang="el-GR"/>
        </a:p>
      </dgm:t>
    </dgm:pt>
    <dgm:pt modelId="{A7B9E5B9-8F17-4B91-A8B9-60C2F448EBFB}" type="sibTrans" cxnId="{7434586A-CF2D-48CC-A3D9-911A98415367}">
      <dgm:prSet/>
      <dgm:spPr/>
      <dgm:t>
        <a:bodyPr/>
        <a:lstStyle/>
        <a:p>
          <a:endParaRPr lang="el-GR"/>
        </a:p>
      </dgm:t>
    </dgm:pt>
    <dgm:pt modelId="{BBFB59A2-6BEC-4D4A-AE98-908668132D7D}" type="pres">
      <dgm:prSet presAssocID="{031A1673-32AE-447E-866A-89F3C51F9E0D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l-GR"/>
        </a:p>
      </dgm:t>
    </dgm:pt>
    <dgm:pt modelId="{434210BD-4E10-4F41-B2F8-AFBD7285AD64}" type="pres">
      <dgm:prSet presAssocID="{3E200450-16E2-4C36-9C9D-35610C06F2BB}" presName="parenttextcomposite" presStyleCnt="0"/>
      <dgm:spPr/>
    </dgm:pt>
    <dgm:pt modelId="{5D806E36-80E4-4DE3-9BEA-BD00A78FE963}" type="pres">
      <dgm:prSet presAssocID="{3E200450-16E2-4C36-9C9D-35610C06F2BB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92B4B08E-0E78-4512-9A18-6E65B5222C1B}" type="pres">
      <dgm:prSet presAssocID="{3E200450-16E2-4C36-9C9D-35610C06F2BB}" presName="parallelogramComposite" presStyleCnt="0"/>
      <dgm:spPr/>
    </dgm:pt>
    <dgm:pt modelId="{71595BE3-D38E-4AF4-8A46-CBED59A36EFB}" type="pres">
      <dgm:prSet presAssocID="{3E200450-16E2-4C36-9C9D-35610C06F2BB}" presName="parallelogram1" presStyleLbl="alignNode1" presStyleIdx="0" presStyleCnt="21"/>
      <dgm:spPr/>
    </dgm:pt>
    <dgm:pt modelId="{CB9AE866-AF37-477E-B073-1197503C9021}" type="pres">
      <dgm:prSet presAssocID="{3E200450-16E2-4C36-9C9D-35610C06F2BB}" presName="parallelogram2" presStyleLbl="alignNode1" presStyleIdx="1" presStyleCnt="21"/>
      <dgm:spPr/>
    </dgm:pt>
    <dgm:pt modelId="{C8BBD86F-7D2B-44B3-B5D2-D364A29FF7D8}" type="pres">
      <dgm:prSet presAssocID="{3E200450-16E2-4C36-9C9D-35610C06F2BB}" presName="parallelogram3" presStyleLbl="alignNode1" presStyleIdx="2" presStyleCnt="21"/>
      <dgm:spPr/>
    </dgm:pt>
    <dgm:pt modelId="{45AC2D64-D7CD-4D45-95A7-F71191D7D835}" type="pres">
      <dgm:prSet presAssocID="{3E200450-16E2-4C36-9C9D-35610C06F2BB}" presName="parallelogram4" presStyleLbl="alignNode1" presStyleIdx="3" presStyleCnt="21"/>
      <dgm:spPr/>
    </dgm:pt>
    <dgm:pt modelId="{E7AEC54E-20A0-4CF0-917B-171D254B978A}" type="pres">
      <dgm:prSet presAssocID="{3E200450-16E2-4C36-9C9D-35610C06F2BB}" presName="parallelogram5" presStyleLbl="alignNode1" presStyleIdx="4" presStyleCnt="21"/>
      <dgm:spPr/>
    </dgm:pt>
    <dgm:pt modelId="{513969DD-9105-4F9B-B44A-8A00D8F3EC1B}" type="pres">
      <dgm:prSet presAssocID="{3E200450-16E2-4C36-9C9D-35610C06F2BB}" presName="parallelogram6" presStyleLbl="alignNode1" presStyleIdx="5" presStyleCnt="21"/>
      <dgm:spPr/>
    </dgm:pt>
    <dgm:pt modelId="{A98FEF2C-A6B0-4B29-A6B2-5C1A670240EB}" type="pres">
      <dgm:prSet presAssocID="{3E200450-16E2-4C36-9C9D-35610C06F2BB}" presName="parallelogram7" presStyleLbl="alignNode1" presStyleIdx="6" presStyleCnt="21"/>
      <dgm:spPr/>
    </dgm:pt>
    <dgm:pt modelId="{957AC24D-40B2-4EB7-A340-766A0EDAA1FA}" type="pres">
      <dgm:prSet presAssocID="{FF6C6252-A7D2-4D13-99D4-C934279F1F5F}" presName="sibTrans" presStyleCnt="0"/>
      <dgm:spPr/>
    </dgm:pt>
    <dgm:pt modelId="{EA6B9837-8AC9-4A65-A5B0-ABE45CF07BE8}" type="pres">
      <dgm:prSet presAssocID="{2BA50B24-75A3-4561-A763-DD54D1F320FE}" presName="parenttextcomposite" presStyleCnt="0"/>
      <dgm:spPr/>
    </dgm:pt>
    <dgm:pt modelId="{D7775966-275F-4FAF-A50B-AD81E29E146A}" type="pres">
      <dgm:prSet presAssocID="{2BA50B24-75A3-4561-A763-DD54D1F320FE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684ACD6-FC2E-4C5F-8DC4-CF85A750CDA2}" type="pres">
      <dgm:prSet presAssocID="{2BA50B24-75A3-4561-A763-DD54D1F320FE}" presName="composite" presStyleCnt="0"/>
      <dgm:spPr/>
    </dgm:pt>
    <dgm:pt modelId="{43563AC9-6CD2-4DA6-9247-65EBDABDA795}" type="pres">
      <dgm:prSet presAssocID="{2BA50B24-75A3-4561-A763-DD54D1F320FE}" presName="chevron1" presStyleLbl="alignNode1" presStyleIdx="7" presStyleCnt="21"/>
      <dgm:spPr/>
    </dgm:pt>
    <dgm:pt modelId="{AB31BB0A-775C-4D6C-B19D-EAF8A3F02396}" type="pres">
      <dgm:prSet presAssocID="{2BA50B24-75A3-4561-A763-DD54D1F320FE}" presName="chevron2" presStyleLbl="alignNode1" presStyleIdx="8" presStyleCnt="21"/>
      <dgm:spPr/>
    </dgm:pt>
    <dgm:pt modelId="{AF6C19CF-B7E4-483F-94FA-BAD4C726E53C}" type="pres">
      <dgm:prSet presAssocID="{2BA50B24-75A3-4561-A763-DD54D1F320FE}" presName="chevron3" presStyleLbl="alignNode1" presStyleIdx="9" presStyleCnt="21"/>
      <dgm:spPr/>
    </dgm:pt>
    <dgm:pt modelId="{EFC313E8-8E62-4ADA-8563-F20D51105406}" type="pres">
      <dgm:prSet presAssocID="{2BA50B24-75A3-4561-A763-DD54D1F320FE}" presName="chevron4" presStyleLbl="alignNode1" presStyleIdx="10" presStyleCnt="21"/>
      <dgm:spPr/>
    </dgm:pt>
    <dgm:pt modelId="{154F7937-BEF4-4D80-9218-EDC4EB01F77C}" type="pres">
      <dgm:prSet presAssocID="{2BA50B24-75A3-4561-A763-DD54D1F320FE}" presName="chevron5" presStyleLbl="alignNode1" presStyleIdx="11" presStyleCnt="21"/>
      <dgm:spPr/>
    </dgm:pt>
    <dgm:pt modelId="{0E8D0E5B-9300-4F13-A2D8-3C152052FAD2}" type="pres">
      <dgm:prSet presAssocID="{2BA50B24-75A3-4561-A763-DD54D1F320FE}" presName="chevron6" presStyleLbl="alignNode1" presStyleIdx="12" presStyleCnt="21"/>
      <dgm:spPr/>
    </dgm:pt>
    <dgm:pt modelId="{FAD680B9-BB51-4761-8532-EA4611F3B0E0}" type="pres">
      <dgm:prSet presAssocID="{2BA50B24-75A3-4561-A763-DD54D1F320FE}" presName="chevron7" presStyleLbl="alignNode1" presStyleIdx="13" presStyleCnt="21"/>
      <dgm:spPr/>
    </dgm:pt>
    <dgm:pt modelId="{551881E0-F6CE-4706-A585-D32E3761993D}" type="pres">
      <dgm:prSet presAssocID="{2BA50B24-75A3-4561-A763-DD54D1F320FE}" presName="childtext" presStyleLbl="solidFgAcc1" presStyleIdx="0" presStyleCnt="1" custLinFactNeighborX="-36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34B74EC7-62F5-4178-8BDD-191026CD9F10}" type="pres">
      <dgm:prSet presAssocID="{861CA599-F2BF-4089-80B0-C0A1F55DB16D}" presName="sibTrans" presStyleCnt="0"/>
      <dgm:spPr/>
    </dgm:pt>
    <dgm:pt modelId="{BE939116-9849-4C79-9F7C-BFB19461B11C}" type="pres">
      <dgm:prSet presAssocID="{6181550C-FFC6-4D8E-9819-A68B39C8862A}" presName="parenttextcomposite" presStyleCnt="0"/>
      <dgm:spPr/>
    </dgm:pt>
    <dgm:pt modelId="{875A6E8A-0DA9-49AA-8246-4F37203FBCB2}" type="pres">
      <dgm:prSet presAssocID="{6181550C-FFC6-4D8E-9819-A68B39C8862A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9E3AA5F4-D226-4200-B2DB-40268FE4C603}" type="pres">
      <dgm:prSet presAssocID="{6181550C-FFC6-4D8E-9819-A68B39C8862A}" presName="parallelogramComposite" presStyleCnt="0"/>
      <dgm:spPr/>
    </dgm:pt>
    <dgm:pt modelId="{12700877-B4ED-4F9B-A601-B731D2B38ADF}" type="pres">
      <dgm:prSet presAssocID="{6181550C-FFC6-4D8E-9819-A68B39C8862A}" presName="parallelogram1" presStyleLbl="alignNode1" presStyleIdx="14" presStyleCnt="21"/>
      <dgm:spPr/>
    </dgm:pt>
    <dgm:pt modelId="{4B980C91-7880-4AD7-953F-4A53C70CBCF9}" type="pres">
      <dgm:prSet presAssocID="{6181550C-FFC6-4D8E-9819-A68B39C8862A}" presName="parallelogram2" presStyleLbl="alignNode1" presStyleIdx="15" presStyleCnt="21"/>
      <dgm:spPr/>
    </dgm:pt>
    <dgm:pt modelId="{4B3D559D-3BE2-4E54-9898-21C124A57AA5}" type="pres">
      <dgm:prSet presAssocID="{6181550C-FFC6-4D8E-9819-A68B39C8862A}" presName="parallelogram3" presStyleLbl="alignNode1" presStyleIdx="16" presStyleCnt="21"/>
      <dgm:spPr/>
    </dgm:pt>
    <dgm:pt modelId="{0986F7C4-EDB1-4EA0-B857-5CB4F34C69C3}" type="pres">
      <dgm:prSet presAssocID="{6181550C-FFC6-4D8E-9819-A68B39C8862A}" presName="parallelogram4" presStyleLbl="alignNode1" presStyleIdx="17" presStyleCnt="21"/>
      <dgm:spPr/>
    </dgm:pt>
    <dgm:pt modelId="{4B3B807B-E65C-4A4A-AA27-4D81AF4425D2}" type="pres">
      <dgm:prSet presAssocID="{6181550C-FFC6-4D8E-9819-A68B39C8862A}" presName="parallelogram5" presStyleLbl="alignNode1" presStyleIdx="18" presStyleCnt="21"/>
      <dgm:spPr/>
    </dgm:pt>
    <dgm:pt modelId="{51ED372F-5550-4817-BE00-16CD158E95D4}" type="pres">
      <dgm:prSet presAssocID="{6181550C-FFC6-4D8E-9819-A68B39C8862A}" presName="parallelogram6" presStyleLbl="alignNode1" presStyleIdx="19" presStyleCnt="21"/>
      <dgm:spPr/>
    </dgm:pt>
    <dgm:pt modelId="{FAA7557B-13C6-4324-9E7B-AA29FCC06A1C}" type="pres">
      <dgm:prSet presAssocID="{6181550C-FFC6-4D8E-9819-A68B39C8862A}" presName="parallelogram7" presStyleLbl="alignNode1" presStyleIdx="20" presStyleCnt="21"/>
      <dgm:spPr/>
    </dgm:pt>
  </dgm:ptLst>
  <dgm:cxnLst>
    <dgm:cxn modelId="{A4A61E42-A357-4FC6-BE5A-88ADA06C3A12}" srcId="{2BA50B24-75A3-4561-A763-DD54D1F320FE}" destId="{EE125AD8-7519-4AC5-A188-7D0C9C8A06D9}" srcOrd="0" destOrd="0" parTransId="{FF2BAE84-6E33-41C3-A076-C50FBF7DAAD9}" sibTransId="{FCDD1865-9AD3-49EC-B850-C86CC3856972}"/>
    <dgm:cxn modelId="{3AC9E3A7-2E4B-4481-8678-B9FA1FCE0B9D}" srcId="{031A1673-32AE-447E-866A-89F3C51F9E0D}" destId="{2BA50B24-75A3-4561-A763-DD54D1F320FE}" srcOrd="1" destOrd="0" parTransId="{3912F910-A120-491E-B2F9-AFE3D5CBB2BB}" sibTransId="{861CA599-F2BF-4089-80B0-C0A1F55DB16D}"/>
    <dgm:cxn modelId="{2EF39689-8EF5-41F4-B79F-1A6AD854E78E}" type="presOf" srcId="{031A1673-32AE-447E-866A-89F3C51F9E0D}" destId="{BBFB59A2-6BEC-4D4A-AE98-908668132D7D}" srcOrd="0" destOrd="0" presId="urn:microsoft.com/office/officeart/2008/layout/VerticalAccentList"/>
    <dgm:cxn modelId="{639D277D-91DD-4E94-BED1-B8328012B85A}" type="presOf" srcId="{EE125AD8-7519-4AC5-A188-7D0C9C8A06D9}" destId="{551881E0-F6CE-4706-A585-D32E3761993D}" srcOrd="0" destOrd="0" presId="urn:microsoft.com/office/officeart/2008/layout/VerticalAccentList"/>
    <dgm:cxn modelId="{C5225C34-B73B-46E8-A8B9-1EEF645872C6}" type="presOf" srcId="{6181550C-FFC6-4D8E-9819-A68B39C8862A}" destId="{875A6E8A-0DA9-49AA-8246-4F37203FBCB2}" srcOrd="0" destOrd="0" presId="urn:microsoft.com/office/officeart/2008/layout/VerticalAccentList"/>
    <dgm:cxn modelId="{0713E853-0F2C-45BC-A6AE-3158BE4CDB9B}" type="presOf" srcId="{2BA50B24-75A3-4561-A763-DD54D1F320FE}" destId="{D7775966-275F-4FAF-A50B-AD81E29E146A}" srcOrd="0" destOrd="0" presId="urn:microsoft.com/office/officeart/2008/layout/VerticalAccentList"/>
    <dgm:cxn modelId="{7434586A-CF2D-48CC-A3D9-911A98415367}" srcId="{031A1673-32AE-447E-866A-89F3C51F9E0D}" destId="{6181550C-FFC6-4D8E-9819-A68B39C8862A}" srcOrd="2" destOrd="0" parTransId="{07386042-4B0B-424B-BE58-01C2A6329E3E}" sibTransId="{A7B9E5B9-8F17-4B91-A8B9-60C2F448EBFB}"/>
    <dgm:cxn modelId="{0966B2B0-7C1A-4F3A-B36B-339F5922D42B}" type="presOf" srcId="{3E200450-16E2-4C36-9C9D-35610C06F2BB}" destId="{5D806E36-80E4-4DE3-9BEA-BD00A78FE963}" srcOrd="0" destOrd="0" presId="urn:microsoft.com/office/officeart/2008/layout/VerticalAccentList"/>
    <dgm:cxn modelId="{59CF8260-8D2B-4F92-8258-3452175C100B}" srcId="{031A1673-32AE-447E-866A-89F3C51F9E0D}" destId="{3E200450-16E2-4C36-9C9D-35610C06F2BB}" srcOrd="0" destOrd="0" parTransId="{C51082FA-2A44-4C9E-9E17-852F6D7F8887}" sibTransId="{FF6C6252-A7D2-4D13-99D4-C934279F1F5F}"/>
    <dgm:cxn modelId="{9C062DB8-B603-4E0F-BBA4-DA88468EBD37}" type="presParOf" srcId="{BBFB59A2-6BEC-4D4A-AE98-908668132D7D}" destId="{434210BD-4E10-4F41-B2F8-AFBD7285AD64}" srcOrd="0" destOrd="0" presId="urn:microsoft.com/office/officeart/2008/layout/VerticalAccentList"/>
    <dgm:cxn modelId="{14A31EC7-1134-444E-A9C1-D67A01A46D41}" type="presParOf" srcId="{434210BD-4E10-4F41-B2F8-AFBD7285AD64}" destId="{5D806E36-80E4-4DE3-9BEA-BD00A78FE963}" srcOrd="0" destOrd="0" presId="urn:microsoft.com/office/officeart/2008/layout/VerticalAccentList"/>
    <dgm:cxn modelId="{CD78D3A1-6DE9-4CEB-93CB-B9417F76FBC6}" type="presParOf" srcId="{BBFB59A2-6BEC-4D4A-AE98-908668132D7D}" destId="{92B4B08E-0E78-4512-9A18-6E65B5222C1B}" srcOrd="1" destOrd="0" presId="urn:microsoft.com/office/officeart/2008/layout/VerticalAccentList"/>
    <dgm:cxn modelId="{D83C637C-7245-4DC6-B96F-C13EEAF5CB15}" type="presParOf" srcId="{92B4B08E-0E78-4512-9A18-6E65B5222C1B}" destId="{71595BE3-D38E-4AF4-8A46-CBED59A36EFB}" srcOrd="0" destOrd="0" presId="urn:microsoft.com/office/officeart/2008/layout/VerticalAccentList"/>
    <dgm:cxn modelId="{3AEC8E9A-D810-41DA-89A7-52110E999A16}" type="presParOf" srcId="{92B4B08E-0E78-4512-9A18-6E65B5222C1B}" destId="{CB9AE866-AF37-477E-B073-1197503C9021}" srcOrd="1" destOrd="0" presId="urn:microsoft.com/office/officeart/2008/layout/VerticalAccentList"/>
    <dgm:cxn modelId="{413FF0C7-BCBD-430C-9D31-511603CA7134}" type="presParOf" srcId="{92B4B08E-0E78-4512-9A18-6E65B5222C1B}" destId="{C8BBD86F-7D2B-44B3-B5D2-D364A29FF7D8}" srcOrd="2" destOrd="0" presId="urn:microsoft.com/office/officeart/2008/layout/VerticalAccentList"/>
    <dgm:cxn modelId="{8DD3A2DB-7073-4B0A-A3D6-5612565B2B7B}" type="presParOf" srcId="{92B4B08E-0E78-4512-9A18-6E65B5222C1B}" destId="{45AC2D64-D7CD-4D45-95A7-F71191D7D835}" srcOrd="3" destOrd="0" presId="urn:microsoft.com/office/officeart/2008/layout/VerticalAccentList"/>
    <dgm:cxn modelId="{A0D844D5-18C0-4B35-AD38-04A792FE5A5F}" type="presParOf" srcId="{92B4B08E-0E78-4512-9A18-6E65B5222C1B}" destId="{E7AEC54E-20A0-4CF0-917B-171D254B978A}" srcOrd="4" destOrd="0" presId="urn:microsoft.com/office/officeart/2008/layout/VerticalAccentList"/>
    <dgm:cxn modelId="{BB82E808-5082-4BA1-B332-641118880BEC}" type="presParOf" srcId="{92B4B08E-0E78-4512-9A18-6E65B5222C1B}" destId="{513969DD-9105-4F9B-B44A-8A00D8F3EC1B}" srcOrd="5" destOrd="0" presId="urn:microsoft.com/office/officeart/2008/layout/VerticalAccentList"/>
    <dgm:cxn modelId="{E842650A-9A7A-48FD-AA9D-F788694AA398}" type="presParOf" srcId="{92B4B08E-0E78-4512-9A18-6E65B5222C1B}" destId="{A98FEF2C-A6B0-4B29-A6B2-5C1A670240EB}" srcOrd="6" destOrd="0" presId="urn:microsoft.com/office/officeart/2008/layout/VerticalAccentList"/>
    <dgm:cxn modelId="{A2624370-149B-4E07-B0B1-4315886CC0A8}" type="presParOf" srcId="{BBFB59A2-6BEC-4D4A-AE98-908668132D7D}" destId="{957AC24D-40B2-4EB7-A340-766A0EDAA1FA}" srcOrd="2" destOrd="0" presId="urn:microsoft.com/office/officeart/2008/layout/VerticalAccentList"/>
    <dgm:cxn modelId="{1AD61C73-9905-4EE3-9341-0FCD9630A58B}" type="presParOf" srcId="{BBFB59A2-6BEC-4D4A-AE98-908668132D7D}" destId="{EA6B9837-8AC9-4A65-A5B0-ABE45CF07BE8}" srcOrd="3" destOrd="0" presId="urn:microsoft.com/office/officeart/2008/layout/VerticalAccentList"/>
    <dgm:cxn modelId="{B3DE7EFC-277B-4D68-95E9-EE2EA4E7233D}" type="presParOf" srcId="{EA6B9837-8AC9-4A65-A5B0-ABE45CF07BE8}" destId="{D7775966-275F-4FAF-A50B-AD81E29E146A}" srcOrd="0" destOrd="0" presId="urn:microsoft.com/office/officeart/2008/layout/VerticalAccentList"/>
    <dgm:cxn modelId="{2DE88F33-464B-4536-A481-FD73F4A2CD59}" type="presParOf" srcId="{BBFB59A2-6BEC-4D4A-AE98-908668132D7D}" destId="{E684ACD6-FC2E-4C5F-8DC4-CF85A750CDA2}" srcOrd="4" destOrd="0" presId="urn:microsoft.com/office/officeart/2008/layout/VerticalAccentList"/>
    <dgm:cxn modelId="{E9C7A113-76EC-4F62-92C9-D36CE5567887}" type="presParOf" srcId="{E684ACD6-FC2E-4C5F-8DC4-CF85A750CDA2}" destId="{43563AC9-6CD2-4DA6-9247-65EBDABDA795}" srcOrd="0" destOrd="0" presId="urn:microsoft.com/office/officeart/2008/layout/VerticalAccentList"/>
    <dgm:cxn modelId="{4BAAACE2-2AC5-4C8E-9CFB-B9175ED30B12}" type="presParOf" srcId="{E684ACD6-FC2E-4C5F-8DC4-CF85A750CDA2}" destId="{AB31BB0A-775C-4D6C-B19D-EAF8A3F02396}" srcOrd="1" destOrd="0" presId="urn:microsoft.com/office/officeart/2008/layout/VerticalAccentList"/>
    <dgm:cxn modelId="{A2BC4DDF-2B99-4C5B-95BD-25EDD6D98A11}" type="presParOf" srcId="{E684ACD6-FC2E-4C5F-8DC4-CF85A750CDA2}" destId="{AF6C19CF-B7E4-483F-94FA-BAD4C726E53C}" srcOrd="2" destOrd="0" presId="urn:microsoft.com/office/officeart/2008/layout/VerticalAccentList"/>
    <dgm:cxn modelId="{C7C1807D-CAF8-4C50-819B-C7060DA35EDD}" type="presParOf" srcId="{E684ACD6-FC2E-4C5F-8DC4-CF85A750CDA2}" destId="{EFC313E8-8E62-4ADA-8563-F20D51105406}" srcOrd="3" destOrd="0" presId="urn:microsoft.com/office/officeart/2008/layout/VerticalAccentList"/>
    <dgm:cxn modelId="{D894789A-CE44-4335-A470-B14BAC2698D4}" type="presParOf" srcId="{E684ACD6-FC2E-4C5F-8DC4-CF85A750CDA2}" destId="{154F7937-BEF4-4D80-9218-EDC4EB01F77C}" srcOrd="4" destOrd="0" presId="urn:microsoft.com/office/officeart/2008/layout/VerticalAccentList"/>
    <dgm:cxn modelId="{2CF94235-60D4-417E-B2C0-5FC8B6950765}" type="presParOf" srcId="{E684ACD6-FC2E-4C5F-8DC4-CF85A750CDA2}" destId="{0E8D0E5B-9300-4F13-A2D8-3C152052FAD2}" srcOrd="5" destOrd="0" presId="urn:microsoft.com/office/officeart/2008/layout/VerticalAccentList"/>
    <dgm:cxn modelId="{01F8FD5E-FF79-47AE-B60E-A43D7CF26438}" type="presParOf" srcId="{E684ACD6-FC2E-4C5F-8DC4-CF85A750CDA2}" destId="{FAD680B9-BB51-4761-8532-EA4611F3B0E0}" srcOrd="6" destOrd="0" presId="urn:microsoft.com/office/officeart/2008/layout/VerticalAccentList"/>
    <dgm:cxn modelId="{5A754554-ABCA-47BB-8F3C-00D458ED6512}" type="presParOf" srcId="{E684ACD6-FC2E-4C5F-8DC4-CF85A750CDA2}" destId="{551881E0-F6CE-4706-A585-D32E3761993D}" srcOrd="7" destOrd="0" presId="urn:microsoft.com/office/officeart/2008/layout/VerticalAccentList"/>
    <dgm:cxn modelId="{C2B5A5E8-69DC-4E0D-BFC9-D452D094C6B3}" type="presParOf" srcId="{BBFB59A2-6BEC-4D4A-AE98-908668132D7D}" destId="{34B74EC7-62F5-4178-8BDD-191026CD9F10}" srcOrd="5" destOrd="0" presId="urn:microsoft.com/office/officeart/2008/layout/VerticalAccentList"/>
    <dgm:cxn modelId="{B196BB2D-F55B-452B-923C-03DD1FE566B8}" type="presParOf" srcId="{BBFB59A2-6BEC-4D4A-AE98-908668132D7D}" destId="{BE939116-9849-4C79-9F7C-BFB19461B11C}" srcOrd="6" destOrd="0" presId="urn:microsoft.com/office/officeart/2008/layout/VerticalAccentList"/>
    <dgm:cxn modelId="{8F6077B6-F19D-4B4B-951F-D2E62A7BA33C}" type="presParOf" srcId="{BE939116-9849-4C79-9F7C-BFB19461B11C}" destId="{875A6E8A-0DA9-49AA-8246-4F37203FBCB2}" srcOrd="0" destOrd="0" presId="urn:microsoft.com/office/officeart/2008/layout/VerticalAccentList"/>
    <dgm:cxn modelId="{0EC6CF92-59C6-4608-B188-FC1FDB049293}" type="presParOf" srcId="{BBFB59A2-6BEC-4D4A-AE98-908668132D7D}" destId="{9E3AA5F4-D226-4200-B2DB-40268FE4C603}" srcOrd="7" destOrd="0" presId="urn:microsoft.com/office/officeart/2008/layout/VerticalAccentList"/>
    <dgm:cxn modelId="{5A532BE1-0352-4488-9BDB-9EEA1A633782}" type="presParOf" srcId="{9E3AA5F4-D226-4200-B2DB-40268FE4C603}" destId="{12700877-B4ED-4F9B-A601-B731D2B38ADF}" srcOrd="0" destOrd="0" presId="urn:microsoft.com/office/officeart/2008/layout/VerticalAccentList"/>
    <dgm:cxn modelId="{8B7E85D5-21D7-4AB7-9B87-C66F6AB5786C}" type="presParOf" srcId="{9E3AA5F4-D226-4200-B2DB-40268FE4C603}" destId="{4B980C91-7880-4AD7-953F-4A53C70CBCF9}" srcOrd="1" destOrd="0" presId="urn:microsoft.com/office/officeart/2008/layout/VerticalAccentList"/>
    <dgm:cxn modelId="{008EB956-7B92-4BEA-84F9-516F4E8AC085}" type="presParOf" srcId="{9E3AA5F4-D226-4200-B2DB-40268FE4C603}" destId="{4B3D559D-3BE2-4E54-9898-21C124A57AA5}" srcOrd="2" destOrd="0" presId="urn:microsoft.com/office/officeart/2008/layout/VerticalAccentList"/>
    <dgm:cxn modelId="{DB2594D9-A58A-4E55-B0D9-DA4452E7B28A}" type="presParOf" srcId="{9E3AA5F4-D226-4200-B2DB-40268FE4C603}" destId="{0986F7C4-EDB1-4EA0-B857-5CB4F34C69C3}" srcOrd="3" destOrd="0" presId="urn:microsoft.com/office/officeart/2008/layout/VerticalAccentList"/>
    <dgm:cxn modelId="{4969D445-49CA-43B7-B7A1-B83DF24D72D3}" type="presParOf" srcId="{9E3AA5F4-D226-4200-B2DB-40268FE4C603}" destId="{4B3B807B-E65C-4A4A-AA27-4D81AF4425D2}" srcOrd="4" destOrd="0" presId="urn:microsoft.com/office/officeart/2008/layout/VerticalAccentList"/>
    <dgm:cxn modelId="{B4BB62D6-C911-4697-B6BD-0BA5E14ED00B}" type="presParOf" srcId="{9E3AA5F4-D226-4200-B2DB-40268FE4C603}" destId="{51ED372F-5550-4817-BE00-16CD158E95D4}" srcOrd="5" destOrd="0" presId="urn:microsoft.com/office/officeart/2008/layout/VerticalAccentList"/>
    <dgm:cxn modelId="{9406F38F-ADF8-4BA1-A528-4C4D3886BE44}" type="presParOf" srcId="{9E3AA5F4-D226-4200-B2DB-40268FE4C603}" destId="{FAA7557B-13C6-4324-9E7B-AA29FCC06A1C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06E36-80E4-4DE3-9BEA-BD00A78FE963}">
      <dsp:nvSpPr>
        <dsp:cNvPr id="0" name=""/>
        <dsp:cNvSpPr/>
      </dsp:nvSpPr>
      <dsp:spPr>
        <a:xfrm>
          <a:off x="108351" y="425794"/>
          <a:ext cx="6479517" cy="589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Random forest</a:t>
          </a:r>
          <a:endParaRPr lang="el-GR" sz="2800" kern="1200" dirty="0"/>
        </a:p>
      </dsp:txBody>
      <dsp:txXfrm>
        <a:off x="108351" y="425794"/>
        <a:ext cx="6479517" cy="589047"/>
      </dsp:txXfrm>
    </dsp:sp>
    <dsp:sp modelId="{71595BE3-D38E-4AF4-8A46-CBED59A36EFB}">
      <dsp:nvSpPr>
        <dsp:cNvPr id="0" name=""/>
        <dsp:cNvSpPr/>
      </dsp:nvSpPr>
      <dsp:spPr>
        <a:xfrm>
          <a:off x="108351" y="1014841"/>
          <a:ext cx="863935" cy="14398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AE866-AF37-477E-B073-1197503C9021}">
      <dsp:nvSpPr>
        <dsp:cNvPr id="0" name=""/>
        <dsp:cNvSpPr/>
      </dsp:nvSpPr>
      <dsp:spPr>
        <a:xfrm>
          <a:off x="1022683" y="1014841"/>
          <a:ext cx="863935" cy="14398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BD86F-7D2B-44B3-B5D2-D364A29FF7D8}">
      <dsp:nvSpPr>
        <dsp:cNvPr id="0" name=""/>
        <dsp:cNvSpPr/>
      </dsp:nvSpPr>
      <dsp:spPr>
        <a:xfrm>
          <a:off x="1937015" y="1014841"/>
          <a:ext cx="863935" cy="14398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C2D64-D7CD-4D45-95A7-F71191D7D835}">
      <dsp:nvSpPr>
        <dsp:cNvPr id="0" name=""/>
        <dsp:cNvSpPr/>
      </dsp:nvSpPr>
      <dsp:spPr>
        <a:xfrm>
          <a:off x="2851347" y="1014841"/>
          <a:ext cx="863935" cy="14398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EC54E-20A0-4CF0-917B-171D254B978A}">
      <dsp:nvSpPr>
        <dsp:cNvPr id="0" name=""/>
        <dsp:cNvSpPr/>
      </dsp:nvSpPr>
      <dsp:spPr>
        <a:xfrm>
          <a:off x="3765679" y="1014841"/>
          <a:ext cx="863935" cy="14398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969DD-9105-4F9B-B44A-8A00D8F3EC1B}">
      <dsp:nvSpPr>
        <dsp:cNvPr id="0" name=""/>
        <dsp:cNvSpPr/>
      </dsp:nvSpPr>
      <dsp:spPr>
        <a:xfrm>
          <a:off x="4680011" y="1014841"/>
          <a:ext cx="863935" cy="14398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FEF2C-A6B0-4B29-A6B2-5C1A670240EB}">
      <dsp:nvSpPr>
        <dsp:cNvPr id="0" name=""/>
        <dsp:cNvSpPr/>
      </dsp:nvSpPr>
      <dsp:spPr>
        <a:xfrm>
          <a:off x="5594343" y="1014841"/>
          <a:ext cx="863935" cy="14398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75966-275F-4FAF-A50B-AD81E29E146A}">
      <dsp:nvSpPr>
        <dsp:cNvPr id="0" name=""/>
        <dsp:cNvSpPr/>
      </dsp:nvSpPr>
      <dsp:spPr>
        <a:xfrm>
          <a:off x="108351" y="1244385"/>
          <a:ext cx="6479517" cy="589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Lightgbm</a:t>
          </a:r>
          <a:endParaRPr lang="el-GR" sz="2800" kern="1200" dirty="0"/>
        </a:p>
      </dsp:txBody>
      <dsp:txXfrm>
        <a:off x="108351" y="1244385"/>
        <a:ext cx="6479517" cy="589047"/>
      </dsp:txXfrm>
    </dsp:sp>
    <dsp:sp modelId="{43563AC9-6CD2-4DA6-9247-65EBDABDA795}">
      <dsp:nvSpPr>
        <dsp:cNvPr id="0" name=""/>
        <dsp:cNvSpPr/>
      </dsp:nvSpPr>
      <dsp:spPr>
        <a:xfrm>
          <a:off x="108351" y="1833432"/>
          <a:ext cx="1516207" cy="119991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BB0A-775C-4D6C-B19D-EAF8A3F02396}">
      <dsp:nvSpPr>
        <dsp:cNvPr id="0" name=""/>
        <dsp:cNvSpPr/>
      </dsp:nvSpPr>
      <dsp:spPr>
        <a:xfrm>
          <a:off x="1019084" y="1833432"/>
          <a:ext cx="1516207" cy="119991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C19CF-B7E4-483F-94FA-BAD4C726E53C}">
      <dsp:nvSpPr>
        <dsp:cNvPr id="0" name=""/>
        <dsp:cNvSpPr/>
      </dsp:nvSpPr>
      <dsp:spPr>
        <a:xfrm>
          <a:off x="1930536" y="1833432"/>
          <a:ext cx="1516207" cy="119991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313E8-8E62-4ADA-8563-F20D51105406}">
      <dsp:nvSpPr>
        <dsp:cNvPr id="0" name=""/>
        <dsp:cNvSpPr/>
      </dsp:nvSpPr>
      <dsp:spPr>
        <a:xfrm>
          <a:off x="2841268" y="1833432"/>
          <a:ext cx="1516207" cy="119991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F7937-BEF4-4D80-9218-EDC4EB01F77C}">
      <dsp:nvSpPr>
        <dsp:cNvPr id="0" name=""/>
        <dsp:cNvSpPr/>
      </dsp:nvSpPr>
      <dsp:spPr>
        <a:xfrm>
          <a:off x="3752720" y="1833432"/>
          <a:ext cx="1516207" cy="119991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D0E5B-9300-4F13-A2D8-3C152052FAD2}">
      <dsp:nvSpPr>
        <dsp:cNvPr id="0" name=""/>
        <dsp:cNvSpPr/>
      </dsp:nvSpPr>
      <dsp:spPr>
        <a:xfrm>
          <a:off x="4663452" y="1833432"/>
          <a:ext cx="1516207" cy="119991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680B9-BB51-4761-8532-EA4611F3B0E0}">
      <dsp:nvSpPr>
        <dsp:cNvPr id="0" name=""/>
        <dsp:cNvSpPr/>
      </dsp:nvSpPr>
      <dsp:spPr>
        <a:xfrm>
          <a:off x="5574904" y="1833432"/>
          <a:ext cx="1516207" cy="119991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881E0-F6CE-4706-A585-D32E3761993D}">
      <dsp:nvSpPr>
        <dsp:cNvPr id="0" name=""/>
        <dsp:cNvSpPr/>
      </dsp:nvSpPr>
      <dsp:spPr>
        <a:xfrm>
          <a:off x="84525" y="1953423"/>
          <a:ext cx="6563751" cy="959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Xgboost</a:t>
          </a:r>
          <a:endParaRPr lang="el-GR" sz="2800" b="1" kern="1200" dirty="0"/>
        </a:p>
      </dsp:txBody>
      <dsp:txXfrm>
        <a:off x="84525" y="1953423"/>
        <a:ext cx="6563751" cy="959928"/>
      </dsp:txXfrm>
    </dsp:sp>
    <dsp:sp modelId="{875A6E8A-0DA9-49AA-8246-4F37203FBCB2}">
      <dsp:nvSpPr>
        <dsp:cNvPr id="0" name=""/>
        <dsp:cNvSpPr/>
      </dsp:nvSpPr>
      <dsp:spPr>
        <a:xfrm>
          <a:off x="108351" y="3118897"/>
          <a:ext cx="6479517" cy="589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AdaBoost</a:t>
          </a:r>
          <a:endParaRPr lang="el-GR" sz="2800" kern="1200" dirty="0"/>
        </a:p>
      </dsp:txBody>
      <dsp:txXfrm>
        <a:off x="108351" y="3118897"/>
        <a:ext cx="6479517" cy="589047"/>
      </dsp:txXfrm>
    </dsp:sp>
    <dsp:sp modelId="{12700877-B4ED-4F9B-A601-B731D2B38ADF}">
      <dsp:nvSpPr>
        <dsp:cNvPr id="0" name=""/>
        <dsp:cNvSpPr/>
      </dsp:nvSpPr>
      <dsp:spPr>
        <a:xfrm>
          <a:off x="108351" y="3707944"/>
          <a:ext cx="863935" cy="14398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80C91-7880-4AD7-953F-4A53C70CBCF9}">
      <dsp:nvSpPr>
        <dsp:cNvPr id="0" name=""/>
        <dsp:cNvSpPr/>
      </dsp:nvSpPr>
      <dsp:spPr>
        <a:xfrm>
          <a:off x="1022683" y="3707944"/>
          <a:ext cx="863935" cy="14398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D559D-3BE2-4E54-9898-21C124A57AA5}">
      <dsp:nvSpPr>
        <dsp:cNvPr id="0" name=""/>
        <dsp:cNvSpPr/>
      </dsp:nvSpPr>
      <dsp:spPr>
        <a:xfrm>
          <a:off x="1937015" y="3707944"/>
          <a:ext cx="863935" cy="14398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6F7C4-EDB1-4EA0-B857-5CB4F34C69C3}">
      <dsp:nvSpPr>
        <dsp:cNvPr id="0" name=""/>
        <dsp:cNvSpPr/>
      </dsp:nvSpPr>
      <dsp:spPr>
        <a:xfrm>
          <a:off x="2851347" y="3707944"/>
          <a:ext cx="863935" cy="14398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B807B-E65C-4A4A-AA27-4D81AF4425D2}">
      <dsp:nvSpPr>
        <dsp:cNvPr id="0" name=""/>
        <dsp:cNvSpPr/>
      </dsp:nvSpPr>
      <dsp:spPr>
        <a:xfrm>
          <a:off x="3765679" y="3707944"/>
          <a:ext cx="863935" cy="14398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D372F-5550-4817-BE00-16CD158E95D4}">
      <dsp:nvSpPr>
        <dsp:cNvPr id="0" name=""/>
        <dsp:cNvSpPr/>
      </dsp:nvSpPr>
      <dsp:spPr>
        <a:xfrm>
          <a:off x="4680011" y="3707944"/>
          <a:ext cx="863935" cy="14398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7557B-13C6-4324-9E7B-AA29FCC06A1C}">
      <dsp:nvSpPr>
        <dsp:cNvPr id="0" name=""/>
        <dsp:cNvSpPr/>
      </dsp:nvSpPr>
      <dsp:spPr>
        <a:xfrm>
          <a:off x="5594343" y="3707944"/>
          <a:ext cx="863935" cy="14398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4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8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5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1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0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9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5D67320-FCFD-4931-AAF7-C6C853329C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olorful patterns on the sky">
            <a:extLst>
              <a:ext uri="{FF2B5EF4-FFF2-40B4-BE49-F238E27FC236}">
                <a16:creationId xmlns:a16="http://schemas.microsoft.com/office/drawing/2014/main" xmlns="" id="{23312D56-C9F6-BA6E-8384-C04B9E869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7" r="21256" b="-1"/>
          <a:stretch/>
        </p:blipFill>
        <p:spPr>
          <a:xfrm>
            <a:off x="5184250" y="10"/>
            <a:ext cx="700774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0FBDF3-EAE0-4424-98B9-32A05A486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399" y="908651"/>
            <a:ext cx="4178701" cy="4172232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Hotels demand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-------------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Cancellation’s</a:t>
            </a:r>
            <a:r>
              <a:rPr lang="el-GR" sz="4000" dirty="0">
                <a:solidFill>
                  <a:schemeClr val="bg1"/>
                </a:solidFill>
              </a:rPr>
              <a:t/>
            </a:r>
            <a:br>
              <a:rPr lang="el-GR" sz="4000" dirty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causes</a:t>
            </a:r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-------------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prediction of cancellation</a:t>
            </a:r>
            <a:endParaRPr lang="el-G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9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34C74F-94DC-3B48-8160-4EEF71FB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65E3B6-AF52-45ED-E5F7-A492B8AF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780276-BFD6-5381-FAFE-87A8FCA3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C3E24D-FF6E-5C27-F78F-F0761FBF3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4" y="1399431"/>
            <a:ext cx="4886091" cy="4015256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8023D1A4-3E7C-92E9-9184-D4B438C84365}"/>
              </a:ext>
            </a:extLst>
          </p:cNvPr>
          <p:cNvSpPr txBox="1">
            <a:spLocks/>
          </p:cNvSpPr>
          <p:nvPr/>
        </p:nvSpPr>
        <p:spPr>
          <a:xfrm>
            <a:off x="451949" y="734522"/>
            <a:ext cx="8350120" cy="664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800" dirty="0" smtClean="0">
                <a:latin typeface="Avenir Next LT Pro" panose="020B0504020202020204" pitchFamily="34" charset="0"/>
              </a:rPr>
              <a:t>Lead </a:t>
            </a:r>
            <a:r>
              <a:rPr lang="en-US" sz="2800" dirty="0">
                <a:latin typeface="Avenir Next LT Pro" panose="020B0504020202020204" pitchFamily="34" charset="0"/>
              </a:rPr>
              <a:t>time had significant </a:t>
            </a:r>
            <a:r>
              <a:rPr lang="en-US" sz="2800" dirty="0" smtClean="0">
                <a:latin typeface="Avenir Next LT Pro" panose="020B0504020202020204" pitchFamily="34" charset="0"/>
              </a:rPr>
              <a:t>affection in our model</a:t>
            </a:r>
            <a:endParaRPr lang="en-US" sz="2800" dirty="0">
              <a:latin typeface="Avenir Next LT Pro" panose="020B05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B81CDEE-7F28-1131-4F02-E2578A26AF48}"/>
              </a:ext>
            </a:extLst>
          </p:cNvPr>
          <p:cNvSpPr txBox="1">
            <a:spLocks/>
          </p:cNvSpPr>
          <p:nvPr/>
        </p:nvSpPr>
        <p:spPr>
          <a:xfrm>
            <a:off x="836681" y="216807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Visuals – Insights</a:t>
            </a:r>
            <a:endParaRPr lang="en-US" sz="28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40" y="1309291"/>
            <a:ext cx="5018419" cy="342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187ECD15-814B-26B4-760D-E3F73729F7FC}"/>
              </a:ext>
            </a:extLst>
          </p:cNvPr>
          <p:cNvSpPr txBox="1">
            <a:spLocks/>
          </p:cNvSpPr>
          <p:nvPr/>
        </p:nvSpPr>
        <p:spPr>
          <a:xfrm>
            <a:off x="451949" y="5494272"/>
            <a:ext cx="5010596" cy="35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dirty="0" smtClean="0">
                <a:latin typeface="Avenir Next LT Pro" panose="020B0504020202020204" pitchFamily="34" charset="0"/>
              </a:rPr>
              <a:t>Most of the visitors made their bookings one month before their arrival.</a:t>
            </a:r>
            <a:endParaRPr lang="en-US" sz="1600" dirty="0">
              <a:latin typeface="Avenir Next LT Pro" panose="020B0504020202020204" pitchFamily="34" charset="0"/>
            </a:endParaRPr>
          </a:p>
        </p:txBody>
      </p:sp>
      <p:sp>
        <p:nvSpPr>
          <p:cNvPr id="2" name="Δεξιό βέλος 1"/>
          <p:cNvSpPr/>
          <p:nvPr/>
        </p:nvSpPr>
        <p:spPr>
          <a:xfrm>
            <a:off x="6096201" y="1757239"/>
            <a:ext cx="978408" cy="2423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87ECD15-814B-26B4-760D-E3F73729F7FC}"/>
              </a:ext>
            </a:extLst>
          </p:cNvPr>
          <p:cNvSpPr txBox="1">
            <a:spLocks/>
          </p:cNvSpPr>
          <p:nvPr/>
        </p:nvSpPr>
        <p:spPr>
          <a:xfrm>
            <a:off x="6096201" y="4883346"/>
            <a:ext cx="5010596" cy="610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dirty="0" smtClean="0">
                <a:latin typeface="Avenir Next LT Pro" panose="020B0504020202020204" pitchFamily="34" charset="0"/>
              </a:rPr>
              <a:t>These are top 10 most significant factors that affect most our model. </a:t>
            </a:r>
            <a:endParaRPr lang="en-US" sz="16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2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Διάγραμμα 7"/>
          <p:cNvGraphicFramePr/>
          <p:nvPr>
            <p:extLst>
              <p:ext uri="{D42A27DB-BD31-4B8C-83A1-F6EECF244321}">
                <p14:modId xmlns:p14="http://schemas.microsoft.com/office/powerpoint/2010/main" val="1308489403"/>
              </p:ext>
            </p:extLst>
          </p:nvPr>
        </p:nvGraphicFramePr>
        <p:xfrm>
          <a:off x="815451" y="1041620"/>
          <a:ext cx="7199464" cy="4277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Ορθογώνιο 9"/>
          <p:cNvSpPr/>
          <p:nvPr/>
        </p:nvSpPr>
        <p:spPr>
          <a:xfrm>
            <a:off x="8190290" y="3255123"/>
            <a:ext cx="1731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85,7</a:t>
            </a:r>
            <a:r>
              <a:rPr lang="en-US" b="1" dirty="0" smtClean="0"/>
              <a:t>% </a:t>
            </a:r>
            <a:r>
              <a:rPr lang="en-US" dirty="0"/>
              <a:t>accuracy</a:t>
            </a:r>
            <a:endParaRPr lang="el-GR" dirty="0"/>
          </a:p>
          <a:p>
            <a:pPr lvl="0"/>
            <a:endParaRPr lang="el-GR" dirty="0"/>
          </a:p>
        </p:txBody>
      </p:sp>
      <p:sp>
        <p:nvSpPr>
          <p:cNvPr id="11" name="Ορθογώνιο 10"/>
          <p:cNvSpPr/>
          <p:nvPr/>
        </p:nvSpPr>
        <p:spPr>
          <a:xfrm>
            <a:off x="8206320" y="2401495"/>
            <a:ext cx="171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84,2% accuracy</a:t>
            </a:r>
            <a:endParaRPr lang="el-GR" dirty="0"/>
          </a:p>
        </p:txBody>
      </p:sp>
      <p:sp>
        <p:nvSpPr>
          <p:cNvPr id="12" name="Ορθογώνιο 11"/>
          <p:cNvSpPr/>
          <p:nvPr/>
        </p:nvSpPr>
        <p:spPr>
          <a:xfrm>
            <a:off x="8206320" y="1574761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83,43% accuracy</a:t>
            </a:r>
            <a:endParaRPr lang="el-GR" dirty="0"/>
          </a:p>
        </p:txBody>
      </p:sp>
      <p:sp>
        <p:nvSpPr>
          <p:cNvPr id="13" name="Ορθογώνιο 12"/>
          <p:cNvSpPr/>
          <p:nvPr/>
        </p:nvSpPr>
        <p:spPr>
          <a:xfrm>
            <a:off x="8206320" y="4125345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81,45% </a:t>
            </a:r>
            <a:r>
              <a:rPr lang="en-US" dirty="0"/>
              <a:t>accuracy</a:t>
            </a:r>
            <a:endParaRPr lang="el-GR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8B81CDEE-7F28-1131-4F02-E2578A26AF48}"/>
              </a:ext>
            </a:extLst>
          </p:cNvPr>
          <p:cNvSpPr txBox="1">
            <a:spLocks/>
          </p:cNvSpPr>
          <p:nvPr/>
        </p:nvSpPr>
        <p:spPr>
          <a:xfrm>
            <a:off x="836681" y="216807"/>
            <a:ext cx="5580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Prediction model &amp; accuracy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783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53305F-3E3A-9A94-D812-9D56D7C2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42757A-3211-356E-1CA6-A7B13162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E59F87-B033-B4E5-E250-F12CAD83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96C58896-FCE0-4BBF-372E-4B68196B9D64}"/>
              </a:ext>
            </a:extLst>
          </p:cNvPr>
          <p:cNvSpPr txBox="1">
            <a:spLocks/>
          </p:cNvSpPr>
          <p:nvPr/>
        </p:nvSpPr>
        <p:spPr>
          <a:xfrm>
            <a:off x="836681" y="216807"/>
            <a:ext cx="6359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Feature </a:t>
            </a:r>
            <a:r>
              <a:rPr lang="en-US" sz="2800" dirty="0" smtClean="0"/>
              <a:t>importance </a:t>
            </a:r>
            <a:r>
              <a:rPr lang="en-US" sz="2800" dirty="0" smtClean="0"/>
              <a:t>– </a:t>
            </a:r>
            <a:r>
              <a:rPr lang="en-US" sz="2800" dirty="0" err="1" smtClean="0"/>
              <a:t>Shap</a:t>
            </a:r>
            <a:r>
              <a:rPr lang="en-US" sz="2800" dirty="0" smtClean="0"/>
              <a:t> technique</a:t>
            </a:r>
            <a:endParaRPr lang="en-US" sz="2800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1DB04672-3081-70EF-BC22-6BFE76273981}"/>
              </a:ext>
            </a:extLst>
          </p:cNvPr>
          <p:cNvSpPr txBox="1">
            <a:spLocks/>
          </p:cNvSpPr>
          <p:nvPr/>
        </p:nvSpPr>
        <p:spPr>
          <a:xfrm>
            <a:off x="5242627" y="1415332"/>
            <a:ext cx="5801735" cy="3959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Hotels that demand </a:t>
            </a:r>
            <a:r>
              <a:rPr lang="en-US" sz="1600" b="1" dirty="0" smtClean="0"/>
              <a:t>deposits</a:t>
            </a:r>
            <a:r>
              <a:rPr lang="en-US" sz="1600" dirty="0" smtClean="0"/>
              <a:t> that cover total stay cost to guarantee the booking </a:t>
            </a:r>
            <a:r>
              <a:rPr lang="en-US" sz="1600" b="1" dirty="0">
                <a:solidFill>
                  <a:srgbClr val="FF0066"/>
                </a:solidFill>
              </a:rPr>
              <a:t>increased</a:t>
            </a:r>
            <a:r>
              <a:rPr lang="en-US" sz="1600" dirty="0"/>
              <a:t> </a:t>
            </a:r>
            <a:r>
              <a:rPr lang="en-US" sz="1600" dirty="0" smtClean="0"/>
              <a:t>cancellations.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u="sng" dirty="0" smtClean="0"/>
              <a:t>Low</a:t>
            </a:r>
            <a:r>
              <a:rPr lang="en-US" sz="1600" dirty="0" smtClean="0"/>
              <a:t> </a:t>
            </a:r>
            <a:r>
              <a:rPr lang="en-US" sz="1600" dirty="0"/>
              <a:t>values of </a:t>
            </a:r>
            <a:r>
              <a:rPr lang="en-US" sz="1600" b="1" dirty="0"/>
              <a:t>lead </a:t>
            </a:r>
            <a:r>
              <a:rPr lang="en-US" sz="1600" b="1" dirty="0" smtClean="0"/>
              <a:t>time </a:t>
            </a:r>
            <a:r>
              <a:rPr lang="en-US" sz="1600" b="1" dirty="0">
                <a:solidFill>
                  <a:srgbClr val="0070C0"/>
                </a:solidFill>
              </a:rPr>
              <a:t>decrease </a:t>
            </a:r>
            <a:r>
              <a:rPr lang="en-US" sz="1600" dirty="0" smtClean="0"/>
              <a:t>cancellations</a:t>
            </a:r>
            <a:r>
              <a:rPr lang="en-US" sz="16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u="sng" dirty="0" smtClean="0"/>
              <a:t>High</a:t>
            </a:r>
            <a:r>
              <a:rPr lang="en-US" sz="1600" b="1" dirty="0" smtClean="0"/>
              <a:t> </a:t>
            </a:r>
            <a:r>
              <a:rPr lang="en-US" sz="1600" dirty="0" smtClean="0"/>
              <a:t>number </a:t>
            </a:r>
            <a:r>
              <a:rPr lang="en-US" sz="1600" dirty="0"/>
              <a:t>of special requests made by the </a:t>
            </a:r>
            <a:r>
              <a:rPr lang="en-US" sz="1600" dirty="0" smtClean="0"/>
              <a:t>customer </a:t>
            </a:r>
            <a:r>
              <a:rPr lang="en-US" sz="1600" b="1" dirty="0" smtClean="0">
                <a:solidFill>
                  <a:srgbClr val="0070C0"/>
                </a:solidFill>
              </a:rPr>
              <a:t>decrease </a:t>
            </a:r>
            <a:r>
              <a:rPr lang="en-US" sz="1600" dirty="0" smtClean="0"/>
              <a:t>cancellations and low </a:t>
            </a:r>
            <a:r>
              <a:rPr lang="en-US" sz="1600" dirty="0"/>
              <a:t>number of special requests </a:t>
            </a:r>
            <a:r>
              <a:rPr lang="en-US" sz="1600" b="1" dirty="0">
                <a:solidFill>
                  <a:srgbClr val="FF0066"/>
                </a:solidFill>
              </a:rPr>
              <a:t>increased</a:t>
            </a:r>
            <a:r>
              <a:rPr lang="en-US" sz="1600" dirty="0"/>
              <a:t> </a:t>
            </a:r>
            <a:r>
              <a:rPr lang="en-US" sz="1600" dirty="0" smtClean="0"/>
              <a:t>cancellations.</a:t>
            </a:r>
          </a:p>
          <a:p>
            <a:pPr marL="342900" indent="-342900">
              <a:buFont typeface="+mj-lt"/>
              <a:buAutoNum type="arabicPeriod"/>
            </a:pPr>
            <a:endParaRPr lang="el-GR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High Average daily </a:t>
            </a:r>
            <a:r>
              <a:rPr lang="en-US" sz="1600" dirty="0" smtClean="0"/>
              <a:t>rate </a:t>
            </a:r>
            <a:r>
              <a:rPr lang="en-US" sz="1600" b="1" dirty="0">
                <a:solidFill>
                  <a:srgbClr val="FF0066"/>
                </a:solidFill>
              </a:rPr>
              <a:t>increased</a:t>
            </a:r>
            <a:r>
              <a:rPr lang="en-US" sz="1600" dirty="0"/>
              <a:t> </a:t>
            </a:r>
            <a:r>
              <a:rPr lang="en-US" sz="1600" dirty="0" smtClean="0"/>
              <a:t>cancellations and low average </a:t>
            </a:r>
            <a:r>
              <a:rPr lang="en-US" sz="1600" dirty="0"/>
              <a:t>daily rate </a:t>
            </a:r>
            <a:r>
              <a:rPr lang="en-US" sz="1600" b="1" dirty="0">
                <a:solidFill>
                  <a:srgbClr val="0070C0"/>
                </a:solidFill>
              </a:rPr>
              <a:t>decrease </a:t>
            </a:r>
            <a:r>
              <a:rPr lang="en-US" sz="1600" dirty="0" smtClean="0"/>
              <a:t>cancellations.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People </a:t>
            </a:r>
            <a:r>
              <a:rPr lang="en-US" sz="1600" dirty="0"/>
              <a:t>that had previous cancellations, </a:t>
            </a:r>
            <a:r>
              <a:rPr lang="en-US" sz="1600" b="1" dirty="0">
                <a:solidFill>
                  <a:srgbClr val="FF0066"/>
                </a:solidFill>
              </a:rPr>
              <a:t>increased</a:t>
            </a:r>
            <a:r>
              <a:rPr lang="en-US" sz="1600" dirty="0"/>
              <a:t> </a:t>
            </a:r>
            <a:r>
              <a:rPr lang="en-US" sz="1600" dirty="0" smtClean="0"/>
              <a:t>cancellations.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Online Travel Agents bookings </a:t>
            </a:r>
            <a:r>
              <a:rPr lang="en-US" sz="1600" b="1" dirty="0">
                <a:solidFill>
                  <a:srgbClr val="FF0066"/>
                </a:solidFill>
              </a:rPr>
              <a:t>increased</a:t>
            </a:r>
            <a:r>
              <a:rPr lang="en-US" sz="1600" dirty="0"/>
              <a:t> cancellations.</a:t>
            </a:r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68" y="834888"/>
            <a:ext cx="4348673" cy="52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9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7632E2-FB20-7C88-908C-D962FEC7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192114"/>
            <a:ext cx="10691265" cy="36360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Our prediction model had </a:t>
            </a:r>
            <a:r>
              <a:rPr lang="en-US" dirty="0" smtClean="0"/>
              <a:t>85,7% </a:t>
            </a:r>
            <a:r>
              <a:rPr lang="en-US" dirty="0"/>
              <a:t>accuracy in prediction for cancellations.</a:t>
            </a:r>
          </a:p>
          <a:p>
            <a:pPr marL="0" indent="0">
              <a:buNone/>
            </a:pPr>
            <a:r>
              <a:rPr lang="en-US" dirty="0"/>
              <a:t>After consideration,</a:t>
            </a:r>
          </a:p>
          <a:p>
            <a:r>
              <a:rPr lang="en-US" dirty="0"/>
              <a:t> we propose </a:t>
            </a:r>
            <a:r>
              <a:rPr lang="en-US" dirty="0" smtClean="0"/>
              <a:t>not to have </a:t>
            </a:r>
            <a:r>
              <a:rPr lang="en-US" dirty="0"/>
              <a:t>deposits that cover total stay cost to guarantee the </a:t>
            </a:r>
            <a:r>
              <a:rPr lang="en-US" dirty="0" smtClean="0"/>
              <a:t>booking</a:t>
            </a:r>
          </a:p>
          <a:p>
            <a:r>
              <a:rPr lang="en-US" dirty="0"/>
              <a:t>We should consider to not close the availability of rooms for bookings with advanced booking window after 2-3 or 4 </a:t>
            </a:r>
            <a:r>
              <a:rPr lang="en-US" dirty="0" smtClean="0"/>
              <a:t>months.</a:t>
            </a:r>
            <a:endParaRPr lang="en-US" dirty="0"/>
          </a:p>
          <a:p>
            <a:r>
              <a:rPr lang="en-US" dirty="0" smtClean="0"/>
              <a:t>Prefer customers with special requests.</a:t>
            </a:r>
            <a:endParaRPr lang="en-US" dirty="0"/>
          </a:p>
          <a:p>
            <a:r>
              <a:rPr lang="en-US" dirty="0" smtClean="0"/>
              <a:t>Revisit their partnerships </a:t>
            </a:r>
            <a:r>
              <a:rPr lang="en-US" dirty="0"/>
              <a:t>with </a:t>
            </a:r>
            <a:r>
              <a:rPr lang="en-US" dirty="0" smtClean="0"/>
              <a:t>online Travel Agents.</a:t>
            </a:r>
            <a:endParaRPr lang="en-US" dirty="0"/>
          </a:p>
          <a:p>
            <a:r>
              <a:rPr lang="en-US" dirty="0"/>
              <a:t> Flag previous customers, where they cancelled their last booking and let them only pay by card and not in person.</a:t>
            </a:r>
          </a:p>
          <a:p>
            <a:endParaRPr lang="el-G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6169D1-D18A-F21D-448B-395EC019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287E24-7318-E0CF-F1D2-C398BBA7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030F9ED-C356-EC0E-78B7-333ED73E3380}"/>
              </a:ext>
            </a:extLst>
          </p:cNvPr>
          <p:cNvSpPr txBox="1">
            <a:spLocks/>
          </p:cNvSpPr>
          <p:nvPr/>
        </p:nvSpPr>
        <p:spPr>
          <a:xfrm>
            <a:off x="700635" y="129835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3849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64F9B95-9045-48D2-B9F3-2927E98F5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85AA86F-6A4D-4BCB-A045-D992CDC295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EF92653-5D6D-47E6-8744-0DAF76E049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9CA98CE3-81A7-4FFE-A047-9AA65998D8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8D91C2B-BDB9-49BE-9C44-E0CFE597AB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46C16-12B5-BF48-AF63-D018CBF3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49132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Avenir Next LT Pro" panose="020B0504020202020204" pitchFamily="34" charset="0"/>
              </a:rPr>
              <a:t>The dataset is about hotel’s bookings across the world for city and resort hotels</a:t>
            </a:r>
            <a:br>
              <a:rPr lang="en-US" sz="2400" dirty="0">
                <a:solidFill>
                  <a:schemeClr val="bg2"/>
                </a:solidFill>
                <a:latin typeface="Avenir Next LT Pro" panose="020B0504020202020204" pitchFamily="34" charset="0"/>
              </a:rPr>
            </a:br>
            <a:r>
              <a:rPr lang="en-US" sz="2400" dirty="0">
                <a:solidFill>
                  <a:schemeClr val="bg2"/>
                </a:solidFill>
                <a:latin typeface="Avenir Next LT Pro" panose="020B0504020202020204" pitchFamily="34" charset="0"/>
              </a:rPr>
              <a:t>• It contains bookings from 2015 until 2017</a:t>
            </a:r>
            <a:br>
              <a:rPr lang="en-US" sz="2400" dirty="0">
                <a:solidFill>
                  <a:schemeClr val="bg2"/>
                </a:solidFill>
                <a:latin typeface="Avenir Next LT Pro" panose="020B0504020202020204" pitchFamily="34" charset="0"/>
              </a:rPr>
            </a:br>
            <a:r>
              <a:rPr lang="en-US" sz="2400" dirty="0">
                <a:solidFill>
                  <a:schemeClr val="bg2"/>
                </a:solidFill>
                <a:latin typeface="Avenir Next LT Pro" panose="020B0504020202020204" pitchFamily="34" charset="0"/>
              </a:rPr>
              <a:t>• the dataset retrieved from Kaggle</a:t>
            </a:r>
            <a:br>
              <a:rPr lang="en-US" sz="2400" dirty="0">
                <a:solidFill>
                  <a:schemeClr val="bg2"/>
                </a:solidFill>
                <a:latin typeface="Avenir Next LT Pro" panose="020B0504020202020204" pitchFamily="34" charset="0"/>
              </a:rPr>
            </a:br>
            <a:r>
              <a:rPr lang="en-US" sz="2400" dirty="0">
                <a:solidFill>
                  <a:schemeClr val="bg2"/>
                </a:solidFill>
                <a:latin typeface="Avenir Next LT Pro" panose="020B0504020202020204" pitchFamily="34" charset="0"/>
              </a:rPr>
              <a:t>• we analyzed 118k rows and 31 columns</a:t>
            </a:r>
            <a:br>
              <a:rPr lang="en-US" sz="2400" dirty="0">
                <a:solidFill>
                  <a:schemeClr val="bg2"/>
                </a:solidFill>
                <a:latin typeface="Avenir Next LT Pro" panose="020B0504020202020204" pitchFamily="34" charset="0"/>
              </a:rPr>
            </a:br>
            <a:r>
              <a:rPr lang="en-US" sz="2400" dirty="0">
                <a:solidFill>
                  <a:schemeClr val="bg2"/>
                </a:solidFill>
                <a:latin typeface="Avenir Next LT Pro" panose="020B0504020202020204" pitchFamily="34" charset="0"/>
              </a:rPr>
              <a:t/>
            </a:r>
            <a:br>
              <a:rPr lang="en-US" sz="2400" dirty="0">
                <a:solidFill>
                  <a:schemeClr val="bg2"/>
                </a:solidFill>
                <a:latin typeface="Avenir Next LT Pro" panose="020B0504020202020204" pitchFamily="34" charset="0"/>
              </a:rPr>
            </a:br>
            <a:r>
              <a:rPr lang="en-US" sz="2400" dirty="0">
                <a:solidFill>
                  <a:schemeClr val="bg2"/>
                </a:solidFill>
                <a:latin typeface="Avenir Next LT Pro" panose="020B0504020202020204" pitchFamily="34" charset="0"/>
              </a:rPr>
              <a:t>table of content</a:t>
            </a:r>
            <a:br>
              <a:rPr lang="en-US" sz="2400" dirty="0">
                <a:solidFill>
                  <a:schemeClr val="bg2"/>
                </a:solidFill>
                <a:latin typeface="Avenir Next LT Pro" panose="020B0504020202020204" pitchFamily="34" charset="0"/>
              </a:rPr>
            </a:br>
            <a:r>
              <a:rPr lang="en-US" sz="2400" dirty="0">
                <a:solidFill>
                  <a:schemeClr val="bg2"/>
                </a:solidFill>
                <a:latin typeface="Avenir Next LT Pro" panose="020B0504020202020204" pitchFamily="34" charset="0"/>
              </a:rPr>
              <a:t>1. Data pre-process</a:t>
            </a:r>
            <a:br>
              <a:rPr lang="en-US" sz="2400" dirty="0">
                <a:solidFill>
                  <a:schemeClr val="bg2"/>
                </a:solidFill>
                <a:latin typeface="Avenir Next LT Pro" panose="020B0504020202020204" pitchFamily="34" charset="0"/>
              </a:rPr>
            </a:br>
            <a:r>
              <a:rPr lang="en-US" sz="2400" dirty="0">
                <a:solidFill>
                  <a:schemeClr val="bg2"/>
                </a:solidFill>
                <a:latin typeface="Avenir Next LT Pro" panose="020B0504020202020204" pitchFamily="34" charset="0"/>
              </a:rPr>
              <a:t>2. </a:t>
            </a:r>
            <a:r>
              <a:rPr lang="en-US" sz="2400" dirty="0" smtClean="0">
                <a:solidFill>
                  <a:schemeClr val="bg2"/>
                </a:solidFill>
                <a:latin typeface="Avenir Next LT Pro" panose="020B0504020202020204" pitchFamily="34" charset="0"/>
              </a:rPr>
              <a:t>visuals</a:t>
            </a:r>
            <a:br>
              <a:rPr lang="en-US" sz="2400" dirty="0" smtClean="0">
                <a:solidFill>
                  <a:schemeClr val="bg2"/>
                </a:solidFill>
                <a:latin typeface="Avenir Next LT Pro" panose="020B0504020202020204" pitchFamily="34" charset="0"/>
              </a:rPr>
            </a:br>
            <a:r>
              <a:rPr lang="en-US" sz="2400" dirty="0" smtClean="0">
                <a:solidFill>
                  <a:schemeClr val="bg2"/>
                </a:solidFill>
                <a:latin typeface="Avenir Next LT Pro" panose="020B0504020202020204" pitchFamily="34" charset="0"/>
              </a:rPr>
              <a:t>3. PREDICTION MODEL &amp; TECHNIQUES</a:t>
            </a:r>
            <a:r>
              <a:rPr lang="en-US" sz="2400" dirty="0">
                <a:solidFill>
                  <a:schemeClr val="bg2"/>
                </a:solidFill>
                <a:latin typeface="Avenir Next LT Pro" panose="020B0504020202020204" pitchFamily="34" charset="0"/>
              </a:rPr>
              <a:t/>
            </a:r>
            <a:br>
              <a:rPr lang="en-US" sz="2400" dirty="0">
                <a:solidFill>
                  <a:schemeClr val="bg2"/>
                </a:solidFill>
                <a:latin typeface="Avenir Next LT Pro" panose="020B0504020202020204" pitchFamily="34" charset="0"/>
              </a:rPr>
            </a:br>
            <a:r>
              <a:rPr lang="en-US" sz="2400" dirty="0" smtClean="0">
                <a:solidFill>
                  <a:schemeClr val="bg2"/>
                </a:solidFill>
                <a:latin typeface="Avenir Next LT Pro" panose="020B0504020202020204" pitchFamily="34" charset="0"/>
              </a:rPr>
              <a:t>4. </a:t>
            </a:r>
            <a:r>
              <a:rPr lang="en-US" sz="2400" dirty="0">
                <a:solidFill>
                  <a:schemeClr val="bg2"/>
                </a:solidFill>
                <a:latin typeface="Avenir Next LT Pro" panose="020B0504020202020204" pitchFamily="34" charset="0"/>
              </a:rPr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94F1F8-B5FA-D9A6-7776-33937014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chemeClr val="bg2"/>
                </a:solidFill>
              </a:rPr>
              <a:pPr>
                <a:spcAft>
                  <a:spcPts val="600"/>
                </a:spcAft>
              </a:pPr>
              <a:t>2/18/2024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F4EFED-2BE1-16F0-A9AB-60445FEF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156540"/>
            <a:ext cx="453972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kern="120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Dataset Context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E443C3-FB28-9895-7908-CA46D57A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chemeClr val="bg2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84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370A5E-DE0F-7C47-C563-AD7C3945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49C2AB-BD05-2FDA-4809-ADF4FEB9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We had some columns containing to many null values (like company, agent) and removed 500 rows of with null values in multiple columns.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We did not have any </a:t>
            </a:r>
            <a:r>
              <a:rPr lang="en-US" dirty="0" smtClean="0">
                <a:latin typeface="Avenir Next LT Pro" panose="020B0504020202020204" pitchFamily="34" charset="0"/>
              </a:rPr>
              <a:t>significant outliers</a:t>
            </a:r>
            <a:r>
              <a:rPr lang="en-US" dirty="0">
                <a:latin typeface="Avenir Next LT Pro" panose="020B0504020202020204" pitchFamily="34" charset="0"/>
              </a:rPr>
              <a:t>, so we do not use any similar technique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We did a normalization for the data (scaling) 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We excluded columns </a:t>
            </a:r>
            <a:r>
              <a:rPr lang="en-US" dirty="0" smtClean="0">
                <a:latin typeface="Avenir Next LT Pro" panose="020B0504020202020204" pitchFamily="34" charset="0"/>
              </a:rPr>
              <a:t>that spoils cancellation</a:t>
            </a:r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l-GR" dirty="0">
              <a:latin typeface="Avenir Next LT Pro" panose="020B05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0ABBB4-DDE0-942F-9FB2-79BA978F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F40A6C-F06D-B472-60D2-5D4EFE45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CB0ED9-744F-73A5-3C3C-B0BE1B1F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B4D2C-D53D-F2FE-AE34-423DA752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1CDEE-7F28-1131-4F02-E2578A26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6681" y="216807"/>
            <a:ext cx="4539727" cy="365125"/>
          </a:xfrm>
        </p:spPr>
        <p:txBody>
          <a:bodyPr/>
          <a:lstStyle/>
          <a:p>
            <a:r>
              <a:rPr lang="en-US" sz="2800" dirty="0"/>
              <a:t>Visuals – Insights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EA3C34-BCFC-B7CF-6B26-37339E9A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C45A5B-374E-6A6E-48E6-9B96BE2A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72" y="1900362"/>
            <a:ext cx="5269235" cy="384508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FBA5D624-0011-7886-2F17-0B2982D47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413" y="944665"/>
            <a:ext cx="4813818" cy="3636088"/>
          </a:xfrm>
        </p:spPr>
        <p:txBody>
          <a:bodyPr>
            <a:normAutofit/>
          </a:bodyPr>
          <a:lstStyle/>
          <a:p>
            <a:endParaRPr lang="en-US" dirty="0">
              <a:latin typeface="Avenir Next LT Pro" panose="020B0504020202020204" pitchFamily="34" charset="0"/>
            </a:endParaRPr>
          </a:p>
          <a:p>
            <a:endParaRPr lang="el-GR" dirty="0">
              <a:latin typeface="Avenir Next LT Pro" panose="020B05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5C3839DD-6A32-812A-4E5B-C91BFA724F0E}"/>
              </a:ext>
            </a:extLst>
          </p:cNvPr>
          <p:cNvSpPr txBox="1">
            <a:spLocks/>
          </p:cNvSpPr>
          <p:nvPr/>
        </p:nvSpPr>
        <p:spPr>
          <a:xfrm>
            <a:off x="1193211" y="921082"/>
            <a:ext cx="2798343" cy="856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venir Next LT Pro" panose="020B0504020202020204" pitchFamily="34" charset="0"/>
              </a:rPr>
              <a:t>Distribution of non-cancelled bookings</a:t>
            </a:r>
          </a:p>
          <a:p>
            <a:endParaRPr lang="el-GR" dirty="0">
              <a:latin typeface="Avenir Next LT Pro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263F76B-64EF-4CFB-9B75-4E6172D28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68" y="1900360"/>
            <a:ext cx="5521102" cy="382411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9CDC1BC-34D2-E780-2F17-3006581FA599}"/>
              </a:ext>
            </a:extLst>
          </p:cNvPr>
          <p:cNvSpPr txBox="1">
            <a:spLocks/>
          </p:cNvSpPr>
          <p:nvPr/>
        </p:nvSpPr>
        <p:spPr>
          <a:xfrm>
            <a:off x="7228525" y="921082"/>
            <a:ext cx="2798343" cy="856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venir Next LT Pro" panose="020B0504020202020204" pitchFamily="34" charset="0"/>
              </a:rPr>
              <a:t>Distribution of cancelled bookings</a:t>
            </a:r>
          </a:p>
          <a:p>
            <a:endParaRPr lang="el-GR" dirty="0">
              <a:latin typeface="Avenir Next LT Pro" panose="020B05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C3839DD-6A32-812A-4E5B-C91BFA724F0E}"/>
              </a:ext>
            </a:extLst>
          </p:cNvPr>
          <p:cNvSpPr txBox="1">
            <a:spLocks/>
          </p:cNvSpPr>
          <p:nvPr/>
        </p:nvSpPr>
        <p:spPr>
          <a:xfrm>
            <a:off x="7228525" y="3244133"/>
            <a:ext cx="2409520" cy="65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Avenir Next LT Pro" panose="020B0504020202020204" pitchFamily="34" charset="0"/>
              </a:rPr>
              <a:t>Most of cancellation happens in City Hotels</a:t>
            </a:r>
            <a:endParaRPr lang="el-GR" sz="1600" b="1" u="sng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3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09" y="1463041"/>
            <a:ext cx="6341295" cy="45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8B81CDEE-7F28-1131-4F02-E2578A26AF48}"/>
              </a:ext>
            </a:extLst>
          </p:cNvPr>
          <p:cNvSpPr txBox="1">
            <a:spLocks/>
          </p:cNvSpPr>
          <p:nvPr/>
        </p:nvSpPr>
        <p:spPr>
          <a:xfrm>
            <a:off x="836681" y="216807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Visuals – Insights</a:t>
            </a:r>
            <a:endParaRPr lang="en-US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C3839DD-6A32-812A-4E5B-C91BFA724F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7298377" cy="564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venir Next LT Pro" panose="020B0504020202020204" pitchFamily="34" charset="0"/>
              </a:rPr>
              <a:t>ARRIVALS PER MONTH – NON CANCELLED BOOKINGS</a:t>
            </a:r>
            <a:endParaRPr lang="en-US" dirty="0">
              <a:latin typeface="Avenir Next LT Pro" panose="020B0504020202020204" pitchFamily="34" charset="0"/>
            </a:endParaRPr>
          </a:p>
          <a:p>
            <a:endParaRPr lang="el-GR" dirty="0">
              <a:latin typeface="Avenir Next LT Pro" panose="020B05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C3839DD-6A32-812A-4E5B-C91BFA724F0E}"/>
              </a:ext>
            </a:extLst>
          </p:cNvPr>
          <p:cNvSpPr txBox="1">
            <a:spLocks/>
          </p:cNvSpPr>
          <p:nvPr/>
        </p:nvSpPr>
        <p:spPr>
          <a:xfrm>
            <a:off x="7244152" y="1540620"/>
            <a:ext cx="4595339" cy="273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Next LT Pro" panose="020B0504020202020204" pitchFamily="34" charset="0"/>
              </a:rPr>
              <a:t>Resorts = </a:t>
            </a:r>
            <a:r>
              <a:rPr lang="en-US" dirty="0" smtClean="0">
                <a:solidFill>
                  <a:srgbClr val="FF0000"/>
                </a:solidFill>
                <a:latin typeface="Avenir Next LT Pro" panose="020B0504020202020204" pitchFamily="34" charset="0"/>
              </a:rPr>
              <a:t>red</a:t>
            </a:r>
          </a:p>
          <a:p>
            <a:pPr marL="0" indent="0">
              <a:buNone/>
            </a:pPr>
            <a:r>
              <a:rPr lang="en-US" dirty="0" smtClean="0">
                <a:latin typeface="Avenir Next LT Pro" panose="020B0504020202020204" pitchFamily="34" charset="0"/>
              </a:rPr>
              <a:t>High season: </a:t>
            </a:r>
            <a:r>
              <a:rPr lang="en-US" b="1" u="sng" dirty="0" smtClean="0">
                <a:latin typeface="Avenir Next LT Pro" panose="020B0504020202020204" pitchFamily="34" charset="0"/>
              </a:rPr>
              <a:t>May</a:t>
            </a:r>
            <a:r>
              <a:rPr lang="en-US" u="sng" dirty="0" smtClean="0">
                <a:latin typeface="Avenir Next LT Pro" panose="020B0504020202020204" pitchFamily="34" charset="0"/>
              </a:rPr>
              <a:t> </a:t>
            </a:r>
            <a:r>
              <a:rPr lang="en-US" b="1" u="sng" dirty="0" smtClean="0">
                <a:latin typeface="Avenir Next LT Pro" panose="020B0504020202020204" pitchFamily="34" charset="0"/>
              </a:rPr>
              <a:t>until August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venir Next LT Pro" panose="020B0504020202020204" pitchFamily="34" charset="0"/>
              </a:rPr>
              <a:t>City hotels = </a:t>
            </a:r>
            <a:r>
              <a:rPr lang="en-US" dirty="0" smtClean="0">
                <a:solidFill>
                  <a:srgbClr val="FFFF00"/>
                </a:solidFill>
                <a:latin typeface="Avenir Next LT Pro" panose="020B0504020202020204" pitchFamily="34" charset="0"/>
              </a:rPr>
              <a:t>yellow</a:t>
            </a:r>
          </a:p>
          <a:p>
            <a:pPr marL="0" indent="0">
              <a:buNone/>
            </a:pPr>
            <a:r>
              <a:rPr lang="en-US" dirty="0" smtClean="0">
                <a:latin typeface="Avenir Next LT Pro" panose="020B0504020202020204" pitchFamily="34" charset="0"/>
              </a:rPr>
              <a:t>High season: </a:t>
            </a:r>
            <a:r>
              <a:rPr lang="en-US" b="1" u="sng" dirty="0">
                <a:latin typeface="Avenir Next LT Pro" panose="020B0504020202020204" pitchFamily="34" charset="0"/>
              </a:rPr>
              <a:t>April until </a:t>
            </a:r>
            <a:r>
              <a:rPr lang="en-US" b="1" u="sng" dirty="0" smtClean="0">
                <a:latin typeface="Avenir Next LT Pro" panose="020B0504020202020204" pitchFamily="34" charset="0"/>
              </a:rPr>
              <a:t>September</a:t>
            </a:r>
            <a:endParaRPr lang="el-GR" b="1" u="sng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xmlns="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C19EF34C-5622-413F-9C9F-AC937E306E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28549954-3C0C-48B7-9BE6-9B32C39D04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F2A5B5C1-4C8F-750D-E144-4414C9610A78}"/>
              </a:ext>
            </a:extLst>
          </p:cNvPr>
          <p:cNvSpPr txBox="1">
            <a:spLocks/>
          </p:cNvSpPr>
          <p:nvPr/>
        </p:nvSpPr>
        <p:spPr>
          <a:xfrm>
            <a:off x="1092840" y="801363"/>
            <a:ext cx="10006320" cy="6934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3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</a:t>
            </a:r>
            <a:r>
              <a:rPr lang="en-US" sz="3200" kern="1200" cap="all" spc="3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guest per country of origin</a:t>
            </a:r>
            <a:endParaRPr lang="en-US" sz="3200" kern="1200" cap="all" spc="3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87ECD15-814B-26B4-760D-E3F73729F7FC}"/>
              </a:ext>
            </a:extLst>
          </p:cNvPr>
          <p:cNvSpPr txBox="1">
            <a:spLocks/>
          </p:cNvSpPr>
          <p:nvPr/>
        </p:nvSpPr>
        <p:spPr>
          <a:xfrm>
            <a:off x="7400097" y="1597446"/>
            <a:ext cx="3731730" cy="437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800" dirty="0" smtClean="0">
                <a:latin typeface="Avenir Next LT Pro" panose="020B0504020202020204" pitchFamily="34" charset="0"/>
              </a:rPr>
              <a:t>Visitors from Portugal, Great Britain, France, Spain and Germany were the majority of our sample.</a:t>
            </a:r>
            <a:endParaRPr lang="en-US" sz="2800" dirty="0">
              <a:latin typeface="Avenir Next LT Pro" panose="020B05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FFAB79-519D-FB20-62DE-0C4DBFDE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D2AE9-523E-64D4-44C9-FBF337D8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C7668D-12FB-0409-1B8F-E7232363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B78D538-BD62-F15F-F069-C90C98014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2"/>
          <a:stretch/>
        </p:blipFill>
        <p:spPr>
          <a:xfrm>
            <a:off x="800099" y="1597446"/>
            <a:ext cx="6459442" cy="4188106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D2D1722-1891-C476-A338-993CEABEEC78}"/>
              </a:ext>
            </a:extLst>
          </p:cNvPr>
          <p:cNvSpPr txBox="1">
            <a:spLocks/>
          </p:cNvSpPr>
          <p:nvPr/>
        </p:nvSpPr>
        <p:spPr>
          <a:xfrm>
            <a:off x="715382" y="2219184"/>
            <a:ext cx="3817289" cy="3024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8B81CDEE-7F28-1131-4F02-E2578A26AF48}"/>
              </a:ext>
            </a:extLst>
          </p:cNvPr>
          <p:cNvSpPr txBox="1">
            <a:spLocks/>
          </p:cNvSpPr>
          <p:nvPr/>
        </p:nvSpPr>
        <p:spPr>
          <a:xfrm>
            <a:off x="836681" y="216807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Visuals – Insights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84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40391" y="778973"/>
            <a:ext cx="10691265" cy="13710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Visitors from countries with cancellation percentage under 20%</a:t>
            </a:r>
            <a:endParaRPr lang="el-GR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8B81CDEE-7F28-1131-4F02-E2578A26AF48}"/>
              </a:ext>
            </a:extLst>
          </p:cNvPr>
          <p:cNvSpPr txBox="1">
            <a:spLocks/>
          </p:cNvSpPr>
          <p:nvPr/>
        </p:nvSpPr>
        <p:spPr>
          <a:xfrm>
            <a:off x="836681" y="216807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Visuals – Insights</a:t>
            </a:r>
            <a:endParaRPr lang="en-US" sz="280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87ECD15-814B-26B4-760D-E3F73729F7FC}"/>
              </a:ext>
            </a:extLst>
          </p:cNvPr>
          <p:cNvSpPr txBox="1">
            <a:spLocks/>
          </p:cNvSpPr>
          <p:nvPr/>
        </p:nvSpPr>
        <p:spPr>
          <a:xfrm>
            <a:off x="7993752" y="2385391"/>
            <a:ext cx="2920696" cy="3334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800" dirty="0">
              <a:latin typeface="Avenir Next LT Pro" panose="020B0504020202020204" pitchFamily="34" charset="0"/>
            </a:endParaRPr>
          </a:p>
        </p:txBody>
      </p:sp>
      <p:graphicFrame>
        <p:nvGraphicFramePr>
          <p:cNvPr id="13" name="Θέση περιεχομένου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768425"/>
              </p:ext>
            </p:extLst>
          </p:nvPr>
        </p:nvGraphicFramePr>
        <p:xfrm>
          <a:off x="723941" y="1851999"/>
          <a:ext cx="6742333" cy="609600"/>
        </p:xfrm>
        <a:graphic>
          <a:graphicData uri="http://schemas.openxmlformats.org/drawingml/2006/table">
            <a:tbl>
              <a:tblPr/>
              <a:tblGrid>
                <a:gridCol w="1196402"/>
                <a:gridCol w="1850491"/>
                <a:gridCol w="1589578"/>
                <a:gridCol w="2105862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country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Total bookings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cancelations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percentage of cancelation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Πίνακας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86512"/>
              </p:ext>
            </p:extLst>
          </p:nvPr>
        </p:nvGraphicFramePr>
        <p:xfrm>
          <a:off x="394041" y="2403739"/>
          <a:ext cx="7248740" cy="3633860"/>
        </p:xfrm>
        <a:graphic>
          <a:graphicData uri="http://schemas.openxmlformats.org/drawingml/2006/table">
            <a:tbl>
              <a:tblPr/>
              <a:tblGrid>
                <a:gridCol w="1449748"/>
                <a:gridCol w="1449748"/>
                <a:gridCol w="1449748"/>
                <a:gridCol w="1449748"/>
                <a:gridCol w="1449748"/>
              </a:tblGrid>
              <a:tr h="205831">
                <a:tc>
                  <a:txBody>
                    <a:bodyPr/>
                    <a:lstStyle/>
                    <a:p>
                      <a:pPr algn="r" fontAlgn="ctr"/>
                      <a:r>
                        <a:rPr lang="el-GR" sz="1200" b="0" dirty="0">
                          <a:effectLst/>
                        </a:rPr>
                        <a:t>12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CN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1279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254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19.86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310">
                <a:tc>
                  <a:txBody>
                    <a:bodyPr/>
                    <a:lstStyle/>
                    <a:p>
                      <a:pPr algn="r" fontAlgn="ctr"/>
                      <a:r>
                        <a:rPr lang="el-GR" sz="1200" b="0">
                          <a:effectLst/>
                        </a:rPr>
                        <a:t>2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FRA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10415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1934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18.57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310">
                <a:tc>
                  <a:txBody>
                    <a:bodyPr/>
                    <a:lstStyle/>
                    <a:p>
                      <a:pPr algn="r" fontAlgn="ctr"/>
                      <a:r>
                        <a:rPr lang="el-GR" sz="1200" b="0" dirty="0">
                          <a:effectLst/>
                        </a:rPr>
                        <a:t>9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NLD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2104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387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18.39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310">
                <a:tc>
                  <a:txBody>
                    <a:bodyPr/>
                    <a:lstStyle/>
                    <a:p>
                      <a:pPr algn="r" fontAlgn="ctr"/>
                      <a:r>
                        <a:rPr lang="el-GR" sz="1200" b="0">
                          <a:effectLst/>
                        </a:rPr>
                        <a:t>13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AUT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1263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230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18.21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310">
                <a:tc>
                  <a:txBody>
                    <a:bodyPr/>
                    <a:lstStyle/>
                    <a:p>
                      <a:pPr algn="r" fontAlgn="ctr"/>
                      <a:r>
                        <a:rPr lang="el-GR" sz="1200" b="0" dirty="0">
                          <a:effectLst/>
                        </a:rPr>
                        <a:t>4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DEU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7287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1218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16.71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310">
                <a:tc>
                  <a:txBody>
                    <a:bodyPr/>
                    <a:lstStyle/>
                    <a:p>
                      <a:pPr algn="r" fontAlgn="ctr"/>
                      <a:r>
                        <a:rPr lang="el-GR" sz="1200" b="0" dirty="0">
                          <a:effectLst/>
                        </a:rPr>
                        <a:t>53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LVA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55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9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16.36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310">
                <a:tc>
                  <a:txBody>
                    <a:bodyPr/>
                    <a:lstStyle/>
                    <a:p>
                      <a:pPr algn="r" fontAlgn="ctr"/>
                      <a:r>
                        <a:rPr lang="el-GR" sz="1200" b="0">
                          <a:effectLst/>
                        </a:rPr>
                        <a:t>43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BGR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75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12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</a:rPr>
                        <a:t>16.00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310">
                <a:tc>
                  <a:txBody>
                    <a:bodyPr/>
                    <a:lstStyle/>
                    <a:p>
                      <a:pPr algn="r" fontAlgn="ctr"/>
                      <a:r>
                        <a:rPr lang="el-GR" sz="1200" b="0" dirty="0">
                          <a:effectLst/>
                        </a:rPr>
                        <a:t>21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FIN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447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69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15.44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310">
                <a:tc>
                  <a:txBody>
                    <a:bodyPr/>
                    <a:lstStyle/>
                    <a:p>
                      <a:pPr algn="r" fontAlgn="ctr"/>
                      <a:r>
                        <a:rPr lang="el-GR" sz="1200" b="0" dirty="0">
                          <a:effectLst/>
                        </a:rPr>
                        <a:t>74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JOR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21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3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14.29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310">
                <a:tc>
                  <a:txBody>
                    <a:bodyPr/>
                    <a:lstStyle/>
                    <a:p>
                      <a:pPr algn="r" fontAlgn="ctr"/>
                      <a:r>
                        <a:rPr lang="el-GR" sz="1200" b="0">
                          <a:effectLst/>
                        </a:rPr>
                        <a:t>30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JPN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197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28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14.21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310">
                <a:tc>
                  <a:txBody>
                    <a:bodyPr/>
                    <a:lstStyle/>
                    <a:p>
                      <a:pPr algn="r" fontAlgn="ctr"/>
                      <a:r>
                        <a:rPr lang="el-GR" sz="1200" b="0">
                          <a:effectLst/>
                        </a:rPr>
                        <a:t>38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MEX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85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10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11.76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310">
                <a:tc>
                  <a:txBody>
                    <a:bodyPr/>
                    <a:lstStyle/>
                    <a:p>
                      <a:pPr algn="r" fontAlgn="ctr"/>
                      <a:r>
                        <a:rPr lang="el-GR" sz="1200" b="0">
                          <a:effectLst/>
                        </a:rPr>
                        <a:t>68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MYS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28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3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10.71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310">
                <a:tc>
                  <a:txBody>
                    <a:bodyPr/>
                    <a:lstStyle/>
                    <a:p>
                      <a:pPr algn="r" fontAlgn="ctr"/>
                      <a:r>
                        <a:rPr lang="el-GR" sz="1200" b="0">
                          <a:effectLst/>
                        </a:rPr>
                        <a:t>41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LTU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81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7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8.64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310">
                <a:tc>
                  <a:txBody>
                    <a:bodyPr/>
                    <a:lstStyle/>
                    <a:p>
                      <a:pPr algn="r" fontAlgn="ctr"/>
                      <a:r>
                        <a:rPr lang="el-GR" sz="1200" b="0">
                          <a:effectLst/>
                        </a:rPr>
                        <a:t>44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NZL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74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6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</a:rPr>
                        <a:t>8.11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310">
                <a:tc>
                  <a:txBody>
                    <a:bodyPr/>
                    <a:lstStyle/>
                    <a:p>
                      <a:pPr algn="r" fontAlgn="ctr"/>
                      <a:r>
                        <a:rPr lang="el-GR" sz="1200" b="0">
                          <a:effectLst/>
                        </a:rPr>
                        <a:t>51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ISL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57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4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7.02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310">
                <a:tc>
                  <a:txBody>
                    <a:bodyPr/>
                    <a:lstStyle/>
                    <a:p>
                      <a:pPr algn="r" fontAlgn="ctr"/>
                      <a:r>
                        <a:rPr lang="el-GR" sz="1200" b="0" dirty="0">
                          <a:effectLst/>
                        </a:rPr>
                        <a:t>36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SRB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101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>
                          <a:effectLst/>
                        </a:rPr>
                        <a:t>3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</a:rPr>
                        <a:t>2.97</a:t>
                      </a:r>
                    </a:p>
                  </a:txBody>
                  <a:tcPr marL="41329" marR="41329" marT="20665" marB="2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3" name="Footer Placeholder 4">
            <a:extLst>
              <a:ext uri="{FF2B5EF4-FFF2-40B4-BE49-F238E27FC236}">
                <a16:creationId xmlns:a16="http://schemas.microsoft.com/office/drawing/2014/main" xmlns="" id="{187ECD15-814B-26B4-760D-E3F73729F7FC}"/>
              </a:ext>
            </a:extLst>
          </p:cNvPr>
          <p:cNvSpPr txBox="1">
            <a:spLocks/>
          </p:cNvSpPr>
          <p:nvPr/>
        </p:nvSpPr>
        <p:spPr>
          <a:xfrm>
            <a:off x="7415999" y="2536466"/>
            <a:ext cx="3731730" cy="2576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defPPr>
              <a:defRPr lang="el-GR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latin typeface="Avenir Next LT Pro" panose="020B0504020202020204" pitchFamily="34" charset="0"/>
              </a:rPr>
              <a:t>Countries with over 1000 bookings have over 15% percentages of </a:t>
            </a:r>
            <a:r>
              <a:rPr lang="en-US" sz="2800" dirty="0" smtClean="0">
                <a:latin typeface="Avenir Next LT Pro" panose="020B0504020202020204" pitchFamily="34" charset="0"/>
              </a:rPr>
              <a:t>cancellation. Best countries are German, Austria, </a:t>
            </a:r>
            <a:r>
              <a:rPr lang="en-US" sz="2800" dirty="0">
                <a:latin typeface="Avenir Next LT Pro" panose="020B0504020202020204" pitchFamily="34" charset="0"/>
              </a:rPr>
              <a:t>Netherland </a:t>
            </a:r>
            <a:r>
              <a:rPr lang="en-US" sz="2800" dirty="0" smtClean="0">
                <a:latin typeface="Avenir Next LT Pro" panose="020B0504020202020204" pitchFamily="34" charset="0"/>
              </a:rPr>
              <a:t>France, Netherland and Canada.</a:t>
            </a:r>
            <a:endParaRPr lang="en-US" sz="2800" dirty="0">
              <a:latin typeface="Avenir Next LT Pro" panose="020B0504020202020204" pitchFamily="34" charset="0"/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endParaRPr lang="en-US" sz="2800" dirty="0" smtClean="0">
              <a:latin typeface="Avenir Next LT Pro" panose="020B0504020202020204" pitchFamily="34" charset="0"/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Avenir Next LT Pro" panose="020B0504020202020204" pitchFamily="34" charset="0"/>
              </a:rPr>
              <a:t>Best visitors with low total bookings came from Serbia, Israel and </a:t>
            </a:r>
            <a:r>
              <a:rPr lang="en-US" sz="2800" dirty="0" err="1" smtClean="0">
                <a:latin typeface="Avenir Next LT Pro" panose="020B0504020202020204" pitchFamily="34" charset="0"/>
              </a:rPr>
              <a:t>Nea</a:t>
            </a:r>
            <a:r>
              <a:rPr lang="en-US" sz="2800" dirty="0" smtClean="0">
                <a:latin typeface="Avenir Next LT Pro" panose="020B0504020202020204" pitchFamily="34" charset="0"/>
              </a:rPr>
              <a:t> Zealand and had low cancellation percentages.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800" dirty="0" smtClean="0">
              <a:latin typeface="Avenir Next LT Pro" panose="020B0504020202020204" pitchFamily="34" charset="0"/>
            </a:endParaRPr>
          </a:p>
        </p:txBody>
      </p:sp>
      <p:sp>
        <p:nvSpPr>
          <p:cNvPr id="24" name="Ορθογώνιο 23"/>
          <p:cNvSpPr/>
          <p:nvPr/>
        </p:nvSpPr>
        <p:spPr>
          <a:xfrm>
            <a:off x="1510748" y="2385391"/>
            <a:ext cx="5176299" cy="1160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Δεξιό βέλος 27"/>
          <p:cNvSpPr/>
          <p:nvPr/>
        </p:nvSpPr>
        <p:spPr>
          <a:xfrm>
            <a:off x="302150" y="27155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22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8B81CDEE-7F28-1131-4F02-E2578A26AF48}"/>
              </a:ext>
            </a:extLst>
          </p:cNvPr>
          <p:cNvSpPr txBox="1">
            <a:spLocks/>
          </p:cNvSpPr>
          <p:nvPr/>
        </p:nvSpPr>
        <p:spPr>
          <a:xfrm>
            <a:off x="836681" y="216807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Visuals – Insights</a:t>
            </a:r>
            <a:endParaRPr lang="en-US" sz="280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87ECD15-814B-26B4-760D-E3F73729F7FC}"/>
              </a:ext>
            </a:extLst>
          </p:cNvPr>
          <p:cNvSpPr txBox="1">
            <a:spLocks/>
          </p:cNvSpPr>
          <p:nvPr/>
        </p:nvSpPr>
        <p:spPr>
          <a:xfrm>
            <a:off x="7993752" y="2385391"/>
            <a:ext cx="2920696" cy="3334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800" dirty="0">
              <a:latin typeface="Avenir Next LT Pro" panose="020B0504020202020204" pitchFamily="34" charset="0"/>
            </a:endParaRPr>
          </a:p>
        </p:txBody>
      </p:sp>
      <p:sp>
        <p:nvSpPr>
          <p:cNvPr id="17" name="Τίτλος 1"/>
          <p:cNvSpPr>
            <a:spLocks noGrp="1"/>
          </p:cNvSpPr>
          <p:nvPr>
            <p:ph type="title"/>
          </p:nvPr>
        </p:nvSpPr>
        <p:spPr>
          <a:xfrm>
            <a:off x="740390" y="778973"/>
            <a:ext cx="10892367" cy="70792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Where the cancellations came from?</a:t>
            </a:r>
            <a:endParaRPr lang="el-GR" sz="3600" dirty="0"/>
          </a:p>
        </p:txBody>
      </p:sp>
      <p:graphicFrame>
        <p:nvGraphicFramePr>
          <p:cNvPr id="2" name="Πίνακας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49784"/>
              </p:ext>
            </p:extLst>
          </p:nvPr>
        </p:nvGraphicFramePr>
        <p:xfrm>
          <a:off x="774184" y="2321780"/>
          <a:ext cx="7288440" cy="3678796"/>
        </p:xfrm>
        <a:graphic>
          <a:graphicData uri="http://schemas.openxmlformats.org/drawingml/2006/table">
            <a:tbl>
              <a:tblPr/>
              <a:tblGrid>
                <a:gridCol w="1457688"/>
                <a:gridCol w="1457688"/>
                <a:gridCol w="1457688"/>
                <a:gridCol w="1457688"/>
                <a:gridCol w="1457688"/>
              </a:tblGrid>
              <a:tr h="329859">
                <a:tc>
                  <a:txBody>
                    <a:bodyPr/>
                    <a:lstStyle/>
                    <a:p>
                      <a:pPr algn="r" fontAlgn="ctr"/>
                      <a:r>
                        <a:rPr lang="el-GR" sz="1800" b="0" dirty="0">
                          <a:effectLst/>
                        </a:rPr>
                        <a:t>0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PRT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48586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27515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56.63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859">
                <a:tc>
                  <a:txBody>
                    <a:bodyPr/>
                    <a:lstStyle/>
                    <a:p>
                      <a:pPr algn="r" fontAlgn="ctr"/>
                      <a:r>
                        <a:rPr lang="el-GR" sz="1800" b="0">
                          <a:effectLst/>
                        </a:rPr>
                        <a:t>24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AGO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362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205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56.63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859">
                <a:tc>
                  <a:txBody>
                    <a:bodyPr/>
                    <a:lstStyle/>
                    <a:p>
                      <a:pPr algn="r" fontAlgn="ctr"/>
                      <a:r>
                        <a:rPr lang="el-GR" sz="1800" b="0">
                          <a:effectLst/>
                        </a:rPr>
                        <a:t>15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CHN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999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462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46.25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859">
                <a:tc>
                  <a:txBody>
                    <a:bodyPr/>
                    <a:lstStyle/>
                    <a:p>
                      <a:pPr algn="r" fontAlgn="ctr"/>
                      <a:r>
                        <a:rPr lang="el-GR" sz="1800" b="0">
                          <a:effectLst/>
                        </a:rPr>
                        <a:t>26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MAR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259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effectLst/>
                        </a:rPr>
                        <a:t>109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42.08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859">
                <a:tc>
                  <a:txBody>
                    <a:bodyPr/>
                    <a:lstStyle/>
                    <a:p>
                      <a:pPr algn="r" fontAlgn="ctr"/>
                      <a:r>
                        <a:rPr lang="el-GR" sz="1800" b="0">
                          <a:effectLst/>
                        </a:rPr>
                        <a:t>33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KOR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133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55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41.35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859">
                <a:tc>
                  <a:txBody>
                    <a:bodyPr/>
                    <a:lstStyle/>
                    <a:p>
                      <a:pPr algn="r" fontAlgn="ctr"/>
                      <a:r>
                        <a:rPr lang="el-GR" sz="1800" b="0">
                          <a:effectLst/>
                        </a:rPr>
                        <a:t>27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TUR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248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102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41.13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859">
                <a:tc>
                  <a:txBody>
                    <a:bodyPr/>
                    <a:lstStyle/>
                    <a:p>
                      <a:pPr algn="r" fontAlgn="ctr"/>
                      <a:r>
                        <a:rPr lang="el-GR" sz="1800" b="0">
                          <a:effectLst/>
                        </a:rPr>
                        <a:t>25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LUX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287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109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37.98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859">
                <a:tc>
                  <a:txBody>
                    <a:bodyPr/>
                    <a:lstStyle/>
                    <a:p>
                      <a:pPr algn="r" fontAlgn="ctr"/>
                      <a:r>
                        <a:rPr lang="el-GR" sz="1800" b="0">
                          <a:effectLst/>
                        </a:rPr>
                        <a:t>18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RUS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632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239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37.82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859">
                <a:tc>
                  <a:txBody>
                    <a:bodyPr/>
                    <a:lstStyle/>
                    <a:p>
                      <a:pPr algn="r" fontAlgn="ctr"/>
                      <a:r>
                        <a:rPr lang="el-GR" sz="1800" b="0">
                          <a:effectLst/>
                        </a:rPr>
                        <a:t>8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BRA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2224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830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37.32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859">
                <a:tc>
                  <a:txBody>
                    <a:bodyPr/>
                    <a:lstStyle/>
                    <a:p>
                      <a:pPr algn="r" fontAlgn="ctr"/>
                      <a:r>
                        <a:rPr lang="el-GR" sz="1800" b="0">
                          <a:effectLst/>
                        </a:rPr>
                        <a:t>5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ITA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3766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1333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35.40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859">
                <a:tc>
                  <a:txBody>
                    <a:bodyPr/>
                    <a:lstStyle/>
                    <a:p>
                      <a:pPr algn="r" fontAlgn="ctr"/>
                      <a:r>
                        <a:rPr lang="el-GR" sz="1800" b="0">
                          <a:effectLst/>
                        </a:rPr>
                        <a:t>28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HUN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230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>
                          <a:effectLst/>
                        </a:rPr>
                        <a:t>77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effectLst/>
                        </a:rPr>
                        <a:t>33.48</a:t>
                      </a:r>
                    </a:p>
                  </a:txBody>
                  <a:tcPr marL="60115" marR="60115" marT="30058" marB="30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Πίνακας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87440"/>
              </p:ext>
            </p:extLst>
          </p:nvPr>
        </p:nvGraphicFramePr>
        <p:xfrm>
          <a:off x="208528" y="1509422"/>
          <a:ext cx="7567848" cy="609600"/>
        </p:xfrm>
        <a:graphic>
          <a:graphicData uri="http://schemas.openxmlformats.org/drawingml/2006/table">
            <a:tbl>
              <a:tblPr/>
              <a:tblGrid>
                <a:gridCol w="2502867"/>
                <a:gridCol w="2173385"/>
                <a:gridCol w="1356950"/>
                <a:gridCol w="1534646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country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Total bookings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cancelations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percentage of cancelation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187ECD15-814B-26B4-760D-E3F73729F7FC}"/>
              </a:ext>
            </a:extLst>
          </p:cNvPr>
          <p:cNvSpPr txBox="1">
            <a:spLocks/>
          </p:cNvSpPr>
          <p:nvPr/>
        </p:nvSpPr>
        <p:spPr>
          <a:xfrm>
            <a:off x="7742002" y="2385391"/>
            <a:ext cx="3731730" cy="2576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defPPr>
              <a:defRPr lang="el-GR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Avenir Next LT Pro" panose="020B0504020202020204" pitchFamily="34" charset="0"/>
              </a:rPr>
              <a:t>People</a:t>
            </a:r>
            <a:r>
              <a:rPr lang="en-US" sz="2800" dirty="0" smtClean="0">
                <a:latin typeface="Avenir Next LT Pro" panose="020B0504020202020204" pitchFamily="34" charset="0"/>
              </a:rPr>
              <a:t> from Portugal</a:t>
            </a:r>
            <a:r>
              <a:rPr lang="en-US" sz="2800" dirty="0" smtClean="0">
                <a:latin typeface="Avenir Next LT Pro" panose="020B0504020202020204" pitchFamily="34" charset="0"/>
              </a:rPr>
              <a:t>, </a:t>
            </a:r>
            <a:r>
              <a:rPr lang="en-US" sz="2800" dirty="0" smtClean="0">
                <a:latin typeface="Avenir Next LT Pro" panose="020B0504020202020204" pitchFamily="34" charset="0"/>
              </a:rPr>
              <a:t>Angola</a:t>
            </a:r>
            <a:r>
              <a:rPr lang="en-US" sz="2800" dirty="0" smtClean="0">
                <a:latin typeface="Avenir Next LT Pro" panose="020B0504020202020204" pitchFamily="34" charset="0"/>
              </a:rPr>
              <a:t>, </a:t>
            </a:r>
            <a:r>
              <a:rPr lang="en-US" sz="2800" dirty="0" smtClean="0">
                <a:latin typeface="Avenir Next LT Pro" panose="020B0504020202020204" pitchFamily="34" charset="0"/>
              </a:rPr>
              <a:t>China</a:t>
            </a:r>
            <a:r>
              <a:rPr lang="en-US" sz="2800" dirty="0" smtClean="0">
                <a:latin typeface="Avenir Next LT Pro" panose="020B0504020202020204" pitchFamily="34" charset="0"/>
              </a:rPr>
              <a:t>, </a:t>
            </a:r>
            <a:r>
              <a:rPr lang="en-US" sz="2800" dirty="0" smtClean="0">
                <a:latin typeface="Avenir Next LT Pro" panose="020B0504020202020204" pitchFamily="34" charset="0"/>
              </a:rPr>
              <a:t>Morocco</a:t>
            </a:r>
            <a:r>
              <a:rPr lang="en-US" sz="2800" dirty="0" smtClean="0">
                <a:latin typeface="Avenir Next LT Pro" panose="020B0504020202020204" pitchFamily="34" charset="0"/>
              </a:rPr>
              <a:t>, </a:t>
            </a:r>
            <a:r>
              <a:rPr lang="en-US" sz="2800" dirty="0" smtClean="0">
                <a:latin typeface="Avenir Next LT Pro" panose="020B0504020202020204" pitchFamily="34" charset="0"/>
              </a:rPr>
              <a:t>South Korea and  Turkey had more than 40% percentage of cancellation on their bookings.</a:t>
            </a:r>
            <a:endParaRPr lang="en-US" sz="2800" dirty="0" smtClean="0">
              <a:latin typeface="Avenir Next LT Pro" panose="020B0504020202020204" pitchFamily="34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800" dirty="0" smtClean="0">
              <a:latin typeface="Avenir Next LT Pro" panose="020B0504020202020204" pitchFamily="34" charset="0"/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2202512" y="2377439"/>
            <a:ext cx="5176299" cy="193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15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40390" y="778973"/>
            <a:ext cx="10892367" cy="70792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Where the cancellations came from?</a:t>
            </a:r>
            <a:endParaRPr lang="el-GR" sz="3600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8B81CDEE-7F28-1131-4F02-E2578A26AF48}"/>
              </a:ext>
            </a:extLst>
          </p:cNvPr>
          <p:cNvSpPr txBox="1">
            <a:spLocks/>
          </p:cNvSpPr>
          <p:nvPr/>
        </p:nvSpPr>
        <p:spPr>
          <a:xfrm>
            <a:off x="836681" y="216807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Visuals – Insights</a:t>
            </a:r>
            <a:endParaRPr lang="en-US" sz="2800" dirty="0"/>
          </a:p>
        </p:txBody>
      </p:sp>
      <p:graphicFrame>
        <p:nvGraphicFramePr>
          <p:cNvPr id="11" name="Πίνακας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55535"/>
              </p:ext>
            </p:extLst>
          </p:nvPr>
        </p:nvGraphicFramePr>
        <p:xfrm>
          <a:off x="342279" y="1677064"/>
          <a:ext cx="8499572" cy="335280"/>
        </p:xfrm>
        <a:graphic>
          <a:graphicData uri="http://schemas.openxmlformats.org/drawingml/2006/table">
            <a:tbl>
              <a:tblPr/>
              <a:tblGrid>
                <a:gridCol w="2124893"/>
                <a:gridCol w="1888630"/>
                <a:gridCol w="1871009"/>
                <a:gridCol w="2615040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 err="1">
                          <a:effectLst/>
                        </a:rPr>
                        <a:t>market_segment</a:t>
                      </a:r>
                      <a:endParaRPr lang="en-US" sz="1800" b="1" dirty="0">
                        <a:effectLst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Total bookings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cancelations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percentage of cancelation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Θέση περιεχομένου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624786"/>
              </p:ext>
            </p:extLst>
          </p:nvPr>
        </p:nvGraphicFramePr>
        <p:xfrm>
          <a:off x="-262394" y="2150171"/>
          <a:ext cx="9151050" cy="2346960"/>
        </p:xfrm>
        <a:graphic>
          <a:graphicData uri="http://schemas.openxmlformats.org/drawingml/2006/table">
            <a:tbl>
              <a:tblPr/>
              <a:tblGrid>
                <a:gridCol w="1830210"/>
                <a:gridCol w="1830210"/>
                <a:gridCol w="1830210"/>
                <a:gridCol w="1830210"/>
                <a:gridCol w="1830210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l-GR" b="0" dirty="0">
                          <a:effectLst/>
                        </a:rPr>
                        <a:t>0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Online TA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56402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20738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56.63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l-GR" b="0">
                          <a:effectLst/>
                        </a:rPr>
                        <a:t>1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Offline TA/TO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24160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8278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20.22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l-GR" b="0">
                          <a:effectLst/>
                        </a:rPr>
                        <a:t>2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Groups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19806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12097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18.57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l-GR" b="0">
                          <a:effectLst/>
                        </a:rPr>
                        <a:t>3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Direct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12448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1920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25.41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l-GR" b="0">
                          <a:effectLst/>
                        </a:rPr>
                        <a:t>4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Corporate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5111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978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16.71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l-GR" b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Complementary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734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90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35.40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l-GR" b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Aviation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237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52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24.65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5" name="Footer Placeholder 4">
            <a:extLst>
              <a:ext uri="{FF2B5EF4-FFF2-40B4-BE49-F238E27FC236}">
                <a16:creationId xmlns:a16="http://schemas.microsoft.com/office/drawing/2014/main" xmlns="" id="{187ECD15-814B-26B4-760D-E3F73729F7FC}"/>
              </a:ext>
            </a:extLst>
          </p:cNvPr>
          <p:cNvSpPr txBox="1">
            <a:spLocks/>
          </p:cNvSpPr>
          <p:nvPr/>
        </p:nvSpPr>
        <p:spPr>
          <a:xfrm>
            <a:off x="8925464" y="3488137"/>
            <a:ext cx="2546984" cy="946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dirty="0" smtClean="0">
                <a:latin typeface="Avenir Next LT Pro" panose="020B0504020202020204" pitchFamily="34" charset="0"/>
              </a:rPr>
              <a:t>Complementary also have high percentage in cancellation of the bookings.</a:t>
            </a:r>
            <a:endParaRPr lang="en-US" sz="1400" dirty="0">
              <a:latin typeface="Avenir Next LT Pro" panose="020B0504020202020204" pitchFamily="34" charset="0"/>
            </a:endParaRPr>
          </a:p>
        </p:txBody>
      </p:sp>
      <p:sp>
        <p:nvSpPr>
          <p:cNvPr id="17" name="Αριστερό βέλος 16"/>
          <p:cNvSpPr/>
          <p:nvPr/>
        </p:nvSpPr>
        <p:spPr>
          <a:xfrm>
            <a:off x="7796055" y="206356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Αριστερό βέλος 17"/>
          <p:cNvSpPr/>
          <p:nvPr/>
        </p:nvSpPr>
        <p:spPr>
          <a:xfrm>
            <a:off x="7855888" y="3840082"/>
            <a:ext cx="978408" cy="2423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xmlns="" id="{187ECD15-814B-26B4-760D-E3F73729F7FC}"/>
              </a:ext>
            </a:extLst>
          </p:cNvPr>
          <p:cNvSpPr txBox="1">
            <a:spLocks/>
          </p:cNvSpPr>
          <p:nvPr/>
        </p:nvSpPr>
        <p:spPr>
          <a:xfrm>
            <a:off x="9077864" y="2100470"/>
            <a:ext cx="2546984" cy="946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dirty="0" smtClean="0">
                <a:latin typeface="Avenir Next LT Pro" panose="020B0504020202020204" pitchFamily="34" charset="0"/>
              </a:rPr>
              <a:t>The 56.63% of bookings via Online Travel Agents were cancelled!</a:t>
            </a:r>
            <a:endParaRPr lang="en-US" sz="14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23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753</Words>
  <Application>Microsoft Office PowerPoint</Application>
  <PresentationFormat>Προσαρμογή</PresentationFormat>
  <Paragraphs>282</Paragraphs>
  <Slides>13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4" baseType="lpstr">
      <vt:lpstr>ChronicleVTI</vt:lpstr>
      <vt:lpstr>Hotels demand ------------- Cancellation’s causes ------------- prediction of cancellation</vt:lpstr>
      <vt:lpstr>The dataset is about hotel’s bookings across the world for city and resort hotels • It contains bookings from 2015 until 2017 • the dataset retrieved from Kaggle • we analyzed 118k rows and 31 columns  table of content 1. Data pre-process 2. visuals 3. PREDICTION MODEL &amp; TECHNIQUES 4. Conclusion</vt:lpstr>
      <vt:lpstr>Data pre-process</vt:lpstr>
      <vt:lpstr>Παρουσίαση του PowerPoint</vt:lpstr>
      <vt:lpstr>ARRIVALS PER MONTH – NON CANCELLED BOOKINGS </vt:lpstr>
      <vt:lpstr>Παρουσίαση του PowerPoint</vt:lpstr>
      <vt:lpstr>Visitors from countries with cancellation percentage under 20%</vt:lpstr>
      <vt:lpstr>Where the cancellations came from?</vt:lpstr>
      <vt:lpstr>Where the cancellations came from?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Hotels demand ------------- Cancellation’s causes</dc:title>
  <dc:creator>Charis Maragakis</dc:creator>
  <cp:lastModifiedBy>ΔΗΜΗΤΡΗΣ ΧΡΙΣΤΟΦΗΣ</cp:lastModifiedBy>
  <cp:revision>21</cp:revision>
  <dcterms:created xsi:type="dcterms:W3CDTF">2024-02-17T13:06:39Z</dcterms:created>
  <dcterms:modified xsi:type="dcterms:W3CDTF">2024-02-18T22:15:35Z</dcterms:modified>
</cp:coreProperties>
</file>