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6327"/>
  </p:normalViewPr>
  <p:slideViewPr>
    <p:cSldViewPr snapToGrid="0">
      <p:cViewPr varScale="1">
        <p:scale>
          <a:sx n="113" d="100"/>
          <a:sy n="113" d="100"/>
        </p:scale>
        <p:origin x="176"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2BBD8-0D8D-4BF6-ABCB-2A76ADC77065}"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8F815143-ED9C-4149-986C-39E4C5009E2F}">
      <dgm:prSet/>
      <dgm:spPr/>
      <dgm:t>
        <a:bodyPr/>
        <a:lstStyle/>
        <a:p>
          <a:r>
            <a:rPr lang="en-US" baseline="0" dirty="0">
              <a:latin typeface="American Typewriter" panose="02090604020004020304" pitchFamily="18" charset="77"/>
            </a:rPr>
            <a:t>Linear Regression</a:t>
          </a:r>
          <a:endParaRPr lang="en-US" dirty="0">
            <a:latin typeface="American Typewriter" panose="02090604020004020304" pitchFamily="18" charset="77"/>
          </a:endParaRPr>
        </a:p>
      </dgm:t>
    </dgm:pt>
    <dgm:pt modelId="{031FF74C-F8F9-47A4-9CA7-8417A1AB08B2}" type="parTrans" cxnId="{AE326DEE-2207-484C-AFF3-BB32D6B7859B}">
      <dgm:prSet/>
      <dgm:spPr/>
      <dgm:t>
        <a:bodyPr/>
        <a:lstStyle/>
        <a:p>
          <a:endParaRPr lang="en-US"/>
        </a:p>
      </dgm:t>
    </dgm:pt>
    <dgm:pt modelId="{B28E2AAD-CF09-48B7-807E-B7EAEDDCD81C}" type="sibTrans" cxnId="{AE326DEE-2207-484C-AFF3-BB32D6B7859B}">
      <dgm:prSet/>
      <dgm:spPr/>
      <dgm:t>
        <a:bodyPr/>
        <a:lstStyle/>
        <a:p>
          <a:endParaRPr lang="en-US"/>
        </a:p>
      </dgm:t>
    </dgm:pt>
    <dgm:pt modelId="{C7643435-95E1-4C77-8640-3EC3EF440EC6}">
      <dgm:prSet/>
      <dgm:spPr/>
      <dgm:t>
        <a:bodyPr/>
        <a:lstStyle/>
        <a:p>
          <a:r>
            <a:rPr lang="en-US" baseline="0" dirty="0">
              <a:latin typeface="American Typewriter" panose="02090604020004020304" pitchFamily="18" charset="77"/>
            </a:rPr>
            <a:t>KNN</a:t>
          </a:r>
          <a:endParaRPr lang="en-US" dirty="0">
            <a:latin typeface="American Typewriter" panose="02090604020004020304" pitchFamily="18" charset="77"/>
          </a:endParaRPr>
        </a:p>
      </dgm:t>
    </dgm:pt>
    <dgm:pt modelId="{03FA428C-C403-4314-8ECA-E4DD048D49A4}" type="parTrans" cxnId="{9BAFC808-8BD9-4B51-B80C-ADC0E10383AE}">
      <dgm:prSet/>
      <dgm:spPr/>
      <dgm:t>
        <a:bodyPr/>
        <a:lstStyle/>
        <a:p>
          <a:endParaRPr lang="en-US"/>
        </a:p>
      </dgm:t>
    </dgm:pt>
    <dgm:pt modelId="{6C5B405F-B73A-413F-8C10-4753220AAB40}" type="sibTrans" cxnId="{9BAFC808-8BD9-4B51-B80C-ADC0E10383AE}">
      <dgm:prSet/>
      <dgm:spPr/>
      <dgm:t>
        <a:bodyPr/>
        <a:lstStyle/>
        <a:p>
          <a:endParaRPr lang="en-US"/>
        </a:p>
      </dgm:t>
    </dgm:pt>
    <dgm:pt modelId="{32E75BB4-7C62-4D99-9F8C-623B9BF54990}">
      <dgm:prSet/>
      <dgm:spPr/>
      <dgm:t>
        <a:bodyPr/>
        <a:lstStyle/>
        <a:p>
          <a:r>
            <a:rPr lang="en-US" baseline="0" dirty="0">
              <a:latin typeface="American Typewriter" panose="02090604020004020304" pitchFamily="18" charset="77"/>
            </a:rPr>
            <a:t>Random Forest</a:t>
          </a:r>
          <a:endParaRPr lang="en-US" dirty="0">
            <a:latin typeface="American Typewriter" panose="02090604020004020304" pitchFamily="18" charset="77"/>
          </a:endParaRPr>
        </a:p>
      </dgm:t>
    </dgm:pt>
    <dgm:pt modelId="{53262E1A-ECE4-4D83-AEBB-404BFEC9379F}" type="parTrans" cxnId="{FA338F20-FEFB-4CE2-8027-B388CF31AF2A}">
      <dgm:prSet/>
      <dgm:spPr/>
      <dgm:t>
        <a:bodyPr/>
        <a:lstStyle/>
        <a:p>
          <a:endParaRPr lang="en-US"/>
        </a:p>
      </dgm:t>
    </dgm:pt>
    <dgm:pt modelId="{22A4F198-D27A-4213-A460-92F1792471CD}" type="sibTrans" cxnId="{FA338F20-FEFB-4CE2-8027-B388CF31AF2A}">
      <dgm:prSet/>
      <dgm:spPr/>
      <dgm:t>
        <a:bodyPr/>
        <a:lstStyle/>
        <a:p>
          <a:endParaRPr lang="en-US"/>
        </a:p>
      </dgm:t>
    </dgm:pt>
    <dgm:pt modelId="{56052BD8-4BD1-47DC-90FD-4E869763A4D9}">
      <dgm:prSet/>
      <dgm:spPr/>
      <dgm:t>
        <a:bodyPr/>
        <a:lstStyle/>
        <a:p>
          <a:r>
            <a:rPr lang="en-US" baseline="0" dirty="0">
              <a:latin typeface="American Typewriter" panose="02090604020004020304" pitchFamily="18" charset="77"/>
            </a:rPr>
            <a:t>Random Forest Hyper-tuned</a:t>
          </a:r>
          <a:endParaRPr lang="en-US" dirty="0">
            <a:latin typeface="American Typewriter" panose="02090604020004020304" pitchFamily="18" charset="77"/>
          </a:endParaRPr>
        </a:p>
      </dgm:t>
    </dgm:pt>
    <dgm:pt modelId="{74EF51F8-7C83-4223-9382-5AA7E19F24D7}" type="parTrans" cxnId="{6C6E60EF-A0B3-4A5C-864E-DBADC959F845}">
      <dgm:prSet/>
      <dgm:spPr/>
      <dgm:t>
        <a:bodyPr/>
        <a:lstStyle/>
        <a:p>
          <a:endParaRPr lang="en-US"/>
        </a:p>
      </dgm:t>
    </dgm:pt>
    <dgm:pt modelId="{0AA16A5C-2576-4FCA-A7B5-FAF6185F5AA5}" type="sibTrans" cxnId="{6C6E60EF-A0B3-4A5C-864E-DBADC959F845}">
      <dgm:prSet/>
      <dgm:spPr/>
      <dgm:t>
        <a:bodyPr/>
        <a:lstStyle/>
        <a:p>
          <a:endParaRPr lang="en-US"/>
        </a:p>
      </dgm:t>
    </dgm:pt>
    <dgm:pt modelId="{BDE65588-7B88-F24A-A3A3-667C186547CC}">
      <dgm:prSet/>
      <dgm:spPr/>
      <dgm:t>
        <a:bodyPr/>
        <a:lstStyle/>
        <a:p>
          <a:r>
            <a:rPr lang="en-US" dirty="0">
              <a:latin typeface="American Typewriter" panose="02090604020004020304" pitchFamily="18" charset="77"/>
            </a:rPr>
            <a:t>R2 -  0.815</a:t>
          </a:r>
        </a:p>
      </dgm:t>
    </dgm:pt>
    <dgm:pt modelId="{8D32454D-70A4-4A49-A8CE-2E77DDE50346}" type="parTrans" cxnId="{719F3BD2-BE25-9045-8A08-39ECCB832034}">
      <dgm:prSet/>
      <dgm:spPr/>
      <dgm:t>
        <a:bodyPr/>
        <a:lstStyle/>
        <a:p>
          <a:endParaRPr lang="en-US"/>
        </a:p>
      </dgm:t>
    </dgm:pt>
    <dgm:pt modelId="{AF3133DA-2BAD-0E40-AE08-B58C47FD41B0}" type="sibTrans" cxnId="{719F3BD2-BE25-9045-8A08-39ECCB832034}">
      <dgm:prSet/>
      <dgm:spPr/>
      <dgm:t>
        <a:bodyPr/>
        <a:lstStyle/>
        <a:p>
          <a:endParaRPr lang="en-US"/>
        </a:p>
      </dgm:t>
    </dgm:pt>
    <dgm:pt modelId="{1DD77D8E-5191-B34F-835D-2B2CE175651B}">
      <dgm:prSet/>
      <dgm:spPr/>
      <dgm:t>
        <a:bodyPr/>
        <a:lstStyle/>
        <a:p>
          <a:r>
            <a:rPr lang="en-US" dirty="0">
              <a:latin typeface="American Typewriter" panose="02090604020004020304" pitchFamily="18" charset="77"/>
            </a:rPr>
            <a:t>R2 -  0.398</a:t>
          </a:r>
        </a:p>
      </dgm:t>
    </dgm:pt>
    <dgm:pt modelId="{649CB5F1-2E21-CC41-AB20-2CE912048D99}" type="parTrans" cxnId="{DBB107AC-889C-DE42-851F-37274350164B}">
      <dgm:prSet/>
      <dgm:spPr/>
      <dgm:t>
        <a:bodyPr/>
        <a:lstStyle/>
        <a:p>
          <a:endParaRPr lang="en-US"/>
        </a:p>
      </dgm:t>
    </dgm:pt>
    <dgm:pt modelId="{AA69BA53-AE19-2445-A0CD-93B9B1418CB9}" type="sibTrans" cxnId="{DBB107AC-889C-DE42-851F-37274350164B}">
      <dgm:prSet/>
      <dgm:spPr/>
      <dgm:t>
        <a:bodyPr/>
        <a:lstStyle/>
        <a:p>
          <a:endParaRPr lang="en-US"/>
        </a:p>
      </dgm:t>
    </dgm:pt>
    <dgm:pt modelId="{55A06B56-A9B5-E54E-BAED-BFC0530BB555}">
      <dgm:prSet/>
      <dgm:spPr/>
      <dgm:t>
        <a:bodyPr/>
        <a:lstStyle/>
        <a:p>
          <a:endParaRPr lang="en-US" dirty="0">
            <a:latin typeface="American Typewriter" panose="02090604020004020304" pitchFamily="18" charset="77"/>
          </a:endParaRPr>
        </a:p>
      </dgm:t>
    </dgm:pt>
    <dgm:pt modelId="{033A21FB-D03C-E34C-B3F1-55733AD71E6E}" type="parTrans" cxnId="{A60B5657-E445-F540-9D61-5D7E5A16DAC0}">
      <dgm:prSet/>
      <dgm:spPr/>
      <dgm:t>
        <a:bodyPr/>
        <a:lstStyle/>
        <a:p>
          <a:endParaRPr lang="en-US"/>
        </a:p>
      </dgm:t>
    </dgm:pt>
    <dgm:pt modelId="{9D32F256-7ADB-A842-9DA7-1846295723A7}" type="sibTrans" cxnId="{A60B5657-E445-F540-9D61-5D7E5A16DAC0}">
      <dgm:prSet/>
      <dgm:spPr/>
      <dgm:t>
        <a:bodyPr/>
        <a:lstStyle/>
        <a:p>
          <a:endParaRPr lang="en-US"/>
        </a:p>
      </dgm:t>
    </dgm:pt>
    <dgm:pt modelId="{3E31ED05-FA30-F040-8EC5-FDB3D4D82CA2}">
      <dgm:prSet/>
      <dgm:spPr/>
      <dgm:t>
        <a:bodyPr/>
        <a:lstStyle/>
        <a:p>
          <a:r>
            <a:rPr lang="en-US" dirty="0">
              <a:latin typeface="American Typewriter" panose="02090604020004020304" pitchFamily="18" charset="77"/>
            </a:rPr>
            <a:t>R2 - 0.9812</a:t>
          </a:r>
        </a:p>
      </dgm:t>
    </dgm:pt>
    <dgm:pt modelId="{C89AD478-F2D4-2341-A349-15A880C58F79}" type="parTrans" cxnId="{FC4E9C99-1E72-6745-A66D-483E8A7DC0F6}">
      <dgm:prSet/>
      <dgm:spPr/>
      <dgm:t>
        <a:bodyPr/>
        <a:lstStyle/>
        <a:p>
          <a:endParaRPr lang="en-US"/>
        </a:p>
      </dgm:t>
    </dgm:pt>
    <dgm:pt modelId="{1586AB83-4317-E94F-8160-441F47E4FF09}" type="sibTrans" cxnId="{FC4E9C99-1E72-6745-A66D-483E8A7DC0F6}">
      <dgm:prSet/>
      <dgm:spPr/>
      <dgm:t>
        <a:bodyPr/>
        <a:lstStyle/>
        <a:p>
          <a:endParaRPr lang="en-US"/>
        </a:p>
      </dgm:t>
    </dgm:pt>
    <dgm:pt modelId="{1C41299A-E026-C945-8A57-99AA6DC1E8D7}">
      <dgm:prSet/>
      <dgm:spPr/>
      <dgm:t>
        <a:bodyPr/>
        <a:lstStyle/>
        <a:p>
          <a:endParaRPr lang="en-US" dirty="0">
            <a:latin typeface="American Typewriter" panose="02090604020004020304" pitchFamily="18" charset="77"/>
          </a:endParaRPr>
        </a:p>
      </dgm:t>
    </dgm:pt>
    <dgm:pt modelId="{529D8D34-EF11-1044-B185-B449AB65D0FB}" type="parTrans" cxnId="{0B77CCF3-CA77-3045-A594-2A8108120E15}">
      <dgm:prSet/>
      <dgm:spPr/>
      <dgm:t>
        <a:bodyPr/>
        <a:lstStyle/>
        <a:p>
          <a:endParaRPr lang="en-US"/>
        </a:p>
      </dgm:t>
    </dgm:pt>
    <dgm:pt modelId="{C2B03C03-EE15-CB49-82BA-7DE670FBAEB3}" type="sibTrans" cxnId="{0B77CCF3-CA77-3045-A594-2A8108120E15}">
      <dgm:prSet/>
      <dgm:spPr/>
      <dgm:t>
        <a:bodyPr/>
        <a:lstStyle/>
        <a:p>
          <a:endParaRPr lang="en-US"/>
        </a:p>
      </dgm:t>
    </dgm:pt>
    <dgm:pt modelId="{A7269F54-1796-FA46-9D17-CA128CC078BA}">
      <dgm:prSet/>
      <dgm:spPr/>
      <dgm:t>
        <a:bodyPr/>
        <a:lstStyle/>
        <a:p>
          <a:endParaRPr lang="en-US" dirty="0">
            <a:latin typeface="American Typewriter" panose="02090604020004020304" pitchFamily="18" charset="77"/>
          </a:endParaRPr>
        </a:p>
      </dgm:t>
    </dgm:pt>
    <dgm:pt modelId="{03D1C7EC-C2A2-C44F-9202-D208DF6764D6}" type="parTrans" cxnId="{50A77E60-5084-9341-8AEA-91DDA8E4CA22}">
      <dgm:prSet/>
      <dgm:spPr/>
      <dgm:t>
        <a:bodyPr/>
        <a:lstStyle/>
        <a:p>
          <a:endParaRPr lang="en-US"/>
        </a:p>
      </dgm:t>
    </dgm:pt>
    <dgm:pt modelId="{3D1F3B20-C7C0-5746-8F5F-878BC0A6F715}" type="sibTrans" cxnId="{50A77E60-5084-9341-8AEA-91DDA8E4CA22}">
      <dgm:prSet/>
      <dgm:spPr/>
      <dgm:t>
        <a:bodyPr/>
        <a:lstStyle/>
        <a:p>
          <a:endParaRPr lang="en-US"/>
        </a:p>
      </dgm:t>
    </dgm:pt>
    <dgm:pt modelId="{D6047834-9BA3-5E43-A188-BD36DCF5EEFA}">
      <dgm:prSet/>
      <dgm:spPr/>
      <dgm:t>
        <a:bodyPr/>
        <a:lstStyle/>
        <a:p>
          <a:r>
            <a:rPr lang="en-US" baseline="0" dirty="0">
              <a:latin typeface="American Typewriter" panose="02090604020004020304" pitchFamily="18" charset="77"/>
            </a:rPr>
            <a:t>R2  - 0.9817 </a:t>
          </a:r>
          <a:endParaRPr lang="en-US" dirty="0">
            <a:latin typeface="American Typewriter" panose="02090604020004020304" pitchFamily="18" charset="77"/>
          </a:endParaRPr>
        </a:p>
      </dgm:t>
    </dgm:pt>
    <dgm:pt modelId="{0A590C75-86C4-8441-BFED-3A02EC0E4753}" type="parTrans" cxnId="{A5CE52AB-C607-CE46-B541-5A45E7663703}">
      <dgm:prSet/>
      <dgm:spPr/>
      <dgm:t>
        <a:bodyPr/>
        <a:lstStyle/>
        <a:p>
          <a:endParaRPr lang="en-US"/>
        </a:p>
      </dgm:t>
    </dgm:pt>
    <dgm:pt modelId="{411023D7-8878-F445-9691-60E029228BBB}" type="sibTrans" cxnId="{A5CE52AB-C607-CE46-B541-5A45E7663703}">
      <dgm:prSet/>
      <dgm:spPr/>
      <dgm:t>
        <a:bodyPr/>
        <a:lstStyle/>
        <a:p>
          <a:endParaRPr lang="en-US"/>
        </a:p>
      </dgm:t>
    </dgm:pt>
    <dgm:pt modelId="{700CDBE7-C866-944E-9EEC-249C285707A8}" type="pres">
      <dgm:prSet presAssocID="{C112BBD8-0D8D-4BF6-ABCB-2A76ADC77065}" presName="diagram" presStyleCnt="0">
        <dgm:presLayoutVars>
          <dgm:dir/>
          <dgm:resizeHandles val="exact"/>
        </dgm:presLayoutVars>
      </dgm:prSet>
      <dgm:spPr/>
    </dgm:pt>
    <dgm:pt modelId="{B7E36E71-BFE5-C745-A87B-000F92DF4B15}" type="pres">
      <dgm:prSet presAssocID="{8F815143-ED9C-4149-986C-39E4C5009E2F}" presName="node" presStyleLbl="node1" presStyleIdx="0" presStyleCnt="4">
        <dgm:presLayoutVars>
          <dgm:bulletEnabled val="1"/>
        </dgm:presLayoutVars>
      </dgm:prSet>
      <dgm:spPr/>
    </dgm:pt>
    <dgm:pt modelId="{B72226AE-41F9-C44C-93DC-6F895B09D9FE}" type="pres">
      <dgm:prSet presAssocID="{B28E2AAD-CF09-48B7-807E-B7EAEDDCD81C}" presName="sibTrans" presStyleCnt="0"/>
      <dgm:spPr/>
    </dgm:pt>
    <dgm:pt modelId="{9EC16120-884C-E64F-8D3E-DA7E194D5B05}" type="pres">
      <dgm:prSet presAssocID="{C7643435-95E1-4C77-8640-3EC3EF440EC6}" presName="node" presStyleLbl="node1" presStyleIdx="1" presStyleCnt="4">
        <dgm:presLayoutVars>
          <dgm:bulletEnabled val="1"/>
        </dgm:presLayoutVars>
      </dgm:prSet>
      <dgm:spPr/>
    </dgm:pt>
    <dgm:pt modelId="{A41C7563-8C3C-BE48-BF15-FEDFFAB9F3A0}" type="pres">
      <dgm:prSet presAssocID="{6C5B405F-B73A-413F-8C10-4753220AAB40}" presName="sibTrans" presStyleCnt="0"/>
      <dgm:spPr/>
    </dgm:pt>
    <dgm:pt modelId="{E642F2D0-BCBE-FF41-AF78-10EF1BE2F9DF}" type="pres">
      <dgm:prSet presAssocID="{32E75BB4-7C62-4D99-9F8C-623B9BF54990}" presName="node" presStyleLbl="node1" presStyleIdx="2" presStyleCnt="4">
        <dgm:presLayoutVars>
          <dgm:bulletEnabled val="1"/>
        </dgm:presLayoutVars>
      </dgm:prSet>
      <dgm:spPr/>
    </dgm:pt>
    <dgm:pt modelId="{C079C97E-D0DD-524B-A522-91CA320B46ED}" type="pres">
      <dgm:prSet presAssocID="{22A4F198-D27A-4213-A460-92F1792471CD}" presName="sibTrans" presStyleCnt="0"/>
      <dgm:spPr/>
    </dgm:pt>
    <dgm:pt modelId="{0471A835-F05E-804B-BCE0-1376BE097DC0}" type="pres">
      <dgm:prSet presAssocID="{56052BD8-4BD1-47DC-90FD-4E869763A4D9}" presName="node" presStyleLbl="node1" presStyleIdx="3" presStyleCnt="4">
        <dgm:presLayoutVars>
          <dgm:bulletEnabled val="1"/>
        </dgm:presLayoutVars>
      </dgm:prSet>
      <dgm:spPr/>
    </dgm:pt>
  </dgm:ptLst>
  <dgm:cxnLst>
    <dgm:cxn modelId="{9BAFC808-8BD9-4B51-B80C-ADC0E10383AE}" srcId="{C112BBD8-0D8D-4BF6-ABCB-2A76ADC77065}" destId="{C7643435-95E1-4C77-8640-3EC3EF440EC6}" srcOrd="1" destOrd="0" parTransId="{03FA428C-C403-4314-8ECA-E4DD048D49A4}" sibTransId="{6C5B405F-B73A-413F-8C10-4753220AAB40}"/>
    <dgm:cxn modelId="{FA338F20-FEFB-4CE2-8027-B388CF31AF2A}" srcId="{C112BBD8-0D8D-4BF6-ABCB-2A76ADC77065}" destId="{32E75BB4-7C62-4D99-9F8C-623B9BF54990}" srcOrd="2" destOrd="0" parTransId="{53262E1A-ECE4-4D83-AEBB-404BFEC9379F}" sibTransId="{22A4F198-D27A-4213-A460-92F1792471CD}"/>
    <dgm:cxn modelId="{9524D534-23C8-824C-A2E5-B9B3C9A1F198}" type="presOf" srcId="{1DD77D8E-5191-B34F-835D-2B2CE175651B}" destId="{9EC16120-884C-E64F-8D3E-DA7E194D5B05}" srcOrd="0" destOrd="2" presId="urn:microsoft.com/office/officeart/2005/8/layout/default"/>
    <dgm:cxn modelId="{92A6F039-AAD5-2543-B44F-FCE66AE086D2}" type="presOf" srcId="{56052BD8-4BD1-47DC-90FD-4E869763A4D9}" destId="{0471A835-F05E-804B-BCE0-1376BE097DC0}" srcOrd="0" destOrd="0" presId="urn:microsoft.com/office/officeart/2005/8/layout/default"/>
    <dgm:cxn modelId="{51635A49-60F3-B840-B08D-0547A8378C5D}" type="presOf" srcId="{A7269F54-1796-FA46-9D17-CA128CC078BA}" destId="{E642F2D0-BCBE-FF41-AF78-10EF1BE2F9DF}" srcOrd="0" destOrd="1" presId="urn:microsoft.com/office/officeart/2005/8/layout/default"/>
    <dgm:cxn modelId="{A60B5657-E445-F540-9D61-5D7E5A16DAC0}" srcId="{C7643435-95E1-4C77-8640-3EC3EF440EC6}" destId="{55A06B56-A9B5-E54E-BAED-BFC0530BB555}" srcOrd="0" destOrd="0" parTransId="{033A21FB-D03C-E34C-B3F1-55733AD71E6E}" sibTransId="{9D32F256-7ADB-A842-9DA7-1846295723A7}"/>
    <dgm:cxn modelId="{50A77E60-5084-9341-8AEA-91DDA8E4CA22}" srcId="{32E75BB4-7C62-4D99-9F8C-623B9BF54990}" destId="{A7269F54-1796-FA46-9D17-CA128CC078BA}" srcOrd="0" destOrd="0" parTransId="{03D1C7EC-C2A2-C44F-9202-D208DF6764D6}" sibTransId="{3D1F3B20-C7C0-5746-8F5F-878BC0A6F715}"/>
    <dgm:cxn modelId="{59A7EE61-314D-B949-898F-E2F654B3D8F8}" type="presOf" srcId="{3E31ED05-FA30-F040-8EC5-FDB3D4D82CA2}" destId="{E642F2D0-BCBE-FF41-AF78-10EF1BE2F9DF}" srcOrd="0" destOrd="2" presId="urn:microsoft.com/office/officeart/2005/8/layout/default"/>
    <dgm:cxn modelId="{DCB13562-9E65-F541-97A6-A4544C3DC0A9}" type="presOf" srcId="{1C41299A-E026-C945-8A57-99AA6DC1E8D7}" destId="{9EC16120-884C-E64F-8D3E-DA7E194D5B05}" srcOrd="0" destOrd="3" presId="urn:microsoft.com/office/officeart/2005/8/layout/default"/>
    <dgm:cxn modelId="{8102F869-4EE9-0640-A04F-DB63C06E4063}" type="presOf" srcId="{D6047834-9BA3-5E43-A188-BD36DCF5EEFA}" destId="{0471A835-F05E-804B-BCE0-1376BE097DC0}" srcOrd="0" destOrd="1" presId="urn:microsoft.com/office/officeart/2005/8/layout/default"/>
    <dgm:cxn modelId="{1FF9AD7A-1798-8A4E-9384-4F55B2B0E52D}" type="presOf" srcId="{55A06B56-A9B5-E54E-BAED-BFC0530BB555}" destId="{9EC16120-884C-E64F-8D3E-DA7E194D5B05}" srcOrd="0" destOrd="1" presId="urn:microsoft.com/office/officeart/2005/8/layout/default"/>
    <dgm:cxn modelId="{FC4E9C99-1E72-6745-A66D-483E8A7DC0F6}" srcId="{32E75BB4-7C62-4D99-9F8C-623B9BF54990}" destId="{3E31ED05-FA30-F040-8EC5-FDB3D4D82CA2}" srcOrd="1" destOrd="0" parTransId="{C89AD478-F2D4-2341-A349-15A880C58F79}" sibTransId="{1586AB83-4317-E94F-8160-441F47E4FF09}"/>
    <dgm:cxn modelId="{A5CE52AB-C607-CE46-B541-5A45E7663703}" srcId="{56052BD8-4BD1-47DC-90FD-4E869763A4D9}" destId="{D6047834-9BA3-5E43-A188-BD36DCF5EEFA}" srcOrd="0" destOrd="0" parTransId="{0A590C75-86C4-8441-BFED-3A02EC0E4753}" sibTransId="{411023D7-8878-F445-9691-60E029228BBB}"/>
    <dgm:cxn modelId="{DBB107AC-889C-DE42-851F-37274350164B}" srcId="{C7643435-95E1-4C77-8640-3EC3EF440EC6}" destId="{1DD77D8E-5191-B34F-835D-2B2CE175651B}" srcOrd="1" destOrd="0" parTransId="{649CB5F1-2E21-CC41-AB20-2CE912048D99}" sibTransId="{AA69BA53-AE19-2445-A0CD-93B9B1418CB9}"/>
    <dgm:cxn modelId="{7BDA89C6-1C59-774B-8A80-2E3DBAA8CA71}" type="presOf" srcId="{32E75BB4-7C62-4D99-9F8C-623B9BF54990}" destId="{E642F2D0-BCBE-FF41-AF78-10EF1BE2F9DF}" srcOrd="0" destOrd="0" presId="urn:microsoft.com/office/officeart/2005/8/layout/default"/>
    <dgm:cxn modelId="{85E0C9CD-15FB-234D-A3F1-89B76B6B4230}" type="presOf" srcId="{C7643435-95E1-4C77-8640-3EC3EF440EC6}" destId="{9EC16120-884C-E64F-8D3E-DA7E194D5B05}" srcOrd="0" destOrd="0" presId="urn:microsoft.com/office/officeart/2005/8/layout/default"/>
    <dgm:cxn modelId="{719F3BD2-BE25-9045-8A08-39ECCB832034}" srcId="{8F815143-ED9C-4149-986C-39E4C5009E2F}" destId="{BDE65588-7B88-F24A-A3A3-667C186547CC}" srcOrd="0" destOrd="0" parTransId="{8D32454D-70A4-4A49-A8CE-2E77DDE50346}" sibTransId="{AF3133DA-2BAD-0E40-AE08-B58C47FD41B0}"/>
    <dgm:cxn modelId="{50A95BD2-F95D-9441-B9C9-25C04618D797}" type="presOf" srcId="{BDE65588-7B88-F24A-A3A3-667C186547CC}" destId="{B7E36E71-BFE5-C745-A87B-000F92DF4B15}" srcOrd="0" destOrd="1" presId="urn:microsoft.com/office/officeart/2005/8/layout/default"/>
    <dgm:cxn modelId="{481658D7-D97E-9A43-8329-A6D3F967CBB3}" type="presOf" srcId="{8F815143-ED9C-4149-986C-39E4C5009E2F}" destId="{B7E36E71-BFE5-C745-A87B-000F92DF4B15}" srcOrd="0" destOrd="0" presId="urn:microsoft.com/office/officeart/2005/8/layout/default"/>
    <dgm:cxn modelId="{9DD99EE8-84DE-D647-B373-D7CFA6481652}" type="presOf" srcId="{C112BBD8-0D8D-4BF6-ABCB-2A76ADC77065}" destId="{700CDBE7-C866-944E-9EEC-249C285707A8}" srcOrd="0" destOrd="0" presId="urn:microsoft.com/office/officeart/2005/8/layout/default"/>
    <dgm:cxn modelId="{AE326DEE-2207-484C-AFF3-BB32D6B7859B}" srcId="{C112BBD8-0D8D-4BF6-ABCB-2A76ADC77065}" destId="{8F815143-ED9C-4149-986C-39E4C5009E2F}" srcOrd="0" destOrd="0" parTransId="{031FF74C-F8F9-47A4-9CA7-8417A1AB08B2}" sibTransId="{B28E2AAD-CF09-48B7-807E-B7EAEDDCD81C}"/>
    <dgm:cxn modelId="{6C6E60EF-A0B3-4A5C-864E-DBADC959F845}" srcId="{C112BBD8-0D8D-4BF6-ABCB-2A76ADC77065}" destId="{56052BD8-4BD1-47DC-90FD-4E869763A4D9}" srcOrd="3" destOrd="0" parTransId="{74EF51F8-7C83-4223-9382-5AA7E19F24D7}" sibTransId="{0AA16A5C-2576-4FCA-A7B5-FAF6185F5AA5}"/>
    <dgm:cxn modelId="{0B77CCF3-CA77-3045-A594-2A8108120E15}" srcId="{C7643435-95E1-4C77-8640-3EC3EF440EC6}" destId="{1C41299A-E026-C945-8A57-99AA6DC1E8D7}" srcOrd="2" destOrd="0" parTransId="{529D8D34-EF11-1044-B185-B449AB65D0FB}" sibTransId="{C2B03C03-EE15-CB49-82BA-7DE670FBAEB3}"/>
    <dgm:cxn modelId="{FE3C55C5-3C49-1C46-BE50-EB55B3197114}" type="presParOf" srcId="{700CDBE7-C866-944E-9EEC-249C285707A8}" destId="{B7E36E71-BFE5-C745-A87B-000F92DF4B15}" srcOrd="0" destOrd="0" presId="urn:microsoft.com/office/officeart/2005/8/layout/default"/>
    <dgm:cxn modelId="{60FB00F3-C8EE-B54B-BA0B-72BE471D4E57}" type="presParOf" srcId="{700CDBE7-C866-944E-9EEC-249C285707A8}" destId="{B72226AE-41F9-C44C-93DC-6F895B09D9FE}" srcOrd="1" destOrd="0" presId="urn:microsoft.com/office/officeart/2005/8/layout/default"/>
    <dgm:cxn modelId="{3782DC74-ACB8-1747-9A7D-E6404FB6BB80}" type="presParOf" srcId="{700CDBE7-C866-944E-9EEC-249C285707A8}" destId="{9EC16120-884C-E64F-8D3E-DA7E194D5B05}" srcOrd="2" destOrd="0" presId="urn:microsoft.com/office/officeart/2005/8/layout/default"/>
    <dgm:cxn modelId="{D2C2BFDB-6337-294A-9C86-619B79955B7B}" type="presParOf" srcId="{700CDBE7-C866-944E-9EEC-249C285707A8}" destId="{A41C7563-8C3C-BE48-BF15-FEDFFAB9F3A0}" srcOrd="3" destOrd="0" presId="urn:microsoft.com/office/officeart/2005/8/layout/default"/>
    <dgm:cxn modelId="{BBF7F1A7-45AE-7049-9DD6-47412C6828D8}" type="presParOf" srcId="{700CDBE7-C866-944E-9EEC-249C285707A8}" destId="{E642F2D0-BCBE-FF41-AF78-10EF1BE2F9DF}" srcOrd="4" destOrd="0" presId="urn:microsoft.com/office/officeart/2005/8/layout/default"/>
    <dgm:cxn modelId="{B2CA802E-FE06-DF44-A61E-088F92CD3BEE}" type="presParOf" srcId="{700CDBE7-C866-944E-9EEC-249C285707A8}" destId="{C079C97E-D0DD-524B-A522-91CA320B46ED}" srcOrd="5" destOrd="0" presId="urn:microsoft.com/office/officeart/2005/8/layout/default"/>
    <dgm:cxn modelId="{9E6E95B8-06FB-A945-ABB6-B94D90D18003}" type="presParOf" srcId="{700CDBE7-C866-944E-9EEC-249C285707A8}" destId="{0471A835-F05E-804B-BCE0-1376BE097DC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36E71-BFE5-C745-A87B-000F92DF4B15}">
      <dsp:nvSpPr>
        <dsp:cNvPr id="0" name=""/>
        <dsp:cNvSpPr/>
      </dsp:nvSpPr>
      <dsp:spPr>
        <a:xfrm>
          <a:off x="590264" y="1595"/>
          <a:ext cx="3004026" cy="1802415"/>
        </a:xfrm>
        <a:prstGeom prst="rect">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Linear Regression</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dirty="0">
              <a:latin typeface="American Typewriter" panose="02090604020004020304" pitchFamily="18" charset="77"/>
            </a:rPr>
            <a:t>R2 -  0.815</a:t>
          </a:r>
        </a:p>
      </dsp:txBody>
      <dsp:txXfrm>
        <a:off x="590264" y="1595"/>
        <a:ext cx="3004026" cy="1802415"/>
      </dsp:txXfrm>
    </dsp:sp>
    <dsp:sp modelId="{9EC16120-884C-E64F-8D3E-DA7E194D5B05}">
      <dsp:nvSpPr>
        <dsp:cNvPr id="0" name=""/>
        <dsp:cNvSpPr/>
      </dsp:nvSpPr>
      <dsp:spPr>
        <a:xfrm>
          <a:off x="3894693" y="1595"/>
          <a:ext cx="3004026" cy="1802415"/>
        </a:xfrm>
        <a:prstGeom prst="rect">
          <a:avLst/>
        </a:prstGeom>
        <a:blipFill>
          <a:blip xmlns:r="http://schemas.openxmlformats.org/officeDocument/2006/relationships" r:embed="rId1">
            <a:duotone>
              <a:schemeClr val="accent2">
                <a:hueOff val="1199996"/>
                <a:satOff val="-617"/>
                <a:lumOff val="-1569"/>
                <a:alphaOff val="0"/>
                <a:shade val="88000"/>
                <a:lumMod val="88000"/>
              </a:schemeClr>
              <a:schemeClr val="accent2">
                <a:hueOff val="1199996"/>
                <a:satOff val="-617"/>
                <a:lumOff val="-1569"/>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KNN</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dirty="0">
              <a:latin typeface="American Typewriter" panose="02090604020004020304" pitchFamily="18" charset="77"/>
            </a:rPr>
            <a:t>R2 -  0.398</a:t>
          </a: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dsp:txBody>
      <dsp:txXfrm>
        <a:off x="3894693" y="1595"/>
        <a:ext cx="3004026" cy="1802415"/>
      </dsp:txXfrm>
    </dsp:sp>
    <dsp:sp modelId="{E642F2D0-BCBE-FF41-AF78-10EF1BE2F9DF}">
      <dsp:nvSpPr>
        <dsp:cNvPr id="0" name=""/>
        <dsp:cNvSpPr/>
      </dsp:nvSpPr>
      <dsp:spPr>
        <a:xfrm>
          <a:off x="7199122" y="1595"/>
          <a:ext cx="3004026" cy="1802415"/>
        </a:xfrm>
        <a:prstGeom prst="rect">
          <a:avLst/>
        </a:prstGeom>
        <a:blipFill>
          <a:blip xmlns:r="http://schemas.openxmlformats.org/officeDocument/2006/relationships" r:embed="rId1">
            <a:duotone>
              <a:schemeClr val="accent2">
                <a:hueOff val="2399992"/>
                <a:satOff val="-1233"/>
                <a:lumOff val="-3137"/>
                <a:alphaOff val="0"/>
                <a:shade val="88000"/>
                <a:lumMod val="88000"/>
              </a:schemeClr>
              <a:schemeClr val="accent2">
                <a:hueOff val="2399992"/>
                <a:satOff val="-1233"/>
                <a:lumOff val="-3137"/>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Random Forest</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dirty="0">
              <a:latin typeface="American Typewriter" panose="02090604020004020304" pitchFamily="18" charset="77"/>
            </a:rPr>
            <a:t>R2 - 0.9812</a:t>
          </a:r>
        </a:p>
      </dsp:txBody>
      <dsp:txXfrm>
        <a:off x="7199122" y="1595"/>
        <a:ext cx="3004026" cy="1802415"/>
      </dsp:txXfrm>
    </dsp:sp>
    <dsp:sp modelId="{0471A835-F05E-804B-BCE0-1376BE097DC0}">
      <dsp:nvSpPr>
        <dsp:cNvPr id="0" name=""/>
        <dsp:cNvSpPr/>
      </dsp:nvSpPr>
      <dsp:spPr>
        <a:xfrm>
          <a:off x="3894693" y="2104413"/>
          <a:ext cx="3004026" cy="1802415"/>
        </a:xfrm>
        <a:prstGeom prst="rect">
          <a:avLst/>
        </a:prstGeom>
        <a:blipFill>
          <a:blip xmlns:r="http://schemas.openxmlformats.org/officeDocument/2006/relationships" r:embed="rId1">
            <a:duotone>
              <a:schemeClr val="accent2">
                <a:hueOff val="3599988"/>
                <a:satOff val="-1850"/>
                <a:lumOff val="-4706"/>
                <a:alphaOff val="0"/>
                <a:shade val="88000"/>
                <a:lumMod val="88000"/>
              </a:schemeClr>
              <a:schemeClr val="accent2">
                <a:hueOff val="3599988"/>
                <a:satOff val="-1850"/>
                <a:lumOff val="-4706"/>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Random Forest Hyper-tuned</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baseline="0" dirty="0">
              <a:latin typeface="American Typewriter" panose="02090604020004020304" pitchFamily="18" charset="77"/>
            </a:rPr>
            <a:t>R2  - 0.9817 </a:t>
          </a:r>
          <a:endParaRPr lang="en-US" sz="2300" kern="1200" dirty="0">
            <a:latin typeface="American Typewriter" panose="02090604020004020304" pitchFamily="18" charset="77"/>
          </a:endParaRPr>
        </a:p>
      </dsp:txBody>
      <dsp:txXfrm>
        <a:off x="3894693" y="2104413"/>
        <a:ext cx="3004026" cy="18024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a:t>9/3/22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a:t>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a:t>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a:t>9/3/22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a:t>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a:t>9/3/22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a:t>9/3/22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FinalProject_16610315787450/Dashboard1?:language=en-US&amp;:display_count=n&amp;:origin=viz_share_link"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2E8C-8668-12DD-5A8F-8B40F24A50E7}"/>
              </a:ext>
            </a:extLst>
          </p:cNvPr>
          <p:cNvSpPr>
            <a:spLocks noGrp="1"/>
          </p:cNvSpPr>
          <p:nvPr>
            <p:ph type="ctrTitle"/>
          </p:nvPr>
        </p:nvSpPr>
        <p:spPr>
          <a:xfrm rot="21420000">
            <a:off x="4959072" y="390182"/>
            <a:ext cx="5683314" cy="3284924"/>
          </a:xfrm>
        </p:spPr>
        <p:txBody>
          <a:bodyPr>
            <a:normAutofit/>
          </a:bodyPr>
          <a:lstStyle/>
          <a:p>
            <a:r>
              <a:rPr lang="en-US" sz="6200" dirty="0"/>
              <a:t>FANTASY FOOTBALL PLAYER ANALYSIS</a:t>
            </a:r>
          </a:p>
        </p:txBody>
      </p:sp>
      <p:sp>
        <p:nvSpPr>
          <p:cNvPr id="3" name="Subtitle 2">
            <a:extLst>
              <a:ext uri="{FF2B5EF4-FFF2-40B4-BE49-F238E27FC236}">
                <a16:creationId xmlns:a16="http://schemas.microsoft.com/office/drawing/2014/main" id="{502CF288-BBDB-21C1-8459-9727601304E9}"/>
              </a:ext>
            </a:extLst>
          </p:cNvPr>
          <p:cNvSpPr>
            <a:spLocks noGrp="1"/>
          </p:cNvSpPr>
          <p:nvPr>
            <p:ph type="subTitle" idx="1"/>
          </p:nvPr>
        </p:nvSpPr>
        <p:spPr>
          <a:xfrm rot="21420000">
            <a:off x="5065715" y="3674838"/>
            <a:ext cx="5681180" cy="621792"/>
          </a:xfrm>
        </p:spPr>
        <p:txBody>
          <a:bodyPr>
            <a:normAutofit/>
          </a:bodyPr>
          <a:lstStyle/>
          <a:p>
            <a:pPr>
              <a:lnSpc>
                <a:spcPct val="110000"/>
              </a:lnSpc>
            </a:pPr>
            <a:r>
              <a:rPr lang="en-US" sz="1500" dirty="0"/>
              <a:t>Machine learning , linear regression and visuals </a:t>
            </a:r>
            <a:br>
              <a:rPr lang="en-US" sz="1500" dirty="0"/>
            </a:br>
            <a:r>
              <a:rPr lang="en-US" sz="1500" dirty="0"/>
              <a:t>A David Chrobak Presentation </a:t>
            </a:r>
          </a:p>
        </p:txBody>
      </p:sp>
      <p:pic>
        <p:nvPicPr>
          <p:cNvPr id="5" name="Picture 4" descr="Two referees near the goal signalling touchdown to large stadium">
            <a:extLst>
              <a:ext uri="{FF2B5EF4-FFF2-40B4-BE49-F238E27FC236}">
                <a16:creationId xmlns:a16="http://schemas.microsoft.com/office/drawing/2014/main" id="{0228A201-21FD-8959-F070-3020434A3B86}"/>
              </a:ext>
            </a:extLst>
          </p:cNvPr>
          <p:cNvPicPr>
            <a:picLocks noChangeAspect="1"/>
          </p:cNvPicPr>
          <p:nvPr/>
        </p:nvPicPr>
        <p:blipFill rotWithShape="1">
          <a:blip r:embed="rId3"/>
          <a:srcRect l="31807"/>
          <a:stretch/>
        </p:blipFill>
        <p:spPr>
          <a:xfrm rot="21420000">
            <a:off x="-118586" y="237518"/>
            <a:ext cx="4633277" cy="4518254"/>
          </a:xfrm>
          <a:custGeom>
            <a:avLst/>
            <a:gdLst/>
            <a:ahLst/>
            <a:cxnLst/>
            <a:rect l="l" t="t" r="r" b="b"/>
            <a:pathLst>
              <a:path w="4633277" h="4410442">
                <a:moveTo>
                  <a:pt x="4633277" y="0"/>
                </a:moveTo>
                <a:lnTo>
                  <a:pt x="4633277" y="4410442"/>
                </a:lnTo>
                <a:lnTo>
                  <a:pt x="0" y="4410442"/>
                </a:lnTo>
                <a:lnTo>
                  <a:pt x="231142" y="0"/>
                </a:lnTo>
                <a:close/>
              </a:path>
            </a:pathLst>
          </a:custGeom>
        </p:spPr>
      </p:pic>
      <p:sp>
        <p:nvSpPr>
          <p:cNvPr id="9" name="Freeform 25">
            <a:extLst>
              <a:ext uri="{FF2B5EF4-FFF2-40B4-BE49-F238E27FC236}">
                <a16:creationId xmlns:a16="http://schemas.microsoft.com/office/drawing/2014/main" id="{07280DB5-560C-4CF6-A5D0-61550AAA6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985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C9D2FF5-C78D-4D0F-A2C2-55D9A33B0A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1DABCD50-2A43-4A08-8C91-7149DE05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a16="http://schemas.microsoft.com/office/drawing/2014/main" id="{0B66C21B-84DF-40D9-824D-29F01DB17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4607EC9A-1A49-428D-BC58-912B66DEC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2C403B-2C05-3FB5-940E-17DFD14DFE1A}"/>
              </a:ext>
            </a:extLst>
          </p:cNvPr>
          <p:cNvSpPr>
            <a:spLocks noGrp="1"/>
          </p:cNvSpPr>
          <p:nvPr>
            <p:ph type="title"/>
          </p:nvPr>
        </p:nvSpPr>
        <p:spPr>
          <a:xfrm>
            <a:off x="685801" y="685800"/>
            <a:ext cx="4858965" cy="4846967"/>
          </a:xfrm>
        </p:spPr>
        <p:txBody>
          <a:bodyPr>
            <a:normAutofit/>
          </a:bodyPr>
          <a:lstStyle/>
          <a:p>
            <a:r>
              <a:rPr lang="en-US" dirty="0">
                <a:solidFill>
                  <a:srgbClr val="FFFFFF"/>
                </a:solidFill>
              </a:rPr>
              <a:t>Background of the Virtual Gridiron</a:t>
            </a:r>
          </a:p>
        </p:txBody>
      </p:sp>
      <p:sp>
        <p:nvSpPr>
          <p:cNvPr id="3" name="Content Placeholder 2">
            <a:extLst>
              <a:ext uri="{FF2B5EF4-FFF2-40B4-BE49-F238E27FC236}">
                <a16:creationId xmlns:a16="http://schemas.microsoft.com/office/drawing/2014/main" id="{D9039352-BF8B-60F8-0572-322035CB6D64}"/>
              </a:ext>
            </a:extLst>
          </p:cNvPr>
          <p:cNvSpPr>
            <a:spLocks noGrp="1"/>
          </p:cNvSpPr>
          <p:nvPr>
            <p:ph sz="quarter" idx="13"/>
          </p:nvPr>
        </p:nvSpPr>
        <p:spPr>
          <a:xfrm>
            <a:off x="6094412" y="1212252"/>
            <a:ext cx="5653482" cy="5168543"/>
          </a:xfrm>
        </p:spPr>
        <p:txBody>
          <a:bodyPr>
            <a:normAutofit fontScale="25000" lnSpcReduction="20000"/>
          </a:bodyPr>
          <a:lstStyle/>
          <a:p>
            <a:pPr>
              <a:lnSpc>
                <a:spcPct val="110000"/>
              </a:lnSpc>
            </a:pPr>
            <a:r>
              <a:rPr lang="en-US" sz="4000" dirty="0">
                <a:latin typeface="American Typewriter" panose="02090604020004020304" pitchFamily="18" charset="77"/>
              </a:rPr>
              <a:t>In 1962 when Bill Winkenbach, then part owner of the Oakland Raiders football team, gathered with some friends in a New York City hotel, and together they created the first fantasy football league, which was dubbed the GOPPPL (Greater Oakland Professional Pigskin Prognosticators League). Little did they know the mammoth of an industry it would later become. </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Although Fantasy sports(Draft Kings) have recently emerged in the last decade on major publishing titles such as Forbes, as it has become even more poplar after its public listing in 2012 and still currently trades on the NASDAQ, the First Virtual Fantasy team was actually created years earlier in 1985.</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According to an article from business wire, the projected market value for Global Fantasy sports for 2022 is $20.14 billion and is projected to reach $34.66 billion by 2027.</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Of course Fantasy football makes up the for the largest segment of the market share, showcasing multiple platforms, interfaces and gameplay. </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Who would have thought that a fake team with real players would earn more money than a real organization. That's right! the Dallas Cowboys the NFL's highest valued Team is 'only' worth $7.64 billion as of 2022. A little more than a third of the Global Fantasy market projections for 2022. </a:t>
            </a:r>
          </a:p>
          <a:p>
            <a:pPr>
              <a:lnSpc>
                <a:spcPct val="110000"/>
              </a:lnSpc>
            </a:pPr>
            <a:endParaRPr lang="en-US" sz="800" dirty="0"/>
          </a:p>
        </p:txBody>
      </p:sp>
      <p:pic>
        <p:nvPicPr>
          <p:cNvPr id="5" name="Picture 4" descr="Logo&#10;&#10;Description automatically generated">
            <a:extLst>
              <a:ext uri="{FF2B5EF4-FFF2-40B4-BE49-F238E27FC236}">
                <a16:creationId xmlns:a16="http://schemas.microsoft.com/office/drawing/2014/main" id="{99258776-9323-4C0F-200D-EC7E78657BDA}"/>
              </a:ext>
            </a:extLst>
          </p:cNvPr>
          <p:cNvPicPr>
            <a:picLocks noChangeAspect="1"/>
          </p:cNvPicPr>
          <p:nvPr/>
        </p:nvPicPr>
        <p:blipFill>
          <a:blip r:embed="rId4"/>
          <a:stretch>
            <a:fillRect/>
          </a:stretch>
        </p:blipFill>
        <p:spPr>
          <a:xfrm>
            <a:off x="7878909" y="192999"/>
            <a:ext cx="1892300" cy="826255"/>
          </a:xfrm>
          <a:prstGeom prst="rect">
            <a:avLst/>
          </a:prstGeom>
        </p:spPr>
      </p:pic>
    </p:spTree>
    <p:extLst>
      <p:ext uri="{BB962C8B-B14F-4D97-AF65-F5344CB8AC3E}">
        <p14:creationId xmlns:p14="http://schemas.microsoft.com/office/powerpoint/2010/main" val="178610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B86F-B77E-020A-9503-EC50014A214A}"/>
              </a:ext>
            </a:extLst>
          </p:cNvPr>
          <p:cNvSpPr>
            <a:spLocks noGrp="1"/>
          </p:cNvSpPr>
          <p:nvPr>
            <p:ph type="title"/>
          </p:nvPr>
        </p:nvSpPr>
        <p:spPr/>
        <p:txBody>
          <a:bodyPr/>
          <a:lstStyle/>
          <a:p>
            <a:r>
              <a:rPr lang="en-US" dirty="0"/>
              <a:t>Platforms</a:t>
            </a:r>
          </a:p>
        </p:txBody>
      </p:sp>
      <p:pic>
        <p:nvPicPr>
          <p:cNvPr id="5" name="Content Placeholder 4" descr="Logo, company name&#10;&#10;Description automatically generated">
            <a:extLst>
              <a:ext uri="{FF2B5EF4-FFF2-40B4-BE49-F238E27FC236}">
                <a16:creationId xmlns:a16="http://schemas.microsoft.com/office/drawing/2014/main" id="{CCEDCC87-B440-74AB-629A-E5A306F2F79B}"/>
              </a:ext>
            </a:extLst>
          </p:cNvPr>
          <p:cNvPicPr>
            <a:picLocks noGrp="1" noChangeAspect="1"/>
          </p:cNvPicPr>
          <p:nvPr>
            <p:ph sz="quarter" idx="13"/>
          </p:nvPr>
        </p:nvPicPr>
        <p:blipFill>
          <a:blip r:embed="rId2"/>
          <a:stretch>
            <a:fillRect/>
          </a:stretch>
        </p:blipFill>
        <p:spPr>
          <a:xfrm>
            <a:off x="4730235" y="3903662"/>
            <a:ext cx="2070100" cy="977900"/>
          </a:xfrm>
        </p:spPr>
      </p:pic>
      <p:pic>
        <p:nvPicPr>
          <p:cNvPr id="8" name="Picture 7" descr="Logo&#10;&#10;Description automatically generated">
            <a:extLst>
              <a:ext uri="{FF2B5EF4-FFF2-40B4-BE49-F238E27FC236}">
                <a16:creationId xmlns:a16="http://schemas.microsoft.com/office/drawing/2014/main" id="{40C7C9F0-3411-3E1C-2732-AB5543899660}"/>
              </a:ext>
            </a:extLst>
          </p:cNvPr>
          <p:cNvPicPr>
            <a:picLocks noChangeAspect="1"/>
          </p:cNvPicPr>
          <p:nvPr/>
        </p:nvPicPr>
        <p:blipFill>
          <a:blip r:embed="rId3"/>
          <a:stretch>
            <a:fillRect/>
          </a:stretch>
        </p:blipFill>
        <p:spPr>
          <a:xfrm>
            <a:off x="1160463" y="3865562"/>
            <a:ext cx="2006600" cy="1016000"/>
          </a:xfrm>
          <a:prstGeom prst="rect">
            <a:avLst/>
          </a:prstGeom>
        </p:spPr>
      </p:pic>
      <p:pic>
        <p:nvPicPr>
          <p:cNvPr id="10" name="Picture 9" descr="Logo, company name&#10;&#10;Description automatically generated">
            <a:extLst>
              <a:ext uri="{FF2B5EF4-FFF2-40B4-BE49-F238E27FC236}">
                <a16:creationId xmlns:a16="http://schemas.microsoft.com/office/drawing/2014/main" id="{8DAE4AAF-79AA-1D16-E422-DAEE9B8C9538}"/>
              </a:ext>
            </a:extLst>
          </p:cNvPr>
          <p:cNvPicPr>
            <a:picLocks noChangeAspect="1"/>
          </p:cNvPicPr>
          <p:nvPr/>
        </p:nvPicPr>
        <p:blipFill>
          <a:blip r:embed="rId4"/>
          <a:stretch>
            <a:fillRect/>
          </a:stretch>
        </p:blipFill>
        <p:spPr>
          <a:xfrm>
            <a:off x="8361835" y="3681412"/>
            <a:ext cx="1422400" cy="1422400"/>
          </a:xfrm>
          <a:prstGeom prst="rect">
            <a:avLst/>
          </a:prstGeom>
        </p:spPr>
      </p:pic>
      <p:pic>
        <p:nvPicPr>
          <p:cNvPr id="12" name="Picture 11" descr="Text&#10;&#10;Description automatically generated">
            <a:extLst>
              <a:ext uri="{FF2B5EF4-FFF2-40B4-BE49-F238E27FC236}">
                <a16:creationId xmlns:a16="http://schemas.microsoft.com/office/drawing/2014/main" id="{706431CD-515E-7967-13E1-D9FC8887E34F}"/>
              </a:ext>
            </a:extLst>
          </p:cNvPr>
          <p:cNvPicPr>
            <a:picLocks noChangeAspect="1"/>
          </p:cNvPicPr>
          <p:nvPr/>
        </p:nvPicPr>
        <p:blipFill>
          <a:blip r:embed="rId5"/>
          <a:stretch>
            <a:fillRect/>
          </a:stretch>
        </p:blipFill>
        <p:spPr>
          <a:xfrm>
            <a:off x="4812785" y="2102188"/>
            <a:ext cx="1905000" cy="1066800"/>
          </a:xfrm>
          <a:prstGeom prst="rect">
            <a:avLst/>
          </a:prstGeom>
        </p:spPr>
      </p:pic>
      <p:pic>
        <p:nvPicPr>
          <p:cNvPr id="14" name="Picture 13" descr="Logo&#10;&#10;Description automatically generated">
            <a:extLst>
              <a:ext uri="{FF2B5EF4-FFF2-40B4-BE49-F238E27FC236}">
                <a16:creationId xmlns:a16="http://schemas.microsoft.com/office/drawing/2014/main" id="{8AC8162B-4E77-8670-7C5A-EB5E7F21EFD6}"/>
              </a:ext>
            </a:extLst>
          </p:cNvPr>
          <p:cNvPicPr>
            <a:picLocks noChangeAspect="1"/>
          </p:cNvPicPr>
          <p:nvPr/>
        </p:nvPicPr>
        <p:blipFill>
          <a:blip r:embed="rId6"/>
          <a:stretch>
            <a:fillRect/>
          </a:stretch>
        </p:blipFill>
        <p:spPr>
          <a:xfrm>
            <a:off x="8361835" y="1836177"/>
            <a:ext cx="1422400" cy="1422400"/>
          </a:xfrm>
          <a:prstGeom prst="rect">
            <a:avLst/>
          </a:prstGeom>
        </p:spPr>
      </p:pic>
      <p:pic>
        <p:nvPicPr>
          <p:cNvPr id="16" name="Picture 15" descr="A picture containing diagram&#10;&#10;Description automatically generated">
            <a:extLst>
              <a:ext uri="{FF2B5EF4-FFF2-40B4-BE49-F238E27FC236}">
                <a16:creationId xmlns:a16="http://schemas.microsoft.com/office/drawing/2014/main" id="{9B8E46E2-0500-A4BA-7C43-E6AD0F78E42F}"/>
              </a:ext>
            </a:extLst>
          </p:cNvPr>
          <p:cNvPicPr>
            <a:picLocks noChangeAspect="1"/>
          </p:cNvPicPr>
          <p:nvPr/>
        </p:nvPicPr>
        <p:blipFill>
          <a:blip r:embed="rId7"/>
          <a:stretch>
            <a:fillRect/>
          </a:stretch>
        </p:blipFill>
        <p:spPr>
          <a:xfrm>
            <a:off x="1160463" y="2102877"/>
            <a:ext cx="1739900" cy="1155700"/>
          </a:xfrm>
          <a:prstGeom prst="rect">
            <a:avLst/>
          </a:prstGeom>
        </p:spPr>
      </p:pic>
    </p:spTree>
    <p:extLst>
      <p:ext uri="{BB962C8B-B14F-4D97-AF65-F5344CB8AC3E}">
        <p14:creationId xmlns:p14="http://schemas.microsoft.com/office/powerpoint/2010/main" val="90146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35BCF3-C6A7-0B31-344A-45C94D071E48}"/>
              </a:ext>
            </a:extLst>
          </p:cNvPr>
          <p:cNvPicPr>
            <a:picLocks noChangeAspect="1"/>
          </p:cNvPicPr>
          <p:nvPr/>
        </p:nvPicPr>
        <p:blipFill rotWithShape="1">
          <a:blip r:embed="rId3"/>
          <a:srcRect l="9091" t="5406" b="3686"/>
          <a:stretch/>
        </p:blipFill>
        <p:spPr>
          <a:xfrm>
            <a:off x="0" y="288245"/>
            <a:ext cx="12191980" cy="6857990"/>
          </a:xfrm>
          <a:prstGeom prst="rect">
            <a:avLst/>
          </a:prstGeom>
        </p:spPr>
      </p:pic>
      <p:sp>
        <p:nvSpPr>
          <p:cNvPr id="21" name="Rectangle 10">
            <a:extLst>
              <a:ext uri="{FF2B5EF4-FFF2-40B4-BE49-F238E27FC236}">
                <a16:creationId xmlns:a16="http://schemas.microsoft.com/office/drawing/2014/main" id="{1195E126-5CB4-434D-8B36-832C6512C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rot="21420000">
            <a:off x="4300962" y="605592"/>
            <a:ext cx="8044106" cy="5638800"/>
          </a:xfrm>
          <a:custGeom>
            <a:avLst/>
            <a:gdLst/>
            <a:ahLst/>
            <a:cxnLst/>
            <a:rect l="l" t="t" r="r" b="b"/>
            <a:pathLst>
              <a:path w="8044106" h="5638800">
                <a:moveTo>
                  <a:pt x="8044106" y="0"/>
                </a:moveTo>
                <a:lnTo>
                  <a:pt x="7748589" y="5638800"/>
                </a:lnTo>
                <a:lnTo>
                  <a:pt x="0" y="5638800"/>
                </a:lnTo>
                <a:lnTo>
                  <a:pt x="0" y="0"/>
                </a:lnTo>
                <a:close/>
              </a:path>
            </a:pathLst>
          </a:cu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BC5F40-5A80-41AD-75DB-8627606AB7DC}"/>
              </a:ext>
            </a:extLst>
          </p:cNvPr>
          <p:cNvSpPr>
            <a:spLocks noGrp="1"/>
          </p:cNvSpPr>
          <p:nvPr>
            <p:ph type="title"/>
          </p:nvPr>
        </p:nvSpPr>
        <p:spPr>
          <a:xfrm rot="21420000">
            <a:off x="4677415" y="1226752"/>
            <a:ext cx="6851126" cy="1151965"/>
          </a:xfrm>
        </p:spPr>
        <p:txBody>
          <a:bodyPr>
            <a:normAutofit/>
          </a:bodyPr>
          <a:lstStyle/>
          <a:p>
            <a:r>
              <a:rPr lang="en-US" dirty="0">
                <a:solidFill>
                  <a:schemeClr val="bg1"/>
                </a:solidFill>
              </a:rPr>
              <a:t>Objective</a:t>
            </a:r>
          </a:p>
        </p:txBody>
      </p:sp>
      <p:sp>
        <p:nvSpPr>
          <p:cNvPr id="3" name="Content Placeholder 2">
            <a:extLst>
              <a:ext uri="{FF2B5EF4-FFF2-40B4-BE49-F238E27FC236}">
                <a16:creationId xmlns:a16="http://schemas.microsoft.com/office/drawing/2014/main" id="{10EC0C30-6799-193E-4773-C238F4A43914}"/>
              </a:ext>
            </a:extLst>
          </p:cNvPr>
          <p:cNvSpPr>
            <a:spLocks noGrp="1"/>
          </p:cNvSpPr>
          <p:nvPr>
            <p:ph sz="quarter" idx="13"/>
          </p:nvPr>
        </p:nvSpPr>
        <p:spPr>
          <a:xfrm rot="21420000">
            <a:off x="4779386" y="2453949"/>
            <a:ext cx="6867212" cy="2944652"/>
          </a:xfrm>
        </p:spPr>
        <p:txBody>
          <a:bodyPr>
            <a:normAutofit/>
          </a:bodyPr>
          <a:lstStyle/>
          <a:p>
            <a:r>
              <a:rPr lang="en-US" sz="1800" dirty="0">
                <a:solidFill>
                  <a:schemeClr val="bg1"/>
                </a:solidFill>
                <a:latin typeface="American Typewriter" panose="02090604020004020304" pitchFamily="18" charset="77"/>
              </a:rPr>
              <a:t>My objective was to create a machine learning model that would correctly predict the Total Fantasy points </a:t>
            </a:r>
            <a:r>
              <a:rPr lang="en-US" sz="1800" dirty="0" err="1">
                <a:solidFill>
                  <a:schemeClr val="bg1"/>
                </a:solidFill>
                <a:latin typeface="American Typewriter" panose="02090604020004020304" pitchFamily="18" charset="77"/>
              </a:rPr>
              <a:t>peR</a:t>
            </a:r>
            <a:r>
              <a:rPr lang="en-US" sz="1800" dirty="0">
                <a:solidFill>
                  <a:schemeClr val="bg1"/>
                </a:solidFill>
                <a:latin typeface="American Typewriter" panose="02090604020004020304" pitchFamily="18" charset="77"/>
              </a:rPr>
              <a:t> player FROM 2014-2022. given the parameters.</a:t>
            </a:r>
          </a:p>
          <a:p>
            <a:r>
              <a:rPr lang="en-US" sz="1800" dirty="0">
                <a:solidFill>
                  <a:schemeClr val="bg1"/>
                </a:solidFill>
                <a:latin typeface="American Typewriter" panose="02090604020004020304" pitchFamily="18" charset="77"/>
              </a:rPr>
              <a:t> as well as to further analyze the player data to garner insights, kpis and useful information</a:t>
            </a:r>
            <a:r>
              <a:rPr lang="en-US" sz="1800" dirty="0">
                <a:solidFill>
                  <a:schemeClr val="bg1"/>
                </a:solidFill>
              </a:rPr>
              <a:t>.  </a:t>
            </a:r>
          </a:p>
        </p:txBody>
      </p:sp>
    </p:spTree>
    <p:extLst>
      <p:ext uri="{BB962C8B-B14F-4D97-AF65-F5344CB8AC3E}">
        <p14:creationId xmlns:p14="http://schemas.microsoft.com/office/powerpoint/2010/main" val="314260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4DAAB9-1F6E-44A6-8EBD-11AA857B2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EFC64-D4EF-8849-FEB1-8FB7D79C7017}"/>
              </a:ext>
            </a:extLst>
          </p:cNvPr>
          <p:cNvSpPr>
            <a:spLocks noGrp="1"/>
          </p:cNvSpPr>
          <p:nvPr>
            <p:ph type="title"/>
          </p:nvPr>
        </p:nvSpPr>
        <p:spPr>
          <a:xfrm>
            <a:off x="685800" y="685800"/>
            <a:ext cx="10792837" cy="1151965"/>
          </a:xfrm>
        </p:spPr>
        <p:txBody>
          <a:bodyPr>
            <a:normAutofit/>
          </a:bodyPr>
          <a:lstStyle/>
          <a:p>
            <a:r>
              <a:rPr lang="en-US" dirty="0"/>
              <a:t>Scores ( Touchdown???)</a:t>
            </a:r>
          </a:p>
        </p:txBody>
      </p:sp>
      <p:graphicFrame>
        <p:nvGraphicFramePr>
          <p:cNvPr id="5" name="Content Placeholder 2">
            <a:extLst>
              <a:ext uri="{FF2B5EF4-FFF2-40B4-BE49-F238E27FC236}">
                <a16:creationId xmlns:a16="http://schemas.microsoft.com/office/drawing/2014/main" id="{DA4D110E-C10E-289B-14BF-F20A7F6CB1F3}"/>
              </a:ext>
            </a:extLst>
          </p:cNvPr>
          <p:cNvGraphicFramePr>
            <a:graphicFrameLocks noGrp="1"/>
          </p:cNvGraphicFramePr>
          <p:nvPr>
            <p:ph sz="quarter" idx="13"/>
            <p:extLst>
              <p:ext uri="{D42A27DB-BD31-4B8C-83A1-F6EECF244321}">
                <p14:modId xmlns:p14="http://schemas.microsoft.com/office/powerpoint/2010/main" val="1550973831"/>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59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ECAD-D46B-D453-677B-7BE3334BFF19}"/>
              </a:ext>
            </a:extLst>
          </p:cNvPr>
          <p:cNvSpPr>
            <a:spLocks noGrp="1"/>
          </p:cNvSpPr>
          <p:nvPr>
            <p:ph type="title"/>
          </p:nvPr>
        </p:nvSpPr>
        <p:spPr>
          <a:xfrm>
            <a:off x="685802" y="685800"/>
            <a:ext cx="4951408" cy="1151965"/>
          </a:xfrm>
        </p:spPr>
        <p:txBody>
          <a:bodyPr>
            <a:normAutofit fontScale="90000"/>
          </a:bodyPr>
          <a:lstStyle/>
          <a:p>
            <a:r>
              <a:rPr lang="en-US" sz="5000" dirty="0"/>
              <a:t>THE EXPENSIVE MISTAKE</a:t>
            </a:r>
          </a:p>
        </p:txBody>
      </p:sp>
      <p:sp>
        <p:nvSpPr>
          <p:cNvPr id="3" name="Content Placeholder 2">
            <a:extLst>
              <a:ext uri="{FF2B5EF4-FFF2-40B4-BE49-F238E27FC236}">
                <a16:creationId xmlns:a16="http://schemas.microsoft.com/office/drawing/2014/main" id="{460FF132-1D6A-21C2-79A5-6DCD83AB12DC}"/>
              </a:ext>
            </a:extLst>
          </p:cNvPr>
          <p:cNvSpPr>
            <a:spLocks noGrp="1"/>
          </p:cNvSpPr>
          <p:nvPr>
            <p:ph sz="quarter" idx="13"/>
          </p:nvPr>
        </p:nvSpPr>
        <p:spPr>
          <a:xfrm>
            <a:off x="685801" y="2076423"/>
            <a:ext cx="4951410" cy="3288739"/>
          </a:xfrm>
        </p:spPr>
        <p:txBody>
          <a:bodyPr>
            <a:normAutofit/>
          </a:bodyPr>
          <a:lstStyle/>
          <a:p>
            <a:r>
              <a:rPr lang="en-US" dirty="0">
                <a:latin typeface="American Typewriter" panose="02090604020004020304" pitchFamily="18" charset="77"/>
                <a:hlinkClick r:id="rId3"/>
              </a:rPr>
              <a:t>https://public.tableau.com/views/FinalProject_16610315787450/Dashboard1?:language=en-US&amp;:display_count=n&amp;:origin=viz_share_link</a:t>
            </a:r>
            <a:endParaRPr lang="en-US" dirty="0">
              <a:latin typeface="American Typewriter" panose="02090604020004020304" pitchFamily="18" charset="77"/>
            </a:endParaRPr>
          </a:p>
        </p:txBody>
      </p:sp>
      <p:pic>
        <p:nvPicPr>
          <p:cNvPr id="5" name="Picture 4" descr="Graphs and plots layered on a blue digital screen">
            <a:extLst>
              <a:ext uri="{FF2B5EF4-FFF2-40B4-BE49-F238E27FC236}">
                <a16:creationId xmlns:a16="http://schemas.microsoft.com/office/drawing/2014/main" id="{AD235B73-33BC-0BE9-2026-7711462AE988}"/>
              </a:ext>
            </a:extLst>
          </p:cNvPr>
          <p:cNvPicPr>
            <a:picLocks noChangeAspect="1"/>
          </p:cNvPicPr>
          <p:nvPr/>
        </p:nvPicPr>
        <p:blipFill rotWithShape="1">
          <a:blip r:embed="rId4"/>
          <a:srcRect l="10807" r="14071"/>
          <a:stretch/>
        </p:blipFill>
        <p:spPr>
          <a:xfrm>
            <a:off x="6094410" y="10"/>
            <a:ext cx="5310189" cy="5301586"/>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150206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B0F5DB79-C7E8-D8BD-FEBC-F29B9AFD4D93}"/>
              </a:ext>
            </a:extLst>
          </p:cNvPr>
          <p:cNvPicPr>
            <a:picLocks noChangeAspect="1"/>
          </p:cNvPicPr>
          <p:nvPr/>
        </p:nvPicPr>
        <p:blipFill rotWithShape="1">
          <a:blip r:embed="rId3"/>
          <a:srcRect t="4244" r="9091" b="10883"/>
          <a:stretch/>
        </p:blipFill>
        <p:spPr>
          <a:xfrm>
            <a:off x="20" y="10"/>
            <a:ext cx="12191980" cy="6857990"/>
          </a:xfrm>
          <a:prstGeom prst="rect">
            <a:avLst/>
          </a:prstGeom>
        </p:spPr>
      </p:pic>
      <p:sp>
        <p:nvSpPr>
          <p:cNvPr id="30" name="Rectangle 27">
            <a:extLst>
              <a:ext uri="{FF2B5EF4-FFF2-40B4-BE49-F238E27FC236}">
                <a16:creationId xmlns:a16="http://schemas.microsoft.com/office/drawing/2014/main" id="{CDC8BCFB-B092-4D3E-BA0A-9843CC993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609600"/>
            <a:ext cx="7554140" cy="5638800"/>
          </a:xfrm>
          <a:prstGeom prst="rect">
            <a:avLst/>
          </a:pr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F8E167-0B0F-CEBF-6B0C-DC471281C2A4}"/>
              </a:ext>
            </a:extLst>
          </p:cNvPr>
          <p:cNvSpPr>
            <a:spLocks noGrp="1"/>
          </p:cNvSpPr>
          <p:nvPr>
            <p:ph type="title"/>
          </p:nvPr>
        </p:nvSpPr>
        <p:spPr>
          <a:xfrm>
            <a:off x="685801" y="1227660"/>
            <a:ext cx="6397155" cy="1151965"/>
          </a:xfrm>
        </p:spPr>
        <p:txBody>
          <a:bodyPr vert="horz" lIns="91440" tIns="45720" rIns="91440" bIns="45720" rtlCol="0">
            <a:normAutofit/>
          </a:bodyPr>
          <a:lstStyle/>
          <a:p>
            <a:r>
              <a:rPr lang="en-US" dirty="0">
                <a:solidFill>
                  <a:schemeClr val="bg1"/>
                </a:solidFill>
              </a:rPr>
              <a:t>KPI’s and Findings</a:t>
            </a:r>
          </a:p>
        </p:txBody>
      </p:sp>
      <p:sp>
        <p:nvSpPr>
          <p:cNvPr id="3" name="Content Placeholder 2">
            <a:extLst>
              <a:ext uri="{FF2B5EF4-FFF2-40B4-BE49-F238E27FC236}">
                <a16:creationId xmlns:a16="http://schemas.microsoft.com/office/drawing/2014/main" id="{E4CB8DDE-E4E1-B81A-1506-71D7A67F7822}"/>
              </a:ext>
            </a:extLst>
          </p:cNvPr>
          <p:cNvSpPr>
            <a:spLocks noGrp="1"/>
          </p:cNvSpPr>
          <p:nvPr>
            <p:ph sz="quarter" idx="13"/>
          </p:nvPr>
        </p:nvSpPr>
        <p:spPr>
          <a:xfrm>
            <a:off x="685801" y="2446867"/>
            <a:ext cx="6397155" cy="2944652"/>
          </a:xfrm>
        </p:spPr>
        <p:txBody>
          <a:bodyPr vert="horz" lIns="91440" tIns="45720" rIns="91440" bIns="45720" rtlCol="0">
            <a:normAutofit fontScale="92500" lnSpcReduction="10000"/>
          </a:bodyPr>
          <a:lstStyle/>
          <a:p>
            <a:pPr marL="0" indent="0">
              <a:buNone/>
            </a:pPr>
            <a:r>
              <a:rPr lang="en-US" sz="1800" dirty="0">
                <a:solidFill>
                  <a:schemeClr val="bg1"/>
                </a:solidFill>
                <a:latin typeface="American Typewriter" panose="02090604020004020304" pitchFamily="18" charset="77"/>
              </a:rPr>
              <a:t>Salary Heavily Impacts the players Fantasy Points Year over Year</a:t>
            </a:r>
          </a:p>
          <a:p>
            <a:pPr marL="0" indent="0">
              <a:buNone/>
            </a:pPr>
            <a:r>
              <a:rPr lang="en-US" sz="1800" dirty="0">
                <a:solidFill>
                  <a:schemeClr val="bg1"/>
                </a:solidFill>
                <a:latin typeface="American Typewriter" panose="02090604020004020304" pitchFamily="18" charset="77"/>
              </a:rPr>
              <a:t>Wide Receivers Are the Highest Scorers</a:t>
            </a:r>
          </a:p>
          <a:p>
            <a:pPr marL="0" indent="0">
              <a:buNone/>
            </a:pPr>
            <a:r>
              <a:rPr lang="en-US" sz="1800" dirty="0">
                <a:solidFill>
                  <a:schemeClr val="bg1"/>
                </a:solidFill>
                <a:latin typeface="American Typewriter" panose="02090604020004020304" pitchFamily="18" charset="77"/>
              </a:rPr>
              <a:t>New England has the Most Players with Fantasy Points</a:t>
            </a:r>
          </a:p>
          <a:p>
            <a:pPr marL="0" indent="0">
              <a:buNone/>
            </a:pPr>
            <a:r>
              <a:rPr lang="en-US" sz="1800" dirty="0">
                <a:solidFill>
                  <a:schemeClr val="bg1"/>
                </a:solidFill>
                <a:latin typeface="American Typewriter" panose="02090604020004020304" pitchFamily="18" charset="77"/>
              </a:rPr>
              <a:t>Yards and touchdowns mean nothing to the model</a:t>
            </a:r>
          </a:p>
          <a:p>
            <a:pPr marL="0" indent="0">
              <a:buNone/>
            </a:pPr>
            <a:r>
              <a:rPr lang="en-US" sz="1800" dirty="0">
                <a:solidFill>
                  <a:schemeClr val="bg1"/>
                </a:solidFill>
                <a:latin typeface="American Typewriter" panose="02090604020004020304" pitchFamily="18" charset="77"/>
              </a:rPr>
              <a:t> * Could have Removed Rushing Touchdowns</a:t>
            </a:r>
          </a:p>
          <a:p>
            <a:pPr marL="0" indent="0">
              <a:buNone/>
            </a:pPr>
            <a:endParaRPr lang="en-US" sz="1800" dirty="0">
              <a:solidFill>
                <a:schemeClr val="bg1"/>
              </a:solidFill>
              <a:latin typeface="American Typewriter" panose="02090604020004020304" pitchFamily="18" charset="77"/>
            </a:endParaRPr>
          </a:p>
        </p:txBody>
      </p:sp>
    </p:spTree>
    <p:extLst>
      <p:ext uri="{BB962C8B-B14F-4D97-AF65-F5344CB8AC3E}">
        <p14:creationId xmlns:p14="http://schemas.microsoft.com/office/powerpoint/2010/main" val="361055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CD14-CE2C-3570-BB05-C0FB8C1CDB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ED9DB3E-8996-D2DD-12DD-DCA6AEBF901E}"/>
              </a:ext>
            </a:extLst>
          </p:cNvPr>
          <p:cNvSpPr>
            <a:spLocks noGrp="1"/>
          </p:cNvSpPr>
          <p:nvPr>
            <p:ph sz="quarter" idx="13"/>
          </p:nvPr>
        </p:nvSpPr>
        <p:spPr/>
        <p:txBody>
          <a:bodyPr>
            <a:normAutofit fontScale="85000" lnSpcReduction="20000"/>
          </a:bodyPr>
          <a:lstStyle/>
          <a:p>
            <a:r>
              <a:rPr lang="en-US" dirty="0">
                <a:latin typeface="American Typewriter" panose="02090604020004020304" pitchFamily="18" charset="77"/>
              </a:rPr>
              <a:t>The data was mostly clean</a:t>
            </a:r>
          </a:p>
          <a:p>
            <a:r>
              <a:rPr lang="en-US" dirty="0">
                <a:latin typeface="American Typewriter" panose="02090604020004020304" pitchFamily="18" charset="77"/>
              </a:rPr>
              <a:t>Random Forest using hyperparameter tuning was the best score at 98%</a:t>
            </a:r>
          </a:p>
          <a:p>
            <a:r>
              <a:rPr lang="en-US" dirty="0">
                <a:latin typeface="American Typewriter" panose="02090604020004020304" pitchFamily="18" charset="77"/>
              </a:rPr>
              <a:t>Again, rushing yards could have been Removed</a:t>
            </a:r>
          </a:p>
          <a:p>
            <a:r>
              <a:rPr lang="en-US" dirty="0">
                <a:latin typeface="American Typewriter" panose="02090604020004020304" pitchFamily="18" charset="77"/>
              </a:rPr>
              <a:t>Money Talks</a:t>
            </a:r>
          </a:p>
          <a:p>
            <a:r>
              <a:rPr lang="en-US" dirty="0">
                <a:latin typeface="American Typewriter" panose="02090604020004020304" pitchFamily="18" charset="77"/>
              </a:rPr>
              <a:t>A RANKING SYSTEM CAN be developed using salary alone for a fantasy draft</a:t>
            </a:r>
          </a:p>
          <a:p>
            <a:pPr lvl="1"/>
            <a:r>
              <a:rPr lang="en-US" dirty="0">
                <a:latin typeface="American Typewriter" panose="02090604020004020304" pitchFamily="18" charset="77"/>
              </a:rPr>
              <a:t>I will be testing this season, Wish me Luck</a:t>
            </a:r>
          </a:p>
          <a:p>
            <a:pPr lvl="1"/>
            <a:endParaRPr lang="en-US" dirty="0">
              <a:latin typeface="American Typewriter" panose="02090604020004020304" pitchFamily="18" charset="77"/>
            </a:endParaRPr>
          </a:p>
          <a:p>
            <a:pPr marL="457200" lvl="1" indent="0">
              <a:buNone/>
            </a:pPr>
            <a:r>
              <a:rPr lang="en-US" dirty="0">
                <a:latin typeface="American Typewriter" panose="02090604020004020304" pitchFamily="18" charset="77"/>
              </a:rPr>
              <a:t>ULTIMATLEY THIS COULD BENEFIT BOTH THE PLAYER BUT MAINLY THE BETTING PLATFORMS.</a:t>
            </a:r>
          </a:p>
          <a:p>
            <a:pPr marL="457200" lvl="1" indent="0">
              <a:buNone/>
            </a:pPr>
            <a:r>
              <a:rPr lang="en-US" dirty="0">
                <a:latin typeface="American Typewriter" panose="02090604020004020304" pitchFamily="18" charset="77"/>
              </a:rPr>
              <a:t>KNOWING HOW MANY POINTS A PLAYER MAY SCORE EACH GAME WOULD BE THE ULTIMATE CHEAT GUIDE. </a:t>
            </a:r>
          </a:p>
          <a:p>
            <a:pPr marL="457200" lvl="1" indent="0">
              <a:buNone/>
            </a:pPr>
            <a:endParaRPr lang="en-US" dirty="0">
              <a:latin typeface="American Typewriter" panose="02090604020004020304" pitchFamily="18" charset="77"/>
            </a:endParaRPr>
          </a:p>
          <a:p>
            <a:pPr lvl="1"/>
            <a:endParaRPr lang="en-US" dirty="0">
              <a:latin typeface="American Typewriter" panose="02090604020004020304" pitchFamily="18" charset="77"/>
            </a:endParaRPr>
          </a:p>
        </p:txBody>
      </p:sp>
    </p:spTree>
    <p:extLst>
      <p:ext uri="{BB962C8B-B14F-4D97-AF65-F5344CB8AC3E}">
        <p14:creationId xmlns:p14="http://schemas.microsoft.com/office/powerpoint/2010/main" val="39592909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221</TotalTime>
  <Words>490</Words>
  <Application>Microsoft Macintosh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American Typewriter</vt:lpstr>
      <vt:lpstr>Arial</vt:lpstr>
      <vt:lpstr>Impact</vt:lpstr>
      <vt:lpstr>Main Event</vt:lpstr>
      <vt:lpstr>FANTASY FOOTBALL PLAYER ANALYSIS</vt:lpstr>
      <vt:lpstr>Background of the Virtual Gridiron</vt:lpstr>
      <vt:lpstr>Platforms</vt:lpstr>
      <vt:lpstr>Objective</vt:lpstr>
      <vt:lpstr>Scores ( Touchdown???)</vt:lpstr>
      <vt:lpstr>THE EXPENSIVE MISTAKE</vt:lpstr>
      <vt:lpstr>KPI’s and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PLAYER ANALYSIS</dc:title>
  <dc:creator>Dave Chrobak</dc:creator>
  <cp:lastModifiedBy>Dave Chrobak</cp:lastModifiedBy>
  <cp:revision>9</cp:revision>
  <dcterms:created xsi:type="dcterms:W3CDTF">2022-09-03T11:38:00Z</dcterms:created>
  <dcterms:modified xsi:type="dcterms:W3CDTF">2022-09-03T15:19:55Z</dcterms:modified>
</cp:coreProperties>
</file>