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63"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8"/>
    <p:restoredTop sz="96327"/>
  </p:normalViewPr>
  <p:slideViewPr>
    <p:cSldViewPr snapToGrid="0" snapToObjects="1">
      <p:cViewPr varScale="1">
        <p:scale>
          <a:sx n="138" d="100"/>
          <a:sy n="138" d="100"/>
        </p:scale>
        <p:origin x="176" y="1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8C1F0-47C4-7843-BDEC-78C89BDD17C9}" type="datetimeFigureOut">
              <a:rPr lang="en-US" smtClean="0"/>
              <a:t>6/18/22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65868-0D28-4549-BD7E-A9736B1F9456}" type="slidenum">
              <a:rPr lang="en-US" smtClean="0"/>
              <a:t>‹#›</a:t>
            </a:fld>
            <a:endParaRPr lang="en-US"/>
          </a:p>
        </p:txBody>
      </p:sp>
    </p:spTree>
    <p:extLst>
      <p:ext uri="{BB962C8B-B14F-4D97-AF65-F5344CB8AC3E}">
        <p14:creationId xmlns:p14="http://schemas.microsoft.com/office/powerpoint/2010/main" val="45566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6/18/22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6/18/22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app/profile/david.chrobak.jr/viz/ProjectExample_16551179748470/SumofPricevsZipcode?publish=yes" TargetMode="External"/><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0188-8D84-9E09-B01E-63345947728D}"/>
              </a:ext>
            </a:extLst>
          </p:cNvPr>
          <p:cNvSpPr>
            <a:spLocks noGrp="1"/>
          </p:cNvSpPr>
          <p:nvPr>
            <p:ph type="ctrTitle"/>
          </p:nvPr>
        </p:nvSpPr>
        <p:spPr/>
        <p:txBody>
          <a:bodyPr/>
          <a:lstStyle/>
          <a:p>
            <a:r>
              <a:rPr lang="en-US" dirty="0"/>
              <a:t>House Price Regression Model</a:t>
            </a:r>
          </a:p>
        </p:txBody>
      </p:sp>
      <p:sp>
        <p:nvSpPr>
          <p:cNvPr id="3" name="Subtitle 2">
            <a:extLst>
              <a:ext uri="{FF2B5EF4-FFF2-40B4-BE49-F238E27FC236}">
                <a16:creationId xmlns:a16="http://schemas.microsoft.com/office/drawing/2014/main" id="{4F5E523E-5E53-24AA-0C43-4C6702B716A3}"/>
              </a:ext>
            </a:extLst>
          </p:cNvPr>
          <p:cNvSpPr>
            <a:spLocks noGrp="1"/>
          </p:cNvSpPr>
          <p:nvPr>
            <p:ph type="subTitle" idx="1"/>
          </p:nvPr>
        </p:nvSpPr>
        <p:spPr/>
        <p:txBody>
          <a:bodyPr/>
          <a:lstStyle/>
          <a:p>
            <a:r>
              <a:rPr lang="en-US" dirty="0"/>
              <a:t>By David </a:t>
            </a:r>
            <a:r>
              <a:rPr lang="en-US" dirty="0" err="1"/>
              <a:t>Chrobak</a:t>
            </a:r>
            <a:endParaRPr lang="en-US" dirty="0"/>
          </a:p>
        </p:txBody>
      </p:sp>
    </p:spTree>
    <p:extLst>
      <p:ext uri="{BB962C8B-B14F-4D97-AF65-F5344CB8AC3E}">
        <p14:creationId xmlns:p14="http://schemas.microsoft.com/office/powerpoint/2010/main" val="157236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40173-2719-BE7B-593C-42285CAB15E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54376D3-4CD5-C257-EFFB-CEDA01D9FC9A}"/>
              </a:ext>
            </a:extLst>
          </p:cNvPr>
          <p:cNvSpPr>
            <a:spLocks noGrp="1"/>
          </p:cNvSpPr>
          <p:nvPr>
            <p:ph idx="1"/>
          </p:nvPr>
        </p:nvSpPr>
        <p:spPr/>
        <p:txBody>
          <a:bodyPr/>
          <a:lstStyle/>
          <a:p>
            <a:r>
              <a:rPr lang="en-US" dirty="0"/>
              <a:t>My job was to build a model that will predict the price of a house based on features provided in the dataset. Senior management also wants to explore the characteristics of the houses using some business intelligence tools. One of those parameters includes understanding which factors are responsible for higher property value - $650K and above.</a:t>
            </a:r>
          </a:p>
          <a:p>
            <a:pPr marL="0" indent="0">
              <a:buNone/>
            </a:pPr>
            <a:br>
              <a:rPr lang="en-US" dirty="0"/>
            </a:br>
            <a:endParaRPr lang="en-US" dirty="0"/>
          </a:p>
        </p:txBody>
      </p:sp>
    </p:spTree>
    <p:extLst>
      <p:ext uri="{BB962C8B-B14F-4D97-AF65-F5344CB8AC3E}">
        <p14:creationId xmlns:p14="http://schemas.microsoft.com/office/powerpoint/2010/main" val="243446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6A74-68FA-ADD8-7336-53CE006E666C}"/>
              </a:ext>
            </a:extLst>
          </p:cNvPr>
          <p:cNvSpPr>
            <a:spLocks noGrp="1"/>
          </p:cNvSpPr>
          <p:nvPr>
            <p:ph type="title"/>
          </p:nvPr>
        </p:nvSpPr>
        <p:spPr/>
        <p:txBody>
          <a:bodyPr/>
          <a:lstStyle/>
          <a:p>
            <a:r>
              <a:rPr lang="en-US" dirty="0"/>
              <a:t>Location location location !!!</a:t>
            </a:r>
          </a:p>
        </p:txBody>
      </p:sp>
      <p:sp>
        <p:nvSpPr>
          <p:cNvPr id="7" name="Content Placeholder 6">
            <a:extLst>
              <a:ext uri="{FF2B5EF4-FFF2-40B4-BE49-F238E27FC236}">
                <a16:creationId xmlns:a16="http://schemas.microsoft.com/office/drawing/2014/main" id="{889842EA-5F7C-A9E4-2BA7-8D37FD72DE01}"/>
              </a:ext>
            </a:extLst>
          </p:cNvPr>
          <p:cNvSpPr>
            <a:spLocks noGrp="1"/>
          </p:cNvSpPr>
          <p:nvPr>
            <p:ph idx="1"/>
          </p:nvPr>
        </p:nvSpPr>
        <p:spPr/>
        <p:txBody>
          <a:bodyPr>
            <a:normAutofit fontScale="92500" lnSpcReduction="10000"/>
          </a:bodyPr>
          <a:lstStyle/>
          <a:p>
            <a:r>
              <a:rPr lang="en-US" dirty="0"/>
              <a:t>Many members of Family of my family are among the several individuals whom have taken their talents to ‘South Beach’ if you will. </a:t>
            </a:r>
          </a:p>
          <a:p>
            <a:r>
              <a:rPr lang="en-US" dirty="0"/>
              <a:t>and no,  </a:t>
            </a:r>
            <a:r>
              <a:rPr lang="en-US" dirty="0" err="1"/>
              <a:t>Im</a:t>
            </a:r>
            <a:r>
              <a:rPr lang="en-US" dirty="0"/>
              <a:t> not talking about the NBA.</a:t>
            </a:r>
          </a:p>
          <a:p>
            <a:r>
              <a:rPr lang="en-US" dirty="0"/>
              <a:t>I am </a:t>
            </a:r>
            <a:r>
              <a:rPr lang="en-US" dirty="0" err="1"/>
              <a:t>refering</a:t>
            </a:r>
            <a:r>
              <a:rPr lang="en-US" dirty="0"/>
              <a:t> to Real Estate</a:t>
            </a:r>
          </a:p>
          <a:p>
            <a:endParaRPr lang="en-US" dirty="0"/>
          </a:p>
          <a:p>
            <a:r>
              <a:rPr lang="en-US" dirty="0"/>
              <a:t>I long been given the speech that ‘Location is key”</a:t>
            </a:r>
          </a:p>
          <a:p>
            <a:r>
              <a:rPr lang="en-US" dirty="0"/>
              <a:t>There is no difference in this data here.  </a:t>
            </a:r>
          </a:p>
          <a:p>
            <a:r>
              <a:rPr lang="en-US" dirty="0"/>
              <a:t>Please allow me Allow me to explain</a:t>
            </a:r>
          </a:p>
          <a:p>
            <a:endParaRPr lang="en-US" dirty="0"/>
          </a:p>
          <a:p>
            <a:pPr marL="0" indent="0">
              <a:buNone/>
            </a:pPr>
            <a:endParaRPr lang="en-US" dirty="0"/>
          </a:p>
        </p:txBody>
      </p:sp>
    </p:spTree>
    <p:extLst>
      <p:ext uri="{BB962C8B-B14F-4D97-AF65-F5344CB8AC3E}">
        <p14:creationId xmlns:p14="http://schemas.microsoft.com/office/powerpoint/2010/main" val="165034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aord">
            <a:extLst>
              <a:ext uri="{FF2B5EF4-FFF2-40B4-BE49-F238E27FC236}">
                <a16:creationId xmlns:a16="http://schemas.microsoft.com/office/drawing/2014/main" id="{37DF30EA-C343-43A7-925F-7DF02DD50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2880"/>
            <a:ext cx="12192000" cy="599223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9" name="Rectangle 14">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0" name="Picture 16">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18">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42" name="Rectangle 20">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Chart, bar chart&#10;&#10;Description automatically generated">
            <a:extLst>
              <a:ext uri="{FF2B5EF4-FFF2-40B4-BE49-F238E27FC236}">
                <a16:creationId xmlns:a16="http://schemas.microsoft.com/office/drawing/2014/main" id="{685DD083-8022-B242-293B-BE951445658F}"/>
              </a:ext>
            </a:extLst>
          </p:cNvPr>
          <p:cNvPicPr>
            <a:picLocks noGrp="1" noChangeAspect="1"/>
          </p:cNvPicPr>
          <p:nvPr>
            <p:ph idx="1"/>
          </p:nvPr>
        </p:nvPicPr>
        <p:blipFill>
          <a:blip r:embed="rId3"/>
          <a:stretch>
            <a:fillRect/>
          </a:stretch>
        </p:blipFill>
        <p:spPr>
          <a:xfrm>
            <a:off x="503794" y="1083261"/>
            <a:ext cx="11184411" cy="4333957"/>
          </a:xfrm>
          <a:prstGeom prst="rect">
            <a:avLst/>
          </a:prstGeom>
        </p:spPr>
      </p:pic>
      <p:sp>
        <p:nvSpPr>
          <p:cNvPr id="14" name="TextBox 13">
            <a:extLst>
              <a:ext uri="{FF2B5EF4-FFF2-40B4-BE49-F238E27FC236}">
                <a16:creationId xmlns:a16="http://schemas.microsoft.com/office/drawing/2014/main" id="{5ECFE211-BE67-4878-5044-13CD355F08F2}"/>
              </a:ext>
            </a:extLst>
          </p:cNvPr>
          <p:cNvSpPr txBox="1"/>
          <p:nvPr/>
        </p:nvSpPr>
        <p:spPr>
          <a:xfrm>
            <a:off x="3047747" y="221822"/>
            <a:ext cx="6683816" cy="830997"/>
          </a:xfrm>
          <a:prstGeom prst="rect">
            <a:avLst/>
          </a:prstGeom>
          <a:noFill/>
        </p:spPr>
        <p:txBody>
          <a:bodyPr wrap="none" rtlCol="0">
            <a:spAutoFit/>
          </a:bodyPr>
          <a:lstStyle/>
          <a:p>
            <a:pPr algn="ctr"/>
            <a:r>
              <a:rPr lang="en-US" dirty="0"/>
              <a:t>Here I was trying to see how grade played into the location variables </a:t>
            </a:r>
          </a:p>
          <a:p>
            <a:pPr algn="ctr"/>
            <a:r>
              <a:rPr lang="en-US" dirty="0"/>
              <a:t> </a:t>
            </a:r>
            <a:r>
              <a:rPr lang="en-US" sz="1200" dirty="0"/>
              <a:t>- I found that the grades were evenly distributed. With both highs and lows across the data set.</a:t>
            </a:r>
          </a:p>
          <a:p>
            <a:pPr algn="ctr"/>
            <a:r>
              <a:rPr lang="en-US" sz="1200" dirty="0"/>
              <a:t> - Waterfront had almost zero effect on the grade. </a:t>
            </a:r>
          </a:p>
        </p:txBody>
      </p:sp>
    </p:spTree>
    <p:extLst>
      <p:ext uri="{BB962C8B-B14F-4D97-AF65-F5344CB8AC3E}">
        <p14:creationId xmlns:p14="http://schemas.microsoft.com/office/powerpoint/2010/main" val="119122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4" name="Picture 43">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DAD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F2059CF-5FF5-AEC9-3341-73B4D9D3115B}"/>
              </a:ext>
            </a:extLst>
          </p:cNvPr>
          <p:cNvSpPr txBox="1"/>
          <p:nvPr/>
        </p:nvSpPr>
        <p:spPr>
          <a:xfrm>
            <a:off x="3045691" y="2948923"/>
            <a:ext cx="6100618" cy="646331"/>
          </a:xfrm>
          <a:prstGeom prst="rect">
            <a:avLst/>
          </a:prstGeom>
          <a:noFill/>
        </p:spPr>
        <p:txBody>
          <a:bodyPr wrap="square">
            <a:spAutoFit/>
          </a:bodyPr>
          <a:lstStyle/>
          <a:p>
            <a:r>
              <a:rPr lang="en-US" dirty="0">
                <a:hlinkClick r:id="rId3"/>
              </a:rPr>
              <a:t>https://</a:t>
            </a:r>
            <a:r>
              <a:rPr lang="en-US" dirty="0" err="1">
                <a:hlinkClick r:id="rId3"/>
              </a:rPr>
              <a:t>public.tableau.com</a:t>
            </a:r>
            <a:r>
              <a:rPr lang="en-US" dirty="0">
                <a:hlinkClick r:id="rId3"/>
              </a:rPr>
              <a:t>/app/profile/</a:t>
            </a:r>
            <a:r>
              <a:rPr lang="en-US" dirty="0" err="1">
                <a:hlinkClick r:id="rId3"/>
              </a:rPr>
              <a:t>david.chrobak.jr</a:t>
            </a:r>
            <a:r>
              <a:rPr lang="en-US" dirty="0">
                <a:hlinkClick r:id="rId3"/>
              </a:rPr>
              <a:t>/viz/ProjectExample_16551179748470/</a:t>
            </a:r>
            <a:r>
              <a:rPr lang="en-US" dirty="0" err="1">
                <a:hlinkClick r:id="rId3"/>
              </a:rPr>
              <a:t>SumofPricevsZipcode?publish</a:t>
            </a:r>
            <a:r>
              <a:rPr lang="en-US" dirty="0">
                <a:hlinkClick r:id="rId3"/>
              </a:rPr>
              <a:t>=yes</a:t>
            </a:r>
            <a:endParaRPr lang="en-US" dirty="0"/>
          </a:p>
        </p:txBody>
      </p:sp>
    </p:spTree>
    <p:extLst>
      <p:ext uri="{BB962C8B-B14F-4D97-AF65-F5344CB8AC3E}">
        <p14:creationId xmlns:p14="http://schemas.microsoft.com/office/powerpoint/2010/main" val="344269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BA02-19EB-D558-4B98-4A9739F17A6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54C1BB3-5FEA-6E02-2B93-587C1093CCD2}"/>
              </a:ext>
            </a:extLst>
          </p:cNvPr>
          <p:cNvSpPr>
            <a:spLocks noGrp="1"/>
          </p:cNvSpPr>
          <p:nvPr>
            <p:ph idx="1"/>
          </p:nvPr>
        </p:nvSpPr>
        <p:spPr/>
        <p:txBody>
          <a:bodyPr/>
          <a:lstStyle/>
          <a:p>
            <a:r>
              <a:rPr lang="en-US" dirty="0"/>
              <a:t>My Model was not the most accurate, and location did play a huge factor. However, view and waterfront did not have the impact I was anticipating.</a:t>
            </a:r>
          </a:p>
        </p:txBody>
      </p:sp>
      <p:pic>
        <p:nvPicPr>
          <p:cNvPr id="9" name="Picture 8" descr="Graphical user interface, text, application, email&#10;&#10;Description automatically generated">
            <a:extLst>
              <a:ext uri="{FF2B5EF4-FFF2-40B4-BE49-F238E27FC236}">
                <a16:creationId xmlns:a16="http://schemas.microsoft.com/office/drawing/2014/main" id="{BA5C6AEC-8EA1-64ED-471E-8392DD3293D4}"/>
              </a:ext>
            </a:extLst>
          </p:cNvPr>
          <p:cNvPicPr>
            <a:picLocks noChangeAspect="1"/>
          </p:cNvPicPr>
          <p:nvPr/>
        </p:nvPicPr>
        <p:blipFill>
          <a:blip r:embed="rId2"/>
          <a:stretch>
            <a:fillRect/>
          </a:stretch>
        </p:blipFill>
        <p:spPr>
          <a:xfrm>
            <a:off x="5073176" y="3652554"/>
            <a:ext cx="5751842" cy="1813791"/>
          </a:xfrm>
          <a:prstGeom prst="rect">
            <a:avLst/>
          </a:prstGeom>
        </p:spPr>
      </p:pic>
    </p:spTree>
    <p:extLst>
      <p:ext uri="{BB962C8B-B14F-4D97-AF65-F5344CB8AC3E}">
        <p14:creationId xmlns:p14="http://schemas.microsoft.com/office/powerpoint/2010/main" val="1837496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246</TotalTime>
  <Words>248</Words>
  <Application>Microsoft Macintosh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Gallery</vt:lpstr>
      <vt:lpstr>House Price Regression Model</vt:lpstr>
      <vt:lpstr>Objective</vt:lpstr>
      <vt:lpstr>Location location location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Regression Model</dc:title>
  <dc:creator>Dave Chrobak</dc:creator>
  <cp:lastModifiedBy>Dave Chrobak</cp:lastModifiedBy>
  <cp:revision>1</cp:revision>
  <dcterms:created xsi:type="dcterms:W3CDTF">2022-06-18T14:46:24Z</dcterms:created>
  <dcterms:modified xsi:type="dcterms:W3CDTF">2022-06-18T18:52:58Z</dcterms:modified>
</cp:coreProperties>
</file>