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0A2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DD9CBB-5011-46D0-ACCB-0299FA07C2EF}" type="datetimeFigureOut">
              <a:rPr lang="ru-RU" smtClean="0"/>
              <a:pPr/>
              <a:t>23.12.2013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9114E2-5A0D-4866-9291-5F9A2B62F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1124744"/>
            <a:ext cx="6172200" cy="1008112"/>
          </a:xfrm>
        </p:spPr>
        <p:txBody>
          <a:bodyPr/>
          <a:lstStyle/>
          <a:p>
            <a:pPr algn="ctr"/>
            <a:r>
              <a:rPr lang="ru-RU" dirty="0" smtClean="0"/>
              <a:t>Структура обучающей программы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620A2"/>
                </a:solidFill>
              </a:rPr>
              <a:t>Задания с выбором одного правильного ответа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67544" y="1124204"/>
          <a:ext cx="8147050" cy="468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338738"/>
              </a:tblGrid>
              <a:tr h="417645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Название принципа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Название принципа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</a:tr>
              <a:tr h="2131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Кумуляции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Основными характеристиками процессора являются: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разрядность;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разрядность и тактовая частота;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разрядность, тактовая частота и модель;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разрядность, тактовая частота, модель и размер.</a:t>
                      </a:r>
                    </a:p>
                  </a:txBody>
                  <a:tcPr marL="68580" marR="68580" marT="0" marB="0"/>
                </a:tc>
              </a:tr>
              <a:tr h="21317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Удвоенного противопоставления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У лазерного принтера по сравнению с матричным: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ниже быстродействие и ниже качество печати;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выше быстродействие, но ниже качество печати;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ниже быстродействие, но выше качество печати;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выше быстродействие и выше качество печати.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620A2"/>
                </a:solidFill>
              </a:rPr>
              <a:t>Задания с выбором одного правильного ответа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052513"/>
          <a:ext cx="8002588" cy="515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475188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Название принципа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Текст задания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latin typeface="Times New Roman"/>
                          <a:ea typeface="Times New Roman"/>
                        </a:rPr>
                        <a:t>Фасетности</a:t>
                      </a:r>
                      <a:endParaRPr lang="ru-RU" sz="18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Принтер/сканер является устройством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ввода информации;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вывода информации;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обработки информации.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Импликации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Если для кодирования некоторой последовательности, состоящей из букв А, Б, В, Г использовать неравномерный код, такой, что: А – 0, Б – 11, В – 101, то кодовое слово с наименьшей длиной для буквы Г это: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1;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100;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1001;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01.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с выбором нескольких правильных ответов</a:t>
            </a:r>
            <a:endParaRPr lang="ru-RU" dirty="0">
              <a:solidFill>
                <a:srgbClr val="0620A2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827584" y="1600200"/>
          <a:ext cx="7344816" cy="378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629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К свойствам алгоритма относятся: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цикличность;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дискретность;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понятность;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непрерывность;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детерминированность;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массовость;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результативность: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определенность.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827584" y="1628800"/>
          <a:ext cx="7344816" cy="378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629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К свойствам алгоритма относятся: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цикличность;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дискретность;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понятность;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непрерывность;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детерминированность;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массовость;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результативность: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определенность.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3813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с выбором нескольких правильных ответов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331640" y="1772816"/>
          <a:ext cx="6912768" cy="426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4264248"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 вероятностном подходе к измерению информации используются следующие формулы:</a:t>
                      </a:r>
                    </a:p>
                    <a:p>
                      <a:pPr lvl="0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;</a:t>
                      </a:r>
                    </a:p>
                    <a:p>
                      <a:pPr lvl="0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</a:t>
                      </a:r>
                    </a:p>
                    <a:p>
                      <a:pPr lvl="0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;</a:t>
                      </a:r>
                    </a:p>
                    <a:p>
                      <a:pPr lvl="0"/>
                      <a:endParaRPr kumimoji="0" lang="ru-RU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;</a:t>
                      </a:r>
                    </a:p>
                    <a:p>
                      <a:pPr lvl="0"/>
                      <a:endParaRPr kumimoji="0" lang="ru-RU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;</a:t>
                      </a:r>
                    </a:p>
                    <a:p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где </a:t>
                      </a:r>
                      <a:r>
                        <a:rPr kumimoji="0" 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количество возможных событий,</a:t>
                      </a:r>
                    </a:p>
                    <a:p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количество информации,</a:t>
                      </a:r>
                    </a:p>
                    <a:p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вероятность отдельных событий. 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Формула" r:id="rId3" imgW="0" imgH="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771800" y="2420888"/>
          <a:ext cx="990600" cy="431800"/>
        </p:xfrm>
        <a:graphic>
          <a:graphicData uri="http://schemas.openxmlformats.org/presentationml/2006/ole">
            <p:oleObj spid="_x0000_s1028" name="Формула" r:id="rId4" imgW="99036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987823" y="2924944"/>
          <a:ext cx="874885" cy="360040"/>
        </p:xfrm>
        <a:graphic>
          <a:graphicData uri="http://schemas.openxmlformats.org/presentationml/2006/ole">
            <p:oleObj spid="_x0000_s1029" name="Формула" r:id="rId5" imgW="431640" imgH="26640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30" name="Формула" r:id="rId6" imgW="114120" imgH="2156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987824" y="3429001"/>
          <a:ext cx="720080" cy="398136"/>
        </p:xfrm>
        <a:graphic>
          <a:graphicData uri="http://schemas.openxmlformats.org/presentationml/2006/ole">
            <p:oleObj spid="_x0000_s1031" name="Формула" r:id="rId7" imgW="444240" imgH="26640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203848" y="3933056"/>
          <a:ext cx="864096" cy="402569"/>
        </p:xfrm>
        <a:graphic>
          <a:graphicData uri="http://schemas.openxmlformats.org/presentationml/2006/ole">
            <p:oleObj spid="_x0000_s1032" name="Формула" r:id="rId8" imgW="74916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со свободно конструируемым ответом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i="1" dirty="0" smtClean="0"/>
              <a:t>Продолжите утверждение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ЗНАЧЕНИЕ ВОДОРОСЛЕЙ В ЭВОЛЮЦИИ В ТОМ, ЧТО ОНИ ___________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УКАЖИТЕ ПРИЧИНЫ, ПО КОТОРЫМ В 1920-1930 ГОДАХ В НАШЕЙ СТРАНЕ ОЧЕНЬ СЛАБЫМ БЫЛО СОПРОТИВЛЕНИЕ РЕЖИМУ МАССОВЫХ РЕПРЕССИЙ. СДЕЛАЙТЕ ВЫВОДЫ.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9941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НА УСТАНОВЛЕНИЕ СООТВЕТСТВЕТСТВИЯ</a:t>
            </a:r>
            <a:endParaRPr lang="ru-RU" dirty="0">
              <a:solidFill>
                <a:srgbClr val="0620A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ru-RU" i="1" dirty="0" smtClean="0"/>
              <a:t>Установите соответствие</a:t>
            </a:r>
          </a:p>
          <a:p>
            <a:pPr marL="457200" indent="-457200">
              <a:buNone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006600"/>
                </a:solidFill>
              </a:rPr>
              <a:t>ОТРЫВКИ ИЗ СТИХОТВОРЕНИЙ - АВТОРЫ</a:t>
            </a:r>
            <a:r>
              <a:rPr lang="ru-RU" b="1" dirty="0" smtClean="0"/>
              <a:t>			</a:t>
            </a:r>
            <a:endParaRPr lang="ru-RU" dirty="0" smtClean="0"/>
          </a:p>
          <a:p>
            <a:pPr>
              <a:buNone/>
            </a:pPr>
            <a:r>
              <a:rPr lang="ru-RU" sz="2000" dirty="0" smtClean="0"/>
              <a:t>1)Томит меня немая тишина,			             А) Блок</a:t>
            </a:r>
          </a:p>
          <a:p>
            <a:pPr>
              <a:buNone/>
            </a:pPr>
            <a:r>
              <a:rPr lang="ru-RU" sz="2000" dirty="0" smtClean="0"/>
              <a:t>    Томит гнезда родного запустение.		             Б) Фет</a:t>
            </a:r>
          </a:p>
          <a:p>
            <a:pPr>
              <a:buNone/>
              <a:tabLst>
                <a:tab pos="6370638" algn="l"/>
              </a:tabLst>
            </a:pPr>
            <a:r>
              <a:rPr lang="ru-RU" sz="2000" dirty="0" smtClean="0"/>
              <a:t>2) Полночною порою в болотной </a:t>
            </a:r>
            <a:r>
              <a:rPr lang="ru-RU" sz="2000" dirty="0" err="1" smtClean="0"/>
              <a:t>тиш</a:t>
            </a:r>
            <a:r>
              <a:rPr lang="ru-RU" sz="2000" dirty="0" smtClean="0"/>
              <a:t>                             В) Бальмонт</a:t>
            </a:r>
          </a:p>
          <a:p>
            <a:pPr>
              <a:buNone/>
            </a:pPr>
            <a:r>
              <a:rPr lang="ru-RU" sz="2000" dirty="0" smtClean="0"/>
              <a:t>   Чуть слышно, бесшумно шуршат камыши.                  Г) Бунин</a:t>
            </a:r>
          </a:p>
          <a:p>
            <a:pPr>
              <a:buNone/>
            </a:pPr>
            <a:r>
              <a:rPr lang="ru-RU" sz="2000" dirty="0" smtClean="0"/>
              <a:t>3) Ворон канул на сосну, тронул сонную струну.            Д) Пастернак</a:t>
            </a:r>
          </a:p>
          <a:p>
            <a:pPr>
              <a:buNone/>
            </a:pPr>
            <a:r>
              <a:rPr lang="ru-RU" sz="2000" dirty="0" smtClean="0"/>
              <a:t>                                                                                            Е) Белый</a:t>
            </a:r>
          </a:p>
          <a:p>
            <a:pPr>
              <a:buNone/>
            </a:pPr>
            <a:r>
              <a:rPr lang="ru-RU" sz="2000" dirty="0" smtClean="0"/>
              <a:t>Ответы: 1-   ,2-   , 3-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НА УСТАНОВЛЕНИЕ СООТВЕТСТВЕТСТВИЯ</a:t>
            </a:r>
            <a:endParaRPr lang="ru-RU" dirty="0">
              <a:solidFill>
                <a:srgbClr val="0620A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i="1" dirty="0" smtClean="0"/>
              <a:t>Установите соответствие: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rgbClr val="006600"/>
                </a:solidFill>
              </a:rPr>
              <a:t>СТЕБЛИ</a:t>
            </a:r>
            <a:r>
              <a:rPr lang="ru-RU" b="1" dirty="0" smtClean="0"/>
              <a:t>			</a:t>
            </a:r>
            <a:r>
              <a:rPr lang="ru-RU" b="1" dirty="0" smtClean="0">
                <a:solidFill>
                  <a:srgbClr val="006600"/>
                </a:solidFill>
              </a:rPr>
              <a:t>КУЛЬТУРА</a:t>
            </a:r>
            <a:endParaRPr lang="ru-RU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ru-RU" dirty="0" smtClean="0"/>
              <a:t>А) Ползучий			1) Кукуруза </a:t>
            </a:r>
          </a:p>
          <a:p>
            <a:pPr>
              <a:buNone/>
            </a:pPr>
            <a:r>
              <a:rPr lang="ru-RU" dirty="0" smtClean="0"/>
              <a:t>Б) Прямостоящий		2) Свекла</a:t>
            </a:r>
          </a:p>
          <a:p>
            <a:pPr>
              <a:buNone/>
            </a:pPr>
            <a:r>
              <a:rPr lang="ru-RU" dirty="0" smtClean="0"/>
              <a:t>В) Полегающий		3) Арбуз</a:t>
            </a:r>
          </a:p>
          <a:p>
            <a:pPr>
              <a:buNone/>
            </a:pPr>
            <a:r>
              <a:rPr lang="ru-RU" dirty="0" smtClean="0"/>
              <a:t>					4) Лен кудряш</a:t>
            </a:r>
          </a:p>
          <a:p>
            <a:pPr>
              <a:buNone/>
            </a:pPr>
            <a:r>
              <a:rPr lang="ru-RU" dirty="0" smtClean="0"/>
              <a:t>					5) Горох </a:t>
            </a:r>
          </a:p>
          <a:p>
            <a:pPr>
              <a:buNone/>
            </a:pPr>
            <a:r>
              <a:rPr lang="ru-RU" dirty="0" smtClean="0"/>
              <a:t>А- </a:t>
            </a:r>
          </a:p>
          <a:p>
            <a:pPr>
              <a:buNone/>
            </a:pPr>
            <a:r>
              <a:rPr lang="ru-RU" dirty="0" smtClean="0"/>
              <a:t>Б- </a:t>
            </a:r>
          </a:p>
          <a:p>
            <a:pPr>
              <a:buNone/>
            </a:pPr>
            <a:r>
              <a:rPr lang="ru-RU" dirty="0" smtClean="0"/>
              <a:t>В- 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247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/>
            </a:r>
            <a:br>
              <a:rPr lang="ru-RU" dirty="0" smtClean="0">
                <a:solidFill>
                  <a:srgbClr val="0620A2"/>
                </a:solidFill>
              </a:rPr>
            </a:br>
            <a:r>
              <a:rPr lang="ru-RU" dirty="0" smtClean="0">
                <a:solidFill>
                  <a:srgbClr val="0620A2"/>
                </a:solidFill>
              </a:rPr>
              <a:t/>
            </a:r>
            <a:br>
              <a:rPr lang="ru-RU" dirty="0" smtClean="0">
                <a:solidFill>
                  <a:srgbClr val="0620A2"/>
                </a:solidFill>
              </a:rPr>
            </a:br>
            <a:r>
              <a:rPr lang="ru-RU" dirty="0" smtClean="0">
                <a:solidFill>
                  <a:srgbClr val="0620A2"/>
                </a:solidFill>
              </a:rPr>
              <a:t/>
            </a:r>
            <a:br>
              <a:rPr lang="ru-RU" dirty="0" smtClean="0">
                <a:solidFill>
                  <a:srgbClr val="0620A2"/>
                </a:solidFill>
              </a:rPr>
            </a:br>
            <a:r>
              <a:rPr lang="ru-RU" dirty="0" smtClean="0">
                <a:solidFill>
                  <a:srgbClr val="0620A2"/>
                </a:solidFill>
              </a:rPr>
              <a:t>ЗАДАНИЯ НА УСТАНОВЛЕНИЕ ПРАВИЛЬНОЙ ПОСЛЕДОВАТЕЛЬНОСТИ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611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ДЕЙСТВИЯ ПРИ ПОРАЖЕНИИ ЧЕЛОВЕКА ЭЛЕКТРИЧЕСКИМ ТОКОМ</a:t>
            </a:r>
          </a:p>
          <a:p>
            <a:pPr marL="1438275" lvl="0" indent="-268288">
              <a:buFont typeface="Wingdings" pitchFamily="2" charset="2"/>
              <a:buChar char="q"/>
            </a:pPr>
            <a:r>
              <a:rPr lang="ru-RU" dirty="0" smtClean="0"/>
              <a:t>отключение электроустановки</a:t>
            </a:r>
          </a:p>
          <a:p>
            <a:pPr marL="1438275" lvl="0" indent="-268288">
              <a:buFont typeface="Wingdings" pitchFamily="2" charset="2"/>
              <a:buChar char="q"/>
            </a:pPr>
            <a:r>
              <a:rPr lang="ru-RU" dirty="0" smtClean="0"/>
              <a:t>отделение пострадавшего от токоведущих частей</a:t>
            </a:r>
          </a:p>
          <a:p>
            <a:pPr marL="1438275" lvl="0" indent="-268288">
              <a:buFont typeface="Wingdings" pitchFamily="2" charset="2"/>
              <a:buChar char="q"/>
            </a:pPr>
            <a:r>
              <a:rPr lang="ru-RU" dirty="0" smtClean="0"/>
              <a:t>оценка состояния пострадавшего</a:t>
            </a:r>
          </a:p>
          <a:p>
            <a:pPr marL="1438275" lvl="0" indent="-268288">
              <a:buFont typeface="Wingdings" pitchFamily="2" charset="2"/>
              <a:buChar char="q"/>
            </a:pPr>
            <a:r>
              <a:rPr lang="ru-RU" dirty="0" smtClean="0"/>
              <a:t>спуск пострадавшего на землю</a:t>
            </a:r>
          </a:p>
          <a:p>
            <a:pPr marL="1438275" lvl="0" indent="-268288">
              <a:buFont typeface="Wingdings" pitchFamily="2" charset="2"/>
              <a:buChar char="q"/>
            </a:pPr>
            <a:r>
              <a:rPr lang="ru-RU" dirty="0" smtClean="0"/>
              <a:t>применение защитных средств персоналом</a:t>
            </a:r>
          </a:p>
          <a:p>
            <a:pPr marL="1438275" lvl="0" indent="-268288">
              <a:buFont typeface="Wingdings" pitchFamily="2" charset="2"/>
              <a:buChar char="q"/>
            </a:pPr>
            <a:r>
              <a:rPr lang="ru-RU" dirty="0" smtClean="0"/>
              <a:t>проведение искусственного дыхания</a:t>
            </a:r>
          </a:p>
          <a:p>
            <a:pPr marL="1438275" indent="-268288">
              <a:buFont typeface="Wingdings" pitchFamily="2" charset="2"/>
              <a:buChar char="q"/>
            </a:pPr>
            <a:r>
              <a:rPr lang="ru-RU" dirty="0" smtClean="0"/>
              <a:t>непрямой массаж сердца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676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/>
            </a:r>
            <a:br>
              <a:rPr lang="ru-RU" dirty="0" smtClean="0">
                <a:solidFill>
                  <a:srgbClr val="0620A2"/>
                </a:solidFill>
              </a:rPr>
            </a:br>
            <a:r>
              <a:rPr lang="ru-RU" dirty="0" smtClean="0">
                <a:solidFill>
                  <a:srgbClr val="0620A2"/>
                </a:solidFill>
              </a:rPr>
              <a:t/>
            </a:r>
            <a:br>
              <a:rPr lang="ru-RU" dirty="0" smtClean="0">
                <a:solidFill>
                  <a:srgbClr val="0620A2"/>
                </a:solidFill>
              </a:rPr>
            </a:br>
            <a:r>
              <a:rPr lang="ru-RU" dirty="0" smtClean="0">
                <a:solidFill>
                  <a:srgbClr val="0620A2"/>
                </a:solidFill>
              </a:rPr>
              <a:t>ЗАДАНИЯ НА УСТАНОВЛЕНИЕ ПРАВИЛЬНОЙ ПОСЛЕДОВАТЕЛЬНОСТИ</a:t>
            </a:r>
            <a:br>
              <a:rPr lang="ru-RU" dirty="0" smtClean="0">
                <a:solidFill>
                  <a:srgbClr val="0620A2"/>
                </a:solidFill>
              </a:rPr>
            </a:br>
            <a:endParaRPr lang="ru-RU" dirty="0">
              <a:solidFill>
                <a:srgbClr val="0620A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11. РАЗБОР СЛОВА ПО СОСТАВУ</a:t>
            </a:r>
          </a:p>
          <a:p>
            <a:pPr marL="273050" indent="446088">
              <a:buNone/>
            </a:pPr>
            <a:r>
              <a:rPr lang="ru-RU" dirty="0" smtClean="0"/>
              <a:t> - выделить суффикс</a:t>
            </a:r>
          </a:p>
          <a:p>
            <a:pPr marL="273050" indent="446088">
              <a:buNone/>
            </a:pPr>
            <a:r>
              <a:rPr lang="ru-RU" dirty="0" smtClean="0"/>
              <a:t> - выделить корень</a:t>
            </a:r>
          </a:p>
          <a:p>
            <a:pPr marL="273050" indent="446088">
              <a:buNone/>
            </a:pPr>
            <a:r>
              <a:rPr lang="ru-RU" dirty="0" smtClean="0"/>
              <a:t> - найти основу</a:t>
            </a:r>
          </a:p>
          <a:p>
            <a:pPr marL="273050" indent="446088">
              <a:buNone/>
            </a:pPr>
            <a:r>
              <a:rPr lang="ru-RU" dirty="0" smtClean="0"/>
              <a:t> - подобрать однокоренные слова</a:t>
            </a:r>
          </a:p>
          <a:p>
            <a:pPr marL="273050" indent="446088">
              <a:buNone/>
            </a:pPr>
            <a:r>
              <a:rPr lang="ru-RU" dirty="0" smtClean="0"/>
              <a:t> - выделить окончание</a:t>
            </a:r>
          </a:p>
          <a:p>
            <a:pPr marL="273050" indent="446088">
              <a:buNone/>
            </a:pPr>
            <a:r>
              <a:rPr lang="ru-RU" dirty="0" smtClean="0"/>
              <a:t> - выделить приставку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620A2"/>
                </a:solidFill>
              </a:rPr>
              <a:t>Структура обучающей программы</a:t>
            </a:r>
            <a:endParaRPr lang="ru-RU" sz="3200" dirty="0">
              <a:solidFill>
                <a:srgbClr val="0620A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ru-RU" sz="2800" dirty="0" smtClean="0"/>
              <a:t>Титульная страница;</a:t>
            </a:r>
          </a:p>
          <a:p>
            <a:pPr>
              <a:buClr>
                <a:srgbClr val="C00000"/>
              </a:buClr>
            </a:pPr>
            <a:r>
              <a:rPr lang="ru-RU" sz="2800" dirty="0" smtClean="0"/>
              <a:t>Меню</a:t>
            </a:r>
          </a:p>
          <a:p>
            <a:pPr marL="457200" indent="173038">
              <a:buClr>
                <a:srgbClr val="F9051C"/>
              </a:buClr>
              <a:buFont typeface="+mj-lt"/>
              <a:buAutoNum type="arabicParenR"/>
            </a:pPr>
            <a:r>
              <a:rPr lang="ru-RU" sz="2800" dirty="0" smtClean="0">
                <a:solidFill>
                  <a:srgbClr val="7030A0"/>
                </a:solidFill>
              </a:rPr>
              <a:t>  </a:t>
            </a:r>
            <a:r>
              <a:rPr lang="ru-RU" sz="2800" dirty="0" smtClean="0">
                <a:solidFill>
                  <a:srgbClr val="C00000"/>
                </a:solidFill>
              </a:rPr>
              <a:t>теория;</a:t>
            </a:r>
          </a:p>
          <a:p>
            <a:pPr marL="457200" indent="173038">
              <a:buClr>
                <a:srgbClr val="F9051C"/>
              </a:buClr>
              <a:buFont typeface="+mj-lt"/>
              <a:buAutoNum type="arabicParenR"/>
            </a:pPr>
            <a:r>
              <a:rPr lang="ru-RU" sz="2800" dirty="0" smtClean="0">
                <a:solidFill>
                  <a:srgbClr val="C00000"/>
                </a:solidFill>
              </a:rPr>
              <a:t> практика (примеры по теме);</a:t>
            </a:r>
          </a:p>
          <a:p>
            <a:pPr marL="457200" indent="173038">
              <a:buClr>
                <a:srgbClr val="F9051C"/>
              </a:buClr>
              <a:buFont typeface="+mj-lt"/>
              <a:buAutoNum type="arabicParenR"/>
            </a:pPr>
            <a:r>
              <a:rPr lang="ru-RU" sz="2800" dirty="0" smtClean="0">
                <a:solidFill>
                  <a:srgbClr val="C00000"/>
                </a:solidFill>
              </a:rPr>
              <a:t> тест.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rgbClr val="C00000"/>
                </a:solidFill>
              </a:rPr>
              <a:t>Титульная страница:</a:t>
            </a: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467600" cy="288032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ru-RU" sz="2800" dirty="0" smtClean="0"/>
              <a:t>Тема обучающей программы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ru-RU" sz="2800" dirty="0" smtClean="0"/>
              <a:t>Кто разработчик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ru-RU" sz="2800" dirty="0" smtClean="0"/>
              <a:t>Год разработки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Примеры: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Отлаженные примеры по теме</a:t>
            </a:r>
          </a:p>
          <a:p>
            <a:r>
              <a:rPr lang="ru-RU" sz="2800" dirty="0" smtClean="0"/>
              <a:t>Задание для самостоятельной работы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Тест</a:t>
            </a: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7920880" cy="4873752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Clr>
                <a:srgbClr val="C00000"/>
              </a:buClr>
              <a:buNone/>
            </a:pPr>
            <a:r>
              <a:rPr lang="ru-RU" sz="6000" dirty="0" smtClean="0">
                <a:solidFill>
                  <a:srgbClr val="C00000"/>
                </a:solidFill>
              </a:rPr>
              <a:t>1) </a:t>
            </a:r>
            <a:r>
              <a:rPr lang="ru-RU" sz="5900" dirty="0" smtClean="0"/>
              <a:t>При выборе в основном  меню пункта </a:t>
            </a:r>
            <a:r>
              <a:rPr lang="ru-RU" sz="5900" dirty="0" smtClean="0">
                <a:solidFill>
                  <a:srgbClr val="C00000"/>
                </a:solidFill>
              </a:rPr>
              <a:t>Тест </a:t>
            </a:r>
            <a:r>
              <a:rPr lang="ru-RU" sz="5900" dirty="0" smtClean="0"/>
              <a:t>должна появиться   </a:t>
            </a:r>
            <a:r>
              <a:rPr lang="ru-RU" sz="5900" dirty="0" smtClean="0">
                <a:solidFill>
                  <a:srgbClr val="C00000"/>
                </a:solidFill>
              </a:rPr>
              <a:t>Страница регистрации:</a:t>
            </a:r>
          </a:p>
          <a:p>
            <a:pPr marL="457200" indent="442913">
              <a:buClr>
                <a:srgbClr val="C00000"/>
              </a:buClr>
              <a:buFont typeface="Wingdings" pitchFamily="2" charset="2"/>
              <a:buChar char="Ø"/>
            </a:pPr>
            <a:r>
              <a:rPr lang="ru-RU" sz="5900" dirty="0" smtClean="0">
                <a:solidFill>
                  <a:srgbClr val="006600"/>
                </a:solidFill>
              </a:rPr>
              <a:t>Фамилия имя отчество</a:t>
            </a:r>
          </a:p>
          <a:p>
            <a:pPr marL="457200" indent="442913">
              <a:buClr>
                <a:srgbClr val="C00000"/>
              </a:buClr>
              <a:buFont typeface="Wingdings" pitchFamily="2" charset="2"/>
              <a:buChar char="Ø"/>
            </a:pPr>
            <a:r>
              <a:rPr lang="ru-RU" sz="5900" dirty="0" smtClean="0">
                <a:solidFill>
                  <a:srgbClr val="006600"/>
                </a:solidFill>
              </a:rPr>
              <a:t>группа </a:t>
            </a:r>
          </a:p>
          <a:p>
            <a:pPr marL="457200" indent="-457200">
              <a:buClr>
                <a:srgbClr val="C00000"/>
              </a:buClr>
              <a:buNone/>
            </a:pPr>
            <a:r>
              <a:rPr lang="ru-RU" sz="5900" dirty="0" smtClean="0">
                <a:solidFill>
                  <a:srgbClr val="C00000"/>
                </a:solidFill>
              </a:rPr>
              <a:t>2) Запуск теста  </a:t>
            </a:r>
            <a:r>
              <a:rPr lang="ru-RU" sz="5900" dirty="0" smtClean="0"/>
              <a:t>(на экране отображается по одному вопросу)</a:t>
            </a:r>
          </a:p>
          <a:p>
            <a:pPr marL="457200" indent="-457200">
              <a:buClr>
                <a:srgbClr val="C00000"/>
              </a:buClr>
              <a:buNone/>
            </a:pPr>
            <a:r>
              <a:rPr lang="ru-RU" sz="5900" dirty="0" smtClean="0">
                <a:solidFill>
                  <a:srgbClr val="C00000"/>
                </a:solidFill>
              </a:rPr>
              <a:t>3) Результаты тестирования </a:t>
            </a:r>
            <a:r>
              <a:rPr lang="ru-RU" sz="5900" dirty="0" smtClean="0"/>
              <a:t>( оценка или/и  количество правильных ответов из общего числа вопросов теста)</a:t>
            </a:r>
          </a:p>
          <a:p>
            <a:pPr marL="457200" indent="-457200">
              <a:buClr>
                <a:srgbClr val="C00000"/>
              </a:buClr>
              <a:buNone/>
            </a:pPr>
            <a:r>
              <a:rPr lang="ru-RU" sz="5900" dirty="0" smtClean="0">
                <a:solidFill>
                  <a:srgbClr val="C00000"/>
                </a:solidFill>
              </a:rPr>
              <a:t>4) Запись результатов тестирования в файл </a:t>
            </a:r>
            <a:r>
              <a:rPr lang="ru-RU" sz="5900" dirty="0" smtClean="0"/>
              <a:t>(имя файла: Фамилия </a:t>
            </a:r>
            <a:r>
              <a:rPr lang="ru-RU" sz="5900" dirty="0" smtClean="0"/>
              <a:t>тестируемого, группа</a:t>
            </a:r>
            <a:r>
              <a:rPr lang="ru-RU" sz="5900" dirty="0" smtClean="0"/>
              <a:t>)</a:t>
            </a:r>
          </a:p>
          <a:p>
            <a:pPr marL="457200" indent="-457200">
              <a:buClr>
                <a:srgbClr val="C00000"/>
              </a:buClr>
              <a:buNone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Clr>
                <a:srgbClr val="C00000"/>
              </a:buClr>
              <a:buNone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Clr>
                <a:srgbClr val="C00000"/>
              </a:buClr>
              <a:buNone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Clr>
                <a:srgbClr val="C00000"/>
              </a:buClr>
              <a:buNone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115617" y="148580"/>
            <a:ext cx="5112567" cy="6309125"/>
            <a:chOff x="1701" y="1854"/>
            <a:chExt cx="8352" cy="11700"/>
          </a:xfrm>
        </p:grpSpPr>
        <p:sp>
          <p:nvSpPr>
            <p:cNvPr id="2051" name="AutoShape 3"/>
            <p:cNvSpPr>
              <a:spLocks noChangeAspect="1" noChangeArrowheads="1"/>
            </p:cNvSpPr>
            <p:nvPr/>
          </p:nvSpPr>
          <p:spPr bwMode="auto">
            <a:xfrm>
              <a:off x="1701" y="1854"/>
              <a:ext cx="8352" cy="1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013" y="257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уточняющие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013" y="329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восполняющие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421" y="2754"/>
              <a:ext cx="2052" cy="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По типу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3321" y="2034"/>
              <a:ext cx="6300" cy="540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КЛАССИФИКАЦИЯ УЧЕБНЫХ ЗАДАНИЙ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5013" y="419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информационные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5013" y="527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исследовательские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421" y="4374"/>
              <a:ext cx="2052" cy="10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По содержанию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893" y="4014"/>
              <a:ext cx="21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репродуктивные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7893" y="4554"/>
              <a:ext cx="21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tabLst/>
              </a:pP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реконструктивные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7893" y="5094"/>
              <a:ext cx="21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творческие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7893" y="5634"/>
              <a:ext cx="21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проблемные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2421" y="6714"/>
              <a:ext cx="2052" cy="10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По мере выявления знаний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5013" y="617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основные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5013" y="707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дополнительные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5013" y="797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вспомогательные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2421" y="8874"/>
              <a:ext cx="2155" cy="106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По форме построения ЗАДАНИЯ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5013" y="869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простые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5013" y="941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сложные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7893" y="8605"/>
              <a:ext cx="2160" cy="44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разделительные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7893" y="9414"/>
              <a:ext cx="2160" cy="7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соединительные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2421" y="10494"/>
              <a:ext cx="2155" cy="104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По форме построения ответа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5013" y="1031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открытые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Text Box 26"/>
            <p:cNvSpPr txBox="1">
              <a:spLocks noChangeArrowheads="1"/>
            </p:cNvSpPr>
            <p:nvPr/>
          </p:nvSpPr>
          <p:spPr bwMode="auto">
            <a:xfrm>
              <a:off x="5013" y="1103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закрытые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Text Box 27"/>
            <p:cNvSpPr txBox="1">
              <a:spLocks noChangeArrowheads="1"/>
            </p:cNvSpPr>
            <p:nvPr/>
          </p:nvSpPr>
          <p:spPr bwMode="auto">
            <a:xfrm>
              <a:off x="2421" y="12294"/>
              <a:ext cx="2155" cy="111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По логической форме высказывания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5013" y="1211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обычные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5013" y="12834"/>
              <a:ext cx="2339" cy="5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вопросы-задания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Text Box 30"/>
            <p:cNvSpPr txBox="1">
              <a:spLocks noChangeArrowheads="1"/>
            </p:cNvSpPr>
            <p:nvPr/>
          </p:nvSpPr>
          <p:spPr bwMode="auto">
            <a:xfrm>
              <a:off x="7893" y="12294"/>
              <a:ext cx="21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в виде программы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7893" y="12834"/>
              <a:ext cx="2160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в виде задачи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>
              <a:off x="1881" y="2393"/>
              <a:ext cx="75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>
              <a:off x="1881" y="12654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>
              <a:off x="1881" y="10854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>
              <a:off x="1881" y="9414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4" name="Line 36"/>
            <p:cNvSpPr>
              <a:spLocks noChangeShapeType="1"/>
            </p:cNvSpPr>
            <p:nvPr/>
          </p:nvSpPr>
          <p:spPr bwMode="auto">
            <a:xfrm>
              <a:off x="1881" y="7254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5" name="Line 37"/>
            <p:cNvSpPr>
              <a:spLocks noChangeShapeType="1"/>
            </p:cNvSpPr>
            <p:nvPr/>
          </p:nvSpPr>
          <p:spPr bwMode="auto">
            <a:xfrm>
              <a:off x="1881" y="4734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6" name="Line 38"/>
            <p:cNvSpPr>
              <a:spLocks noChangeShapeType="1"/>
            </p:cNvSpPr>
            <p:nvPr/>
          </p:nvSpPr>
          <p:spPr bwMode="auto">
            <a:xfrm>
              <a:off x="1881" y="3113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7" name="Line 39"/>
            <p:cNvSpPr>
              <a:spLocks noChangeShapeType="1"/>
            </p:cNvSpPr>
            <p:nvPr/>
          </p:nvSpPr>
          <p:spPr bwMode="auto">
            <a:xfrm>
              <a:off x="4473" y="2753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>
              <a:off x="4473" y="3653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>
              <a:off x="4473" y="437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>
              <a:off x="4473" y="5453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>
              <a:off x="4653" y="6534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2" name="Line 44"/>
            <p:cNvSpPr>
              <a:spLocks noChangeShapeType="1"/>
            </p:cNvSpPr>
            <p:nvPr/>
          </p:nvSpPr>
          <p:spPr bwMode="auto">
            <a:xfrm>
              <a:off x="4473" y="7254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3" name="Line 45"/>
            <p:cNvSpPr>
              <a:spLocks noChangeShapeType="1"/>
            </p:cNvSpPr>
            <p:nvPr/>
          </p:nvSpPr>
          <p:spPr bwMode="auto">
            <a:xfrm>
              <a:off x="4653" y="6534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4" name="Line 46"/>
            <p:cNvSpPr>
              <a:spLocks noChangeShapeType="1"/>
            </p:cNvSpPr>
            <p:nvPr/>
          </p:nvSpPr>
          <p:spPr bwMode="auto">
            <a:xfrm>
              <a:off x="4653" y="7254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5" name="Line 47"/>
            <p:cNvSpPr>
              <a:spLocks noChangeShapeType="1"/>
            </p:cNvSpPr>
            <p:nvPr/>
          </p:nvSpPr>
          <p:spPr bwMode="auto">
            <a:xfrm>
              <a:off x="4653" y="8154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6" name="Line 48"/>
            <p:cNvSpPr>
              <a:spLocks noChangeShapeType="1"/>
            </p:cNvSpPr>
            <p:nvPr/>
          </p:nvSpPr>
          <p:spPr bwMode="auto">
            <a:xfrm>
              <a:off x="7353" y="419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7" name="Line 49"/>
            <p:cNvSpPr>
              <a:spLocks noChangeShapeType="1"/>
            </p:cNvSpPr>
            <p:nvPr/>
          </p:nvSpPr>
          <p:spPr bwMode="auto">
            <a:xfrm>
              <a:off x="7353" y="473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8" name="Line 50"/>
            <p:cNvSpPr>
              <a:spLocks noChangeShapeType="1"/>
            </p:cNvSpPr>
            <p:nvPr/>
          </p:nvSpPr>
          <p:spPr bwMode="auto">
            <a:xfrm>
              <a:off x="7353" y="5273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9" name="Line 51"/>
            <p:cNvSpPr>
              <a:spLocks noChangeShapeType="1"/>
            </p:cNvSpPr>
            <p:nvPr/>
          </p:nvSpPr>
          <p:spPr bwMode="auto">
            <a:xfrm>
              <a:off x="7353" y="5813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0" name="Line 52"/>
            <p:cNvSpPr>
              <a:spLocks noChangeShapeType="1"/>
            </p:cNvSpPr>
            <p:nvPr/>
          </p:nvSpPr>
          <p:spPr bwMode="auto">
            <a:xfrm>
              <a:off x="4473" y="887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1" name="Line 53"/>
            <p:cNvSpPr>
              <a:spLocks noChangeShapeType="1"/>
            </p:cNvSpPr>
            <p:nvPr/>
          </p:nvSpPr>
          <p:spPr bwMode="auto">
            <a:xfrm>
              <a:off x="4473" y="977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2" name="Line 54"/>
            <p:cNvSpPr>
              <a:spLocks noChangeShapeType="1"/>
            </p:cNvSpPr>
            <p:nvPr/>
          </p:nvSpPr>
          <p:spPr bwMode="auto">
            <a:xfrm>
              <a:off x="7353" y="887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3" name="Line 55"/>
            <p:cNvSpPr>
              <a:spLocks noChangeShapeType="1"/>
            </p:cNvSpPr>
            <p:nvPr/>
          </p:nvSpPr>
          <p:spPr bwMode="auto">
            <a:xfrm>
              <a:off x="7353" y="959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4473" y="1049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5" name="Line 57"/>
            <p:cNvSpPr>
              <a:spLocks noChangeShapeType="1"/>
            </p:cNvSpPr>
            <p:nvPr/>
          </p:nvSpPr>
          <p:spPr bwMode="auto">
            <a:xfrm>
              <a:off x="4473" y="1139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>
              <a:off x="4473" y="1229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7" name="Line 59"/>
            <p:cNvSpPr>
              <a:spLocks noChangeShapeType="1"/>
            </p:cNvSpPr>
            <p:nvPr/>
          </p:nvSpPr>
          <p:spPr bwMode="auto">
            <a:xfrm>
              <a:off x="4473" y="1319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8" name="Line 60"/>
            <p:cNvSpPr>
              <a:spLocks noChangeShapeType="1"/>
            </p:cNvSpPr>
            <p:nvPr/>
          </p:nvSpPr>
          <p:spPr bwMode="auto">
            <a:xfrm>
              <a:off x="7353" y="1247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9" name="Line 61"/>
            <p:cNvSpPr>
              <a:spLocks noChangeShapeType="1"/>
            </p:cNvSpPr>
            <p:nvPr/>
          </p:nvSpPr>
          <p:spPr bwMode="auto">
            <a:xfrm>
              <a:off x="7353" y="13014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10" name="Line 62"/>
            <p:cNvSpPr>
              <a:spLocks noChangeShapeType="1"/>
            </p:cNvSpPr>
            <p:nvPr/>
          </p:nvSpPr>
          <p:spPr bwMode="auto">
            <a:xfrm>
              <a:off x="1859" y="2394"/>
              <a:ext cx="1" cy="10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с выбором одного правильного ответа</a:t>
            </a:r>
            <a:endParaRPr lang="ru-RU" dirty="0">
              <a:solidFill>
                <a:srgbClr val="0620A2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68413"/>
          <a:ext cx="8147050" cy="478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525"/>
                <a:gridCol w="407352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Название принципа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Текст задания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Противоположности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Высказывание , при </a:t>
                      </a:r>
                      <a:r>
                        <a:rPr lang="en-US" sz="1800" b="1" i="1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1800" b="1" i="1" dirty="0">
                          <a:latin typeface="Times New Roman"/>
                          <a:ea typeface="Times New Roman"/>
                        </a:rPr>
                        <a:t>=0, </a:t>
                      </a:r>
                      <a:r>
                        <a:rPr lang="en-US" sz="1800" b="1" i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1800" b="1" i="1" dirty="0">
                          <a:latin typeface="Times New Roman"/>
                          <a:ea typeface="Times New Roman"/>
                        </a:rPr>
                        <a:t>=0, </a:t>
                      </a:r>
                      <a:r>
                        <a:rPr lang="en-US" sz="1800" b="1" i="1" dirty="0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1800" b="1" i="1" dirty="0">
                          <a:latin typeface="Times New Roman"/>
                          <a:ea typeface="Times New Roman"/>
                        </a:rPr>
                        <a:t>=1 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примет значение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истина;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ложь.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Противоречивости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Проигрыватель грампластинок цифровую информацию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1) обрабатывает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2) не обрабатывает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Однородности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Последовательность действий, допустимых для исполнителя – это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программа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алгоритм;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команда;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система команд.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с выбором одного правильного ответа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251520" y="980728"/>
          <a:ext cx="8424936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256584"/>
              </a:tblGrid>
              <a:tr h="451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Название принципа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Текст задания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36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Градуированности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Количество значащих цифр в двоичной записи числа 1023 равно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1;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9;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10;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11.</a:t>
                      </a:r>
                    </a:p>
                  </a:txBody>
                  <a:tcPr marL="68580" marR="68580" marT="0" marB="0"/>
                </a:tc>
              </a:tr>
              <a:tr h="3228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Сочетания цепочкой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Качество звукового сигнала, обрабатываемого компьютером, определяется: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частотой дискретизации и разрешением звукового сигнала;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разрешением и глубиной звукового сигнала;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глубиной звукового сигнала и объемом оперативной памяти;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tabLst>
                          <a:tab pos="45720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объемом оперативной памяти и частотой дискретизации.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620A2"/>
                </a:solidFill>
              </a:rPr>
              <a:t>Задания с выбором одного правильного ответа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95536" y="1484784"/>
          <a:ext cx="8147248" cy="419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720"/>
                <a:gridCol w="4752528"/>
              </a:tblGrid>
              <a:tr h="40587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Название принципа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Название принципа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</a:tr>
              <a:tr h="16112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Сочетание с добавлением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Укажите наиболее полный перечень способов записи алгоритмов: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словесный;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словесный, графический;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графический, программный;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словесный, графический, программный.</a:t>
                      </a:r>
                    </a:p>
                  </a:txBody>
                  <a:tcPr marL="68580" marR="68580" marT="0" marB="0"/>
                </a:tc>
              </a:tr>
              <a:tr h="16112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Сочетание разных понятий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Выражение  будет принимать истинное значение при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А=1, В=0;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А=0, В=1;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А=1, В=1;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А=0, В=0.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</TotalTime>
  <Words>680</Words>
  <Application>Microsoft Office PowerPoint</Application>
  <PresentationFormat>Экран (4:3)</PresentationFormat>
  <Paragraphs>213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Эркер</vt:lpstr>
      <vt:lpstr>Формула</vt:lpstr>
      <vt:lpstr>Структура обучающей программы</vt:lpstr>
      <vt:lpstr>Структура обучающей программы</vt:lpstr>
      <vt:lpstr>Титульная страница:</vt:lpstr>
      <vt:lpstr>Примеры:</vt:lpstr>
      <vt:lpstr>Тест</vt:lpstr>
      <vt:lpstr>Слайд 6</vt:lpstr>
      <vt:lpstr>Задания с выбором одного правильного ответа</vt:lpstr>
      <vt:lpstr>Задания с выбором одного правильного ответа</vt:lpstr>
      <vt:lpstr>Задания с выбором одного правильного ответа</vt:lpstr>
      <vt:lpstr>Задания с выбором одного правильного ответа</vt:lpstr>
      <vt:lpstr>Задания с выбором одного правильного ответа</vt:lpstr>
      <vt:lpstr>Задания с выбором нескольких правильных ответов</vt:lpstr>
      <vt:lpstr>Задания с выбором нескольких правильных ответов</vt:lpstr>
      <vt:lpstr>Задания со свободно конструируемым ответом </vt:lpstr>
      <vt:lpstr>ЗАДАНИЯ НА УСТАНОВЛЕНИЕ СООТВЕТСТВЕТСТВИЯ</vt:lpstr>
      <vt:lpstr>ЗАДАНИЯ НА УСТАНОВЛЕНИЕ СООТВЕТСТВЕТСТВИЯ</vt:lpstr>
      <vt:lpstr>   ЗАДАНИЯ НА УСТАНОВЛЕНИЕ ПРАВИЛЬНОЙ ПОСЛЕДОВАТЕЛЬНОСТИ </vt:lpstr>
      <vt:lpstr>  ЗАДАНИЯ НА УСТАНОВЛЕНИЕ ПРАВИЛЬНОЙ ПОСЛЕДОВАТЕЛЬНОСТИ 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обучающей программы</dc:title>
  <dc:creator>Ира</dc:creator>
  <cp:lastModifiedBy>Ира</cp:lastModifiedBy>
  <cp:revision>23</cp:revision>
  <dcterms:created xsi:type="dcterms:W3CDTF">2013-06-16T20:02:08Z</dcterms:created>
  <dcterms:modified xsi:type="dcterms:W3CDTF">2013-12-22T20:54:04Z</dcterms:modified>
</cp:coreProperties>
</file>