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CFC6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02.06.2013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CFC6A"/>
                </a:solidFill>
              </a:rPr>
              <a:t>Правила оформление блок-схем алгоритмов</a:t>
            </a:r>
            <a:endParaRPr lang="ru-RU" dirty="0">
              <a:solidFill>
                <a:srgbClr val="FCFC6A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932824"/>
          </a:xfrm>
        </p:spPr>
        <p:txBody>
          <a:bodyPr>
            <a:normAutofit fontScale="90000"/>
          </a:bodyPr>
          <a:lstStyle/>
          <a:p>
            <a:r>
              <a:rPr lang="ru-RU" sz="3100" dirty="0" smtClean="0">
                <a:solidFill>
                  <a:schemeClr val="tx1"/>
                </a:solidFill>
              </a:rPr>
              <a:t>блок </a:t>
            </a:r>
            <a:r>
              <a:rPr lang="ru-RU" dirty="0" smtClean="0"/>
              <a:t> </a:t>
            </a:r>
            <a:r>
              <a:rPr lang="ru-RU" sz="4900" dirty="0" smtClean="0">
                <a:solidFill>
                  <a:srgbClr val="0000CC"/>
                </a:solidFill>
              </a:rPr>
              <a:t>Модификация</a:t>
            </a:r>
            <a:r>
              <a:rPr lang="ru-RU" dirty="0" smtClean="0"/>
              <a:t> - </a:t>
            </a:r>
            <a:r>
              <a:rPr lang="ru-RU" sz="3100" dirty="0" smtClean="0">
                <a:solidFill>
                  <a:schemeClr val="tx1"/>
                </a:solidFill>
              </a:rPr>
              <a:t>выполнение </a:t>
            </a:r>
            <a:r>
              <a:rPr lang="ru-RU" sz="3100" dirty="0" smtClean="0">
                <a:solidFill>
                  <a:schemeClr val="tx1"/>
                </a:solidFill>
              </a:rPr>
              <a:t>операций, меняющих команды или группу команд, изменяющих программу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852936"/>
            <a:ext cx="4347952" cy="272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932824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sz="3100" dirty="0" smtClean="0">
                <a:solidFill>
                  <a:schemeClr val="tx1"/>
                </a:solidFill>
              </a:rPr>
              <a:t>блок</a:t>
            </a:r>
            <a:r>
              <a:rPr lang="ru-RU" dirty="0" smtClean="0"/>
              <a:t> </a:t>
            </a:r>
            <a:r>
              <a:rPr lang="ru-RU" sz="4400" dirty="0" smtClean="0">
                <a:solidFill>
                  <a:srgbClr val="0000CC"/>
                </a:solidFill>
              </a:rPr>
              <a:t>Предопределенный</a:t>
            </a:r>
            <a:r>
              <a:rPr lang="ru-RU" sz="4900" dirty="0" smtClean="0"/>
              <a:t> </a:t>
            </a:r>
            <a:r>
              <a:rPr lang="ru-RU" sz="3100" dirty="0" smtClean="0">
                <a:solidFill>
                  <a:schemeClr val="tx1"/>
                </a:solidFill>
              </a:rPr>
              <a:t>процесс-использование ранее созданных и отдельно описанных алгоритмов или программ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996952"/>
            <a:ext cx="3960440" cy="340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>
            <a:normAutofit fontScale="90000"/>
          </a:bodyPr>
          <a:lstStyle/>
          <a:p>
            <a:r>
              <a:rPr lang="ru-RU" sz="3100" dirty="0" smtClean="0">
                <a:solidFill>
                  <a:schemeClr val="tx1"/>
                </a:solidFill>
              </a:rPr>
              <a:t>б</a:t>
            </a:r>
            <a:r>
              <a:rPr lang="ru-RU" sz="3100" dirty="0" smtClean="0">
                <a:solidFill>
                  <a:schemeClr val="tx1"/>
                </a:solidFill>
              </a:rPr>
              <a:t>лок</a:t>
            </a:r>
            <a:r>
              <a:rPr lang="ru-RU" sz="5400" dirty="0" smtClean="0">
                <a:solidFill>
                  <a:schemeClr val="tx1"/>
                </a:solidFill>
              </a:rPr>
              <a:t> </a:t>
            </a:r>
            <a:r>
              <a:rPr lang="ru-RU" sz="4900" dirty="0" smtClean="0">
                <a:solidFill>
                  <a:srgbClr val="0000CC"/>
                </a:solidFill>
              </a:rPr>
              <a:t>Ввод-вывод </a:t>
            </a:r>
            <a:r>
              <a:rPr lang="ru-RU" dirty="0" smtClean="0"/>
              <a:t>- </a:t>
            </a:r>
            <a:r>
              <a:rPr lang="ru-RU" sz="3100" dirty="0" smtClean="0">
                <a:solidFill>
                  <a:schemeClr val="tx1"/>
                </a:solidFill>
              </a:rPr>
              <a:t>преобразование </a:t>
            </a:r>
            <a:r>
              <a:rPr lang="ru-RU" sz="3100" dirty="0" smtClean="0">
                <a:solidFill>
                  <a:schemeClr val="tx1"/>
                </a:solidFill>
              </a:rPr>
              <a:t>данных в форму, пригодную для обработки (ввод) или отображения результатов обработки (вывод)</a:t>
            </a:r>
            <a:endParaRPr lang="ru-RU" sz="3100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24944"/>
            <a:ext cx="3760427" cy="33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>
            <a:normAutofit fontScale="90000"/>
          </a:bodyPr>
          <a:lstStyle/>
          <a:p>
            <a:r>
              <a:rPr lang="ru-RU" sz="3100" dirty="0" smtClean="0">
                <a:solidFill>
                  <a:schemeClr val="tx1"/>
                </a:solidFill>
              </a:rPr>
              <a:t>б</a:t>
            </a:r>
            <a:r>
              <a:rPr lang="ru-RU" sz="3100" dirty="0" smtClean="0">
                <a:solidFill>
                  <a:schemeClr val="tx1"/>
                </a:solidFill>
              </a:rPr>
              <a:t>лок</a:t>
            </a:r>
            <a:r>
              <a:rPr lang="ru-RU" sz="54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rgbClr val="0000CC"/>
                </a:solidFill>
              </a:rPr>
              <a:t>Пуск – останов </a:t>
            </a:r>
            <a:r>
              <a:rPr lang="ru-RU" dirty="0" smtClean="0"/>
              <a:t>- </a:t>
            </a:r>
            <a:r>
              <a:rPr lang="ru-RU" sz="3100" dirty="0" smtClean="0">
                <a:solidFill>
                  <a:schemeClr val="tx1"/>
                </a:solidFill>
              </a:rPr>
              <a:t>начало</a:t>
            </a:r>
            <a:r>
              <a:rPr lang="ru-RU" sz="3100" dirty="0" smtClean="0">
                <a:solidFill>
                  <a:schemeClr val="tx1"/>
                </a:solidFill>
              </a:rPr>
              <a:t>, конец, прерывание процесса обработки данных или выполнения программы</a:t>
            </a:r>
            <a:endParaRPr lang="ru-RU" sz="310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068960"/>
            <a:ext cx="425269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60816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tx1"/>
                </a:solidFill>
              </a:rPr>
              <a:t>б</a:t>
            </a:r>
            <a:r>
              <a:rPr lang="ru-RU" sz="3100" dirty="0" smtClean="0">
                <a:solidFill>
                  <a:schemeClr val="tx1"/>
                </a:solidFill>
              </a:rPr>
              <a:t>лок</a:t>
            </a:r>
            <a:r>
              <a:rPr lang="ru-RU" sz="5400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 </a:t>
            </a:r>
            <a:r>
              <a:rPr lang="ru-RU" sz="4400" dirty="0" smtClean="0">
                <a:solidFill>
                  <a:srgbClr val="0000CC"/>
                </a:solidFill>
              </a:rPr>
              <a:t>Соединитель</a:t>
            </a:r>
            <a:r>
              <a:rPr lang="ru-RU" dirty="0" smtClean="0"/>
              <a:t> - </a:t>
            </a:r>
            <a:r>
              <a:rPr lang="ru-RU" sz="3100" dirty="0" smtClean="0">
                <a:solidFill>
                  <a:schemeClr val="tx1"/>
                </a:solidFill>
              </a:rPr>
              <a:t>указание </a:t>
            </a:r>
            <a:r>
              <a:rPr lang="ru-RU" sz="3100" dirty="0" smtClean="0">
                <a:solidFill>
                  <a:schemeClr val="tx1"/>
                </a:solidFill>
              </a:rPr>
              <a:t>связи между прерванными линиями потока, связывающими символами</a:t>
            </a:r>
            <a:endParaRPr lang="ru-RU" sz="3100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5" y="3212976"/>
            <a:ext cx="3127068" cy="237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0776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tx1"/>
                </a:solidFill>
              </a:rPr>
              <a:t>б</a:t>
            </a:r>
            <a:r>
              <a:rPr lang="ru-RU" sz="3100" dirty="0" smtClean="0">
                <a:solidFill>
                  <a:schemeClr val="tx1"/>
                </a:solidFill>
              </a:rPr>
              <a:t>лок</a:t>
            </a:r>
            <a:r>
              <a:rPr lang="ru-RU" dirty="0" smtClean="0"/>
              <a:t>  </a:t>
            </a:r>
            <a:r>
              <a:rPr lang="ru-RU" sz="4900" dirty="0" smtClean="0">
                <a:solidFill>
                  <a:srgbClr val="0000CC"/>
                </a:solidFill>
              </a:rPr>
              <a:t>Комментарий</a:t>
            </a:r>
            <a:r>
              <a:rPr lang="ru-RU" dirty="0" smtClean="0"/>
              <a:t> - </a:t>
            </a:r>
            <a:r>
              <a:rPr lang="ru-RU" sz="3100" dirty="0" smtClean="0">
                <a:solidFill>
                  <a:schemeClr val="tx1"/>
                </a:solidFill>
              </a:rPr>
              <a:t>связь </a:t>
            </a:r>
            <a:r>
              <a:rPr lang="ru-RU" sz="3100" dirty="0" smtClean="0">
                <a:solidFill>
                  <a:schemeClr val="tx1"/>
                </a:solidFill>
              </a:rPr>
              <a:t>между элементом схемы и пояснением</a:t>
            </a:r>
            <a:endParaRPr lang="ru-RU" sz="3100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708920"/>
            <a:ext cx="3240360" cy="3094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148848"/>
          </a:xfrm>
        </p:spPr>
        <p:txBody>
          <a:bodyPr>
            <a:normAutofit fontScale="90000"/>
          </a:bodyPr>
          <a:lstStyle/>
          <a:p>
            <a:r>
              <a:rPr lang="ru-RU" sz="3100" dirty="0" smtClean="0">
                <a:solidFill>
                  <a:schemeClr val="tx1"/>
                </a:solidFill>
              </a:rPr>
              <a:t>б</a:t>
            </a:r>
            <a:r>
              <a:rPr lang="ru-RU" sz="3100" dirty="0" smtClean="0">
                <a:solidFill>
                  <a:schemeClr val="tx1"/>
                </a:solidFill>
              </a:rPr>
              <a:t>лок</a:t>
            </a:r>
            <a:r>
              <a:rPr lang="ru-RU" dirty="0" smtClean="0"/>
              <a:t> </a:t>
            </a:r>
            <a:r>
              <a:rPr lang="ru-RU" sz="4400" dirty="0" smtClean="0">
                <a:solidFill>
                  <a:srgbClr val="0000CC"/>
                </a:solidFill>
              </a:rPr>
              <a:t>Межстраничный </a:t>
            </a:r>
            <a:r>
              <a:rPr lang="ru-RU" sz="4400" dirty="0" smtClean="0">
                <a:solidFill>
                  <a:srgbClr val="0000CC"/>
                </a:solidFill>
              </a:rPr>
              <a:t>соединитель </a:t>
            </a:r>
            <a:r>
              <a:rPr lang="ru-RU" dirty="0" smtClean="0"/>
              <a:t>- </a:t>
            </a:r>
            <a:r>
              <a:rPr lang="ru-RU" sz="3100" dirty="0" smtClean="0">
                <a:solidFill>
                  <a:schemeClr val="tx1"/>
                </a:solidFill>
              </a:rPr>
              <a:t>указание </a:t>
            </a:r>
            <a:r>
              <a:rPr lang="ru-RU" sz="3100" dirty="0" smtClean="0">
                <a:solidFill>
                  <a:schemeClr val="tx1"/>
                </a:solidFill>
              </a:rPr>
              <a:t>связи между разъединенными частями схем алгоритмов и программ, расположенных на разных листах</a:t>
            </a:r>
            <a:endParaRPr lang="ru-RU" sz="3100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852935"/>
            <a:ext cx="2448272" cy="313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457200" y="658369"/>
            <a:ext cx="8229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3175">
              <a:buNone/>
            </a:pPr>
            <a:r>
              <a:rPr lang="ru-RU" sz="3200" b="1" dirty="0" smtClean="0"/>
              <a:t>Блок-схема </a:t>
            </a:r>
            <a:r>
              <a:rPr lang="ru-RU" sz="3200" dirty="0" smtClean="0"/>
              <a:t>– это последовательность блоков, предписывающих выполнение определенных операций, и связей между этими блоками. Внутри блоков указывается информация об операциях, подлежащих выполнению. 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457200" y="658369"/>
            <a:ext cx="8229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>
              <a:buNone/>
            </a:pPr>
            <a:r>
              <a:rPr lang="ru-RU" sz="2800" dirty="0" smtClean="0"/>
              <a:t>Конфигурация и размеры блоков, а также порядок графического оформления блок-схем регламентированы ГОСТ 19002-80 и ГОСТ </a:t>
            </a:r>
            <a:r>
              <a:rPr lang="ru-RU" sz="2800" dirty="0" smtClean="0"/>
              <a:t>19003-80</a:t>
            </a:r>
            <a:endParaRPr lang="ru-RU" sz="2800" dirty="0" smtClean="0"/>
          </a:p>
          <a:p>
            <a:pPr lvl="0"/>
            <a:r>
              <a:rPr lang="ru-RU" b="1" dirty="0" smtClean="0">
                <a:solidFill>
                  <a:srgbClr val="0000CC"/>
                </a:solidFill>
              </a:rPr>
              <a:t>ГОСТ 19002-80</a:t>
            </a:r>
            <a:r>
              <a:rPr lang="ru-RU" b="1" dirty="0" smtClean="0"/>
              <a:t>. ЕСПД. Схемы алгоритмов и программ. Правила выполнения.</a:t>
            </a:r>
            <a:r>
              <a:rPr lang="ru-RU" dirty="0" smtClean="0"/>
              <a:t> </a:t>
            </a:r>
            <a:br>
              <a:rPr lang="ru-RU" dirty="0" smtClean="0"/>
            </a:br>
            <a:endParaRPr lang="ru-RU" dirty="0" smtClean="0"/>
          </a:p>
          <a:p>
            <a:pPr lvl="0"/>
            <a:r>
              <a:rPr lang="ru-RU" b="1" dirty="0" smtClean="0">
                <a:solidFill>
                  <a:srgbClr val="0000CC"/>
                </a:solidFill>
              </a:rPr>
              <a:t>ГОСТ 19003-80. </a:t>
            </a:r>
            <a:r>
              <a:rPr lang="ru-RU" b="1" dirty="0" smtClean="0"/>
              <a:t>ЕСПД. Схемы алгоритмов и программ. Обозначения условные графические.</a:t>
            </a:r>
            <a:r>
              <a:rPr lang="ru-RU" dirty="0" smtClean="0"/>
              <a:t> </a:t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00CC"/>
                </a:solidFill>
              </a:rPr>
              <a:t>Линии потока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616624"/>
          </a:xfrm>
        </p:spPr>
        <p:txBody>
          <a:bodyPr>
            <a:normAutofit/>
          </a:bodyPr>
          <a:lstStyle/>
          <a:p>
            <a:pPr marL="0" indent="539750">
              <a:buNone/>
            </a:pPr>
            <a:endParaRPr lang="ru-RU" sz="2400" dirty="0" smtClean="0"/>
          </a:p>
          <a:p>
            <a:pPr marL="0" indent="539750">
              <a:buNone/>
            </a:pPr>
            <a:r>
              <a:rPr lang="ru-RU" sz="2400" dirty="0" smtClean="0"/>
              <a:t>При </a:t>
            </a:r>
            <a:r>
              <a:rPr lang="ru-RU" sz="2400" dirty="0" smtClean="0"/>
              <a:t>соединении блоков следует использовать только вертикальные и горизонтальные линии потоков.</a:t>
            </a:r>
          </a:p>
          <a:p>
            <a:pPr marL="0" indent="539750">
              <a:buNone/>
            </a:pPr>
            <a:r>
              <a:rPr lang="ru-RU" sz="2400" dirty="0" smtClean="0"/>
              <a:t>Горизонтальные потоки, имеющие направление </a:t>
            </a:r>
            <a:r>
              <a:rPr lang="ru-RU" sz="2400" b="1" dirty="0" smtClean="0"/>
              <a:t>справа налево</a:t>
            </a:r>
            <a:r>
              <a:rPr lang="ru-RU" sz="2400" dirty="0" smtClean="0"/>
              <a:t>, и вертикальные потоки, имеющие направление </a:t>
            </a:r>
            <a:r>
              <a:rPr lang="ru-RU" sz="2400" b="1" dirty="0" smtClean="0"/>
              <a:t>снизу вверх</a:t>
            </a:r>
            <a:r>
              <a:rPr lang="ru-RU" sz="2400" dirty="0" smtClean="0"/>
              <a:t>, должны быть обязательно </a:t>
            </a:r>
            <a:r>
              <a:rPr lang="ru-RU" sz="2400" b="1" dirty="0" smtClean="0"/>
              <a:t>помечены стрелками</a:t>
            </a:r>
            <a:r>
              <a:rPr lang="ru-RU" sz="2400" dirty="0" smtClean="0"/>
              <a:t>.   Прочие потоки могут быть </a:t>
            </a:r>
            <a:r>
              <a:rPr lang="ru-RU" sz="2400" dirty="0" smtClean="0"/>
              <a:t>помечены </a:t>
            </a:r>
            <a:r>
              <a:rPr lang="ru-RU" sz="2400" dirty="0" smtClean="0"/>
              <a:t>или оставлены непомеченными</a:t>
            </a:r>
            <a:r>
              <a:rPr lang="ru-RU" sz="2400" dirty="0" smtClean="0"/>
              <a:t>.</a:t>
            </a:r>
          </a:p>
          <a:p>
            <a:pPr marL="0" indent="539750">
              <a:buNone/>
            </a:pPr>
            <a:r>
              <a:rPr lang="ru-RU" sz="2400" dirty="0" smtClean="0"/>
              <a:t>Расстояние между параллельными линиями потоков должно быть не менее 3 мм , между остальными элементами схемы – не менее 5 мм .</a:t>
            </a:r>
          </a:p>
          <a:p>
            <a:pPr marL="0" indent="539750">
              <a:buNone/>
            </a:pPr>
            <a:endParaRPr lang="ru-RU" sz="2400" dirty="0" smtClean="0"/>
          </a:p>
          <a:p>
            <a:pPr marL="0" indent="539750">
              <a:buNone/>
            </a:pPr>
            <a:endParaRPr lang="ru-RU" sz="2400" dirty="0" smtClean="0"/>
          </a:p>
          <a:p>
            <a:pPr marL="0" indent="539750">
              <a:buNone/>
            </a:pPr>
            <a:endParaRPr lang="ru-RU" sz="2800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95736" y="5733256"/>
            <a:ext cx="16561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10800000">
            <a:off x="2195736" y="6237312"/>
            <a:ext cx="16561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580112" y="5445224"/>
            <a:ext cx="0" cy="936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6300192" y="5445224"/>
            <a:ext cx="0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1488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Пересечение линий потока</a:t>
            </a:r>
            <a:br>
              <a:rPr lang="ru-RU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3600" dirty="0" smtClean="0">
                <a:solidFill>
                  <a:schemeClr val="tx1"/>
                </a:solidFill>
              </a:rPr>
              <a:t>Применяется в случае пересечения двух несвязанных потоков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429000"/>
            <a:ext cx="3312368" cy="206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Слияние линий </a:t>
            </a:r>
            <a:r>
              <a:rPr lang="ru-RU" dirty="0" smtClean="0"/>
              <a:t>потока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Место </a:t>
            </a:r>
            <a:r>
              <a:rPr lang="ru-RU" dirty="0" smtClean="0"/>
              <a:t>слияний потока обозначено </a:t>
            </a:r>
            <a:r>
              <a:rPr lang="ru-RU" b="1" dirty="0" smtClean="0"/>
              <a:t>точкой</a:t>
            </a:r>
            <a:r>
              <a:rPr lang="ru-RU" dirty="0" smtClean="0"/>
              <a:t> 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Применяется </a:t>
            </a:r>
            <a:r>
              <a:rPr lang="ru-RU" dirty="0" smtClean="0"/>
              <a:t>в случае слияния линий потока, каждая из которых направлена к одному и тому же </a:t>
            </a:r>
            <a:r>
              <a:rPr lang="ru-RU" dirty="0" smtClean="0"/>
              <a:t>блоку </a:t>
            </a:r>
            <a:r>
              <a:rPr lang="ru-RU" dirty="0" smtClean="0"/>
              <a:t>на схеме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348880"/>
            <a:ext cx="3702655" cy="235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8880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00CC"/>
                </a:solidFill>
              </a:rPr>
              <a:t>Размеры основных блоков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 </a:t>
            </a:r>
            <a:r>
              <a:rPr lang="ru-RU" sz="4000" dirty="0" err="1" smtClean="0">
                <a:solidFill>
                  <a:srgbClr val="0000CC"/>
                </a:solidFill>
              </a:rPr>
              <a:t>a</a:t>
            </a:r>
            <a:r>
              <a:rPr lang="ru-RU" sz="4000" dirty="0" smtClean="0">
                <a:solidFill>
                  <a:srgbClr val="0000CC"/>
                </a:solidFill>
              </a:rPr>
              <a:t> </a:t>
            </a:r>
            <a:r>
              <a:rPr lang="ru-RU" dirty="0" smtClean="0"/>
              <a:t>должен выбираться из ряда 10, 15, 20 мм. Допускается увеличивать размер </a:t>
            </a:r>
            <a:r>
              <a:rPr lang="ru-RU" dirty="0" err="1" smtClean="0"/>
              <a:t>a</a:t>
            </a:r>
            <a:r>
              <a:rPr lang="ru-RU" dirty="0" smtClean="0"/>
              <a:t> на число,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кратное </a:t>
            </a:r>
            <a:r>
              <a:rPr lang="ru-RU" b="1" dirty="0" smtClean="0"/>
              <a:t>5</a:t>
            </a:r>
            <a:r>
              <a:rPr lang="ru-RU" dirty="0" smtClean="0"/>
              <a:t>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Размер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sz="3200" dirty="0" err="1" smtClean="0">
                <a:solidFill>
                  <a:srgbClr val="0000CC"/>
                </a:solidFill>
              </a:rPr>
              <a:t>b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smtClean="0"/>
              <a:t>= </a:t>
            </a:r>
            <a:r>
              <a:rPr lang="ru-RU" dirty="0" smtClean="0"/>
              <a:t>1,5a.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728192"/>
          </a:xfrm>
        </p:spPr>
        <p:txBody>
          <a:bodyPr>
            <a:normAutofit fontScale="90000"/>
          </a:bodyPr>
          <a:lstStyle/>
          <a:p>
            <a:pPr>
              <a:spcBef>
                <a:spcPts val="1800"/>
              </a:spcBef>
            </a:pPr>
            <a:r>
              <a:rPr lang="ru-RU" sz="3100" dirty="0" smtClean="0">
                <a:solidFill>
                  <a:schemeClr val="tx1"/>
                </a:solidFill>
              </a:rPr>
              <a:t>б</a:t>
            </a:r>
            <a:r>
              <a:rPr lang="ru-RU" sz="3100" dirty="0" smtClean="0">
                <a:solidFill>
                  <a:schemeClr val="tx1"/>
                </a:solidFill>
              </a:rPr>
              <a:t>лок</a:t>
            </a:r>
            <a:r>
              <a:rPr lang="ru-RU" dirty="0" smtClean="0"/>
              <a:t> </a:t>
            </a:r>
            <a:r>
              <a:rPr lang="ru-RU" sz="4900" dirty="0" smtClean="0">
                <a:solidFill>
                  <a:srgbClr val="0000CC"/>
                </a:solidFill>
              </a:rPr>
              <a:t>Процесс</a:t>
            </a:r>
            <a:r>
              <a:rPr lang="ru-RU" sz="4000" dirty="0" smtClean="0"/>
              <a:t> - </a:t>
            </a:r>
            <a:r>
              <a:rPr lang="ru-RU" sz="3100" dirty="0" smtClean="0">
                <a:solidFill>
                  <a:schemeClr val="tx1"/>
                </a:solidFill>
              </a:rPr>
              <a:t>выполнение </a:t>
            </a:r>
            <a:r>
              <a:rPr lang="ru-RU" sz="3100" dirty="0" smtClean="0">
                <a:solidFill>
                  <a:schemeClr val="tx1"/>
                </a:solidFill>
              </a:rPr>
              <a:t>операций или группы операций, в результате которых изменяется значение, форма представления или расположение данных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996952"/>
            <a:ext cx="4074693" cy="27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sz="3100" dirty="0" smtClean="0">
                <a:solidFill>
                  <a:schemeClr val="tx1"/>
                </a:solidFill>
              </a:rPr>
              <a:t>блок</a:t>
            </a:r>
            <a:r>
              <a:rPr lang="ru-RU" sz="2800" dirty="0" smtClean="0">
                <a:solidFill>
                  <a:schemeClr val="tx1"/>
                </a:solidFill>
              </a:rPr>
              <a:t>  </a:t>
            </a:r>
            <a:r>
              <a:rPr lang="ru-RU" sz="4900" dirty="0" smtClean="0">
                <a:solidFill>
                  <a:srgbClr val="0000CC"/>
                </a:solidFill>
              </a:rPr>
              <a:t>Решение</a:t>
            </a:r>
            <a:r>
              <a:rPr lang="ru-RU" sz="4400" dirty="0" smtClean="0"/>
              <a:t>- </a:t>
            </a:r>
            <a:r>
              <a:rPr lang="ru-RU" sz="3100" dirty="0" smtClean="0">
                <a:solidFill>
                  <a:schemeClr val="tx1"/>
                </a:solidFill>
              </a:rPr>
              <a:t>в</a:t>
            </a:r>
            <a:r>
              <a:rPr lang="ru-RU" sz="3100" dirty="0" smtClean="0">
                <a:solidFill>
                  <a:schemeClr val="tx1"/>
                </a:solidFill>
              </a:rPr>
              <a:t>ыбор </a:t>
            </a:r>
            <a:r>
              <a:rPr lang="ru-RU" sz="3100" dirty="0" smtClean="0">
                <a:solidFill>
                  <a:schemeClr val="tx1"/>
                </a:solidFill>
              </a:rPr>
              <a:t>направления выполнения алгоритма или программы в зависимости от некоторых переменных условий</a:t>
            </a:r>
            <a:endParaRPr lang="ru-RU" sz="31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852936"/>
            <a:ext cx="4434652" cy="301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302</Words>
  <Application>Microsoft Office PowerPoint</Application>
  <PresentationFormat>Экран (4:3)</PresentationFormat>
  <Paragraphs>29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Поток</vt:lpstr>
      <vt:lpstr>Правила оформление блок-схем алгоритмов</vt:lpstr>
      <vt:lpstr>Слайд 2</vt:lpstr>
      <vt:lpstr>Слайд 3</vt:lpstr>
      <vt:lpstr>Линии потока</vt:lpstr>
      <vt:lpstr>Пересечение линий потока  Применяется в случае пересечения двух несвязанных потоков</vt:lpstr>
      <vt:lpstr>Слияние линий потока </vt:lpstr>
      <vt:lpstr>Размеры основных блоков </vt:lpstr>
      <vt:lpstr>блок Процесс - выполнение операций или группы операций, в результате которых изменяется значение, форма представления или расположение данных</vt:lpstr>
      <vt:lpstr> блок  Решение- выбор направления выполнения алгоритма или программы в зависимости от некоторых переменных условий</vt:lpstr>
      <vt:lpstr>блок  Модификация - выполнение операций, меняющих команды или группу команд, изменяющих программу </vt:lpstr>
      <vt:lpstr> блок Предопределенный процесс-использование ранее созданных и отдельно описанных алгоритмов или программ </vt:lpstr>
      <vt:lpstr>блок Ввод-вывод - преобразование данных в форму, пригодную для обработки (ввод) или отображения результатов обработки (вывод)</vt:lpstr>
      <vt:lpstr>блок Пуск – останов - начало, конец, прерывание процесса обработки данных или выполнения программы</vt:lpstr>
      <vt:lpstr>блок  Соединитель - указание связи между прерванными линиями потока, связывающими символами</vt:lpstr>
      <vt:lpstr>блок  Комментарий - связь между элементом схемы и пояснением</vt:lpstr>
      <vt:lpstr>блок Межстраничный соединитель - указание связи между разъединенными частями схем алгоритмов и программ, расположенных на разных листах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оформление блок-схем алгоритмов</dc:title>
  <dc:creator>Ира</dc:creator>
  <cp:lastModifiedBy>Ира</cp:lastModifiedBy>
  <cp:revision>20</cp:revision>
  <dcterms:created xsi:type="dcterms:W3CDTF">2013-06-02T17:53:00Z</dcterms:created>
  <dcterms:modified xsi:type="dcterms:W3CDTF">2013-06-02T19:03:53Z</dcterms:modified>
</cp:coreProperties>
</file>