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1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5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62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4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7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27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0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5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31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0FE2-F605-4DB8-931E-194CF258458D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3CDDE-A256-4296-A14C-5EE0EAAA5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92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Техническое предложение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команда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эксплуатационных характеристик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Интерфейс оператора – позволяет управлять одной производственной ячейкой</a:t>
            </a:r>
          </a:p>
          <a:p>
            <a:r>
              <a:rPr lang="ru-RU" dirty="0" smtClean="0"/>
              <a:t>Интерфейс инженера-технолога – позволяет контролировать данные с оборудования </a:t>
            </a:r>
          </a:p>
          <a:p>
            <a:r>
              <a:rPr lang="ru-RU" dirty="0" smtClean="0"/>
              <a:t>Интерфейс руководителя производства – информация о производительности систем и сообщения об аварийных ситуациях</a:t>
            </a:r>
          </a:p>
          <a:p>
            <a:endParaRPr lang="ru-RU" dirty="0"/>
          </a:p>
          <a:p>
            <a:r>
              <a:rPr lang="ru-RU" dirty="0" smtClean="0"/>
              <a:t>Все интерфейсы доступны для понимания пользователя без специальной подготовки и позволяют эффективно получить информацию в конкретных единицах измерения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8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– создание приложения Интернета Вещей, для автоматизации производственной ячейки.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 – организовать сбор, хранение</a:t>
            </a:r>
            <a:r>
              <a:rPr lang="ru-RU" dirty="0"/>
              <a:t> </a:t>
            </a:r>
            <a:r>
              <a:rPr lang="ru-RU" dirty="0" smtClean="0"/>
              <a:t>и обработку данных</a:t>
            </a:r>
            <a:r>
              <a:rPr lang="en-US" dirty="0" smtClean="0"/>
              <a:t> </a:t>
            </a:r>
            <a:r>
              <a:rPr lang="ru-RU" dirty="0" smtClean="0"/>
              <a:t>поступающих с гибкой производственной ячейки с использованием облачной платформы.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4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Проблема:</a:t>
            </a:r>
            <a:br>
              <a:rPr lang="ru-RU" sz="4000" dirty="0" smtClean="0"/>
            </a:br>
            <a:r>
              <a:rPr lang="ru-RU" sz="4000" dirty="0" smtClean="0"/>
              <a:t> Неэффективность данной системы.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Участие человека в производственном процессе</a:t>
            </a:r>
          </a:p>
          <a:p>
            <a:r>
              <a:rPr lang="ru-RU" sz="2000" dirty="0" smtClean="0"/>
              <a:t>Небезопасное производство – оператор вынужден находится в близи производственной ячейки</a:t>
            </a:r>
          </a:p>
          <a:p>
            <a:r>
              <a:rPr lang="ru-RU" sz="2000" dirty="0" smtClean="0"/>
              <a:t>Один оператор управляет одной системой, что требует увеличения кол-ва работников</a:t>
            </a:r>
          </a:p>
          <a:p>
            <a:r>
              <a:rPr lang="ru-RU" sz="2000" dirty="0" smtClean="0"/>
              <a:t>Низкая производительность системы и высокая вероятность возникновения ошибок из-за человеческого фактора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Отсутствие возможности подключения ячейки к сети предприятия</a:t>
            </a:r>
          </a:p>
          <a:p>
            <a:r>
              <a:rPr lang="ru-RU" sz="2000" dirty="0" smtClean="0"/>
              <a:t>Невозможность анализа работы системы и создания отчетов</a:t>
            </a:r>
          </a:p>
          <a:p>
            <a:r>
              <a:rPr lang="ru-RU" sz="2000" dirty="0" smtClean="0"/>
              <a:t>Невозможность автоматизированного получения ключевых показателей эффективности системы</a:t>
            </a:r>
            <a:endParaRPr lang="ru-RU" sz="2000" dirty="0"/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>
            <a:off x="518984" y="5181600"/>
            <a:ext cx="1598144" cy="1128586"/>
          </a:xfrm>
          <a:prstGeom prst="bentConnector3">
            <a:avLst>
              <a:gd name="adj1" fmla="val 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80884" y="1924050"/>
            <a:ext cx="38100" cy="325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6063" y="5997146"/>
            <a:ext cx="546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Высокая себестоимость изделий</a:t>
            </a:r>
            <a:endParaRPr lang="ru-RU" sz="2800" b="1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480884" y="2010032"/>
            <a:ext cx="35731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499934" y="4563762"/>
            <a:ext cx="338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35" y="0"/>
            <a:ext cx="10515600" cy="354177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Варианты решения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64788"/>
              </p:ext>
            </p:extLst>
          </p:nvPr>
        </p:nvGraphicFramePr>
        <p:xfrm>
          <a:off x="780535" y="354177"/>
          <a:ext cx="10686534" cy="577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178"/>
                <a:gridCol w="3562178"/>
                <a:gridCol w="3562178"/>
              </a:tblGrid>
              <a:tr h="880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Использование локальной автоматизации ячейки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dirty="0" smtClean="0"/>
                        <a:t>Использование удаленного физического</a:t>
                      </a:r>
                      <a:r>
                        <a:rPr lang="ru-RU" baseline="0" dirty="0" smtClean="0"/>
                        <a:t> терминала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Использование технологии Интернет Вещей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85007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6"/>
                          </a:solidFill>
                        </a:rPr>
                        <a:t>+ Безопасность производства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Автоматическая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реакция на возникновение аварийных ситуаций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Автоматическое определение типа изделия при сборке, исключена возможность появления ошибки в результате человеческого фактора</a:t>
                      </a:r>
                    </a:p>
                    <a:p>
                      <a:endParaRPr lang="ru-RU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ru-RU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C00000"/>
                          </a:solidFill>
                        </a:rPr>
                        <a:t>Не обеспечивает безопасность производства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Человеческий фактор воздействия ведет к появлению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ошибок и замедлению производства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Отсутствие информации о износе оборудования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smtClean="0">
                          <a:solidFill>
                            <a:schemeClr val="accent6"/>
                          </a:solidFill>
                        </a:rPr>
                        <a:t>Безопасность оператора при</a:t>
                      </a:r>
                      <a:r>
                        <a:rPr lang="ru-RU" baseline="0" dirty="0" smtClean="0">
                          <a:solidFill>
                            <a:schemeClr val="accent6"/>
                          </a:solidFill>
                        </a:rPr>
                        <a:t> работе </a:t>
                      </a:r>
                      <a:endParaRPr lang="ru-RU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accent6"/>
                          </a:solidFill>
                        </a:rPr>
                        <a:t>+ Безопасность производства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Автоматическая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реакция на возникновение аварийных ситуаций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Автоматическое определение типа изделия при сборке, исключена возможность появления ошибки в результате человеческого фактора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aseline="0" dirty="0" smtClean="0">
                          <a:solidFill>
                            <a:schemeClr val="accent6"/>
                          </a:solidFill>
                        </a:rPr>
                        <a:t>+ Снижает себестоимость продукции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Настраивание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критериев в следствии аварийных ситуаций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Использование виртуальных терминалов для уменьшение затрат на обслуживание.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400" baseline="0" dirty="0" smtClean="0">
                          <a:solidFill>
                            <a:schemeClr val="accent6"/>
                          </a:solidFill>
                        </a:rPr>
                        <a:t>+ </a:t>
                      </a:r>
                      <a:r>
                        <a:rPr lang="ru-RU" sz="1800" baseline="0" dirty="0" smtClean="0">
                          <a:solidFill>
                            <a:schemeClr val="accent6"/>
                          </a:solidFill>
                        </a:rPr>
                        <a:t>Подключение к информационной сети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Регистрация аварийных событий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Осуществление работы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 базой данных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52395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1"/>
                          </a:solidFill>
                        </a:rPr>
                        <a:t>Общее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57296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ru-RU" smtClean="0"/>
                        <a:t> </a:t>
                      </a:r>
                      <a:r>
                        <a:rPr lang="ru-RU" smtClean="0">
                          <a:solidFill>
                            <a:schemeClr val="accent6"/>
                          </a:solidFill>
                        </a:rPr>
                        <a:t>Безопасность оператора при</a:t>
                      </a:r>
                      <a:r>
                        <a:rPr lang="ru-RU" baseline="0" smtClean="0">
                          <a:solidFill>
                            <a:schemeClr val="accent6"/>
                          </a:solidFill>
                        </a:rPr>
                        <a:t> работе </a:t>
                      </a:r>
                      <a:endParaRPr lang="ru-RU" baseline="0" smtClean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smtClean="0">
                          <a:solidFill>
                            <a:srgbClr val="C00000"/>
                          </a:solidFill>
                        </a:rPr>
                        <a:t>Не снижает себестоимость продукции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aseline="0" smtClean="0">
                          <a:solidFill>
                            <a:schemeClr val="tx1"/>
                          </a:solidFill>
                        </a:rPr>
                        <a:t>Один оператор контролирует одну ячейку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smtClean="0">
                          <a:solidFill>
                            <a:srgbClr val="C00000"/>
                          </a:solidFill>
                        </a:rPr>
                        <a:t>Отсутствует подключение к информационной сети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aseline="0" smtClean="0">
                          <a:solidFill>
                            <a:schemeClr val="tx1"/>
                          </a:solidFill>
                        </a:rPr>
                        <a:t>Необходимо отдельное перепрагроммирование каждой ячейки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aseline="0" smtClean="0">
                          <a:solidFill>
                            <a:schemeClr val="tx1"/>
                          </a:solidFill>
                        </a:rPr>
                        <a:t>Невозможна автоматоматизированная регистрация работ и аварийных событий</a:t>
                      </a:r>
                      <a:endParaRPr lang="ru-RU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0535" y="6127538"/>
            <a:ext cx="107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Использование технологии Интернета Вещей является оптимальным вариантом в данной ситуации, т.к. </a:t>
            </a:r>
          </a:p>
          <a:p>
            <a:r>
              <a:rPr lang="ru-RU" b="1" dirty="0" smtClean="0"/>
              <a:t>при сравнительном анализе выявлено большее количество преимуществ.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59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Стратегия выполнения поставленной задачи.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Организация получения данных от ячейки</a:t>
            </a:r>
          </a:p>
          <a:p>
            <a:pPr marL="514350" indent="-514350">
              <a:buAutoNum type="arabicPeriod"/>
            </a:pPr>
            <a:r>
              <a:rPr lang="ru-RU" dirty="0" smtClean="0"/>
              <a:t>Отображение данных – разработка интерфейсов автоматизированных рабочих мест оператора и инженера-технолога</a:t>
            </a:r>
          </a:p>
          <a:p>
            <a:pPr marL="514350" indent="-514350">
              <a:buAutoNum type="arabicPeriod"/>
            </a:pPr>
            <a:r>
              <a:rPr lang="ru-RU" dirty="0" smtClean="0"/>
              <a:t>Организация контроля безопасности – анализ данных от датчиков расстояния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Организация управления параметрами сигнализации и содержанием тревожных сообщений от датчиков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Организация анализа данных</a:t>
            </a:r>
          </a:p>
          <a:p>
            <a:pPr marL="514350" indent="-514350">
              <a:buAutoNum type="arabicPeriod"/>
            </a:pPr>
            <a:r>
              <a:rPr lang="ru-RU" dirty="0" smtClean="0"/>
              <a:t>Организация вывода данных, полученных от оборудования, в веб интерфейс инженера-технолога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Реализовать сохранение исключительных ситуаций</a:t>
            </a:r>
          </a:p>
        </p:txBody>
      </p:sp>
    </p:spTree>
    <p:extLst>
      <p:ext uri="{BB962C8B-B14F-4D97-AF65-F5344CB8AC3E}">
        <p14:creationId xmlns:p14="http://schemas.microsoft.com/office/powerpoint/2010/main" val="24015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разрабатываемой системе.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Время реакции на поступление задания на паллете 3-5 секунд</a:t>
            </a:r>
          </a:p>
          <a:p>
            <a:r>
              <a:rPr lang="ru-RU" dirty="0" smtClean="0"/>
              <a:t>Возможность управления роботом манипулятором</a:t>
            </a:r>
          </a:p>
          <a:p>
            <a:r>
              <a:rPr lang="ru-RU" dirty="0" smtClean="0"/>
              <a:t>Возможность считывания кодов со смарт-камеры</a:t>
            </a:r>
          </a:p>
          <a:p>
            <a:r>
              <a:rPr lang="ru-RU" dirty="0" smtClean="0"/>
              <a:t>Возможность контроля безопасности на базе дальномеров</a:t>
            </a:r>
          </a:p>
          <a:p>
            <a:r>
              <a:rPr lang="ru-RU" dirty="0" smtClean="0"/>
              <a:t>Возможность отображать интерфейсы приложения</a:t>
            </a:r>
          </a:p>
          <a:p>
            <a:r>
              <a:rPr lang="ru-RU" dirty="0" smtClean="0"/>
              <a:t>Возможность контролировать систему через удаленный терминал</a:t>
            </a:r>
          </a:p>
          <a:p>
            <a:r>
              <a:rPr lang="ru-RU" dirty="0" smtClean="0"/>
              <a:t>Возможность сохранять исключительные ситуации</a:t>
            </a:r>
          </a:p>
          <a:p>
            <a:r>
              <a:rPr lang="ru-RU" dirty="0" smtClean="0"/>
              <a:t>Возможность анализировать эксплуатационные </a:t>
            </a:r>
            <a:r>
              <a:rPr lang="ru-RU" smtClean="0"/>
              <a:t>характеристики производственной линии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6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297" y="0"/>
            <a:ext cx="10515600" cy="1325563"/>
          </a:xfrm>
        </p:spPr>
        <p:txBody>
          <a:bodyPr/>
          <a:lstStyle/>
          <a:p>
            <a:r>
              <a:rPr lang="ru-RU" dirty="0" smtClean="0"/>
              <a:t>Описание процедур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19" y="1221244"/>
            <a:ext cx="9045145" cy="10728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1" y="2294064"/>
            <a:ext cx="8223027" cy="2341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19" y="4841011"/>
            <a:ext cx="8570011" cy="11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взаимодействия с пользователем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531" y="1690688"/>
            <a:ext cx="7715264" cy="47325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70" y="4219422"/>
            <a:ext cx="1601079" cy="2203788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4983892" y="4492920"/>
            <a:ext cx="111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3987114"/>
            <a:ext cx="18402" cy="50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4077422"/>
            <a:ext cx="10214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 smtClean="0">
                <a:solidFill>
                  <a:schemeClr val="accent1"/>
                </a:solidFill>
              </a:rPr>
              <a:t>Отображение производительности системы</a:t>
            </a:r>
            <a:endParaRPr lang="ru-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6536"/>
            <a:ext cx="10515600" cy="1325563"/>
          </a:xfrm>
        </p:spPr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6642"/>
            <a:ext cx="379146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Интерфейс оператора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43" y="1875316"/>
            <a:ext cx="3235782" cy="243186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925903" y="1160488"/>
            <a:ext cx="5595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Интерфейс инженера-технолога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98" y="1851600"/>
            <a:ext cx="3235782" cy="24318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901" y="4834578"/>
            <a:ext cx="4171669" cy="17441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778655" y="4428583"/>
            <a:ext cx="407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Интерфейс руководителя производства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0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450</Words>
  <Application>Microsoft Office PowerPoint</Application>
  <PresentationFormat>Широкоэкранный</PresentationFormat>
  <Paragraphs>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Техническое предложение </vt:lpstr>
      <vt:lpstr>Цель и Задача</vt:lpstr>
      <vt:lpstr>Проблема:  Неэффективность данной системы.</vt:lpstr>
      <vt:lpstr>Варианты решения:</vt:lpstr>
      <vt:lpstr>Стратегия выполнения поставленной задачи.</vt:lpstr>
      <vt:lpstr>Требования к разрабатываемой системе.</vt:lpstr>
      <vt:lpstr>Описание процедур</vt:lpstr>
      <vt:lpstr>Организация взаимодействия с пользователем</vt:lpstr>
      <vt:lpstr>Интерфейсы</vt:lpstr>
      <vt:lpstr>Анализ эксплуатационных характеристик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31</cp:revision>
  <dcterms:created xsi:type="dcterms:W3CDTF">2018-05-16T07:34:26Z</dcterms:created>
  <dcterms:modified xsi:type="dcterms:W3CDTF">2018-05-16T10:43:35Z</dcterms:modified>
</cp:coreProperties>
</file>