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2" r:id="rId12"/>
    <p:sldId id="284" r:id="rId13"/>
    <p:sldId id="258" r:id="rId14"/>
    <p:sldId id="259" r:id="rId15"/>
    <p:sldId id="285" r:id="rId16"/>
    <p:sldId id="260" r:id="rId17"/>
    <p:sldId id="261" r:id="rId18"/>
    <p:sldId id="286" r:id="rId19"/>
    <p:sldId id="262" r:id="rId20"/>
    <p:sldId id="287" r:id="rId21"/>
    <p:sldId id="288" r:id="rId22"/>
    <p:sldId id="289" r:id="rId23"/>
    <p:sldId id="290" r:id="rId24"/>
    <p:sldId id="29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23" autoAdjust="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A4D934-2098-4947-8AD8-A3F8621E908D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68AF38-8968-48E1-B7E1-3BC149BFF7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52601"/>
            <a:ext cx="7846640" cy="182976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Взаимодействие </a:t>
            </a:r>
            <a:r>
              <a:rPr lang="en-US" dirty="0" err="1" smtClean="0"/>
              <a:t>Thingworx</a:t>
            </a:r>
            <a:r>
              <a:rPr lang="ru-RU" dirty="0" smtClean="0"/>
              <a:t> с внешними устройствами посредством </a:t>
            </a:r>
            <a:r>
              <a:rPr lang="en-US" dirty="0" smtClean="0"/>
              <a:t>HTTP</a:t>
            </a:r>
            <a:r>
              <a:rPr lang="ru-RU" dirty="0" smtClean="0"/>
              <a:t>-запросов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М. </a:t>
            </a:r>
            <a:r>
              <a:rPr lang="ru-RU" dirty="0" err="1" smtClean="0"/>
              <a:t>Устюжин</a:t>
            </a:r>
            <a:r>
              <a:rPr lang="ru-RU" dirty="0" smtClean="0"/>
              <a:t>, ФСПО ГУАП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2811767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AutoNum type="arabicPeriod"/>
            </a:pPr>
            <a:r>
              <a:rPr lang="ru-RU" dirty="0" smtClean="0"/>
              <a:t>Найти в разделе </a:t>
            </a:r>
            <a:r>
              <a:rPr lang="en-US" dirty="0" smtClean="0"/>
              <a:t>Security</a:t>
            </a:r>
            <a:r>
              <a:rPr lang="ru-RU" dirty="0" smtClean="0"/>
              <a:t> пункт </a:t>
            </a:r>
            <a:r>
              <a:rPr lang="en-US" dirty="0" smtClean="0"/>
              <a:t>Application Keys</a:t>
            </a:r>
            <a:r>
              <a:rPr lang="ru-RU" dirty="0" smtClean="0"/>
              <a:t> и перейти в него.</a:t>
            </a:r>
          </a:p>
          <a:p>
            <a:pPr marL="624078" indent="-514350">
              <a:buAutoNum type="arabicPeriod"/>
            </a:pPr>
            <a:r>
              <a:rPr lang="ru-RU" dirty="0" smtClean="0"/>
              <a:t>Создать новый ключ, задав имя и связанного пользователя – себя.</a:t>
            </a:r>
          </a:p>
          <a:p>
            <a:pPr marL="624078" indent="-514350">
              <a:buAutoNum type="arabicPeriod"/>
            </a:pPr>
            <a:r>
              <a:rPr lang="ru-RU" dirty="0" smtClean="0"/>
              <a:t>Сохранить сущность.</a:t>
            </a:r>
          </a:p>
          <a:p>
            <a:pPr marL="624078" indent="-514350">
              <a:buAutoNum type="arabicPeriod"/>
            </a:pPr>
            <a:r>
              <a:rPr lang="ru-RU" dirty="0" smtClean="0"/>
              <a:t>В поле </a:t>
            </a:r>
            <a:r>
              <a:rPr lang="en-US" dirty="0" err="1" smtClean="0"/>
              <a:t>keyId</a:t>
            </a:r>
            <a:r>
              <a:rPr lang="en-US" dirty="0" smtClean="0"/>
              <a:t> </a:t>
            </a:r>
            <a:r>
              <a:rPr lang="ru-RU" dirty="0" smtClean="0"/>
              <a:t>должен </a:t>
            </a:r>
            <a:br>
              <a:rPr lang="ru-RU" dirty="0" smtClean="0"/>
            </a:br>
            <a:r>
              <a:rPr lang="ru-RU" dirty="0" smtClean="0"/>
              <a:t>появиться ключ.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ключа приложения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69719" r="85300" b="10121"/>
          <a:stretch>
            <a:fillRect/>
          </a:stretch>
        </p:blipFill>
        <p:spPr bwMode="auto">
          <a:xfrm>
            <a:off x="2771800" y="4293096"/>
            <a:ext cx="2232248" cy="191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212976"/>
            <a:ext cx="310445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Wingdings 3"/>
              <a:buAutoNum type="arabicPeriod"/>
            </a:pPr>
            <a:r>
              <a:rPr lang="ru-RU" dirty="0" smtClean="0"/>
              <a:t>Измените запрос, добавив параметры </a:t>
            </a:r>
            <a:r>
              <a:rPr lang="en-US" dirty="0" smtClean="0"/>
              <a:t>method=PUT</a:t>
            </a:r>
            <a:r>
              <a:rPr lang="ru-RU" dirty="0" smtClean="0"/>
              <a:t>, </a:t>
            </a:r>
            <a:r>
              <a:rPr lang="en-US" dirty="0" err="1" smtClean="0"/>
              <a:t>appKey</a:t>
            </a:r>
            <a:r>
              <a:rPr lang="en-US" dirty="0" smtClean="0"/>
              <a:t>=</a:t>
            </a:r>
            <a:r>
              <a:rPr lang="ru-RU" dirty="0" smtClean="0"/>
              <a:t>ключ, </a:t>
            </a:r>
            <a:r>
              <a:rPr lang="en-US" dirty="0" smtClean="0"/>
              <a:t>value=25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Примерный вид нового запроса</a:t>
            </a:r>
            <a:r>
              <a:rPr lang="en-US" i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https://academic-educatorsextension.portal.ptc.io/</a:t>
            </a:r>
            <a:r>
              <a:rPr lang="ru-RU" dirty="0" smtClean="0"/>
              <a:t> </a:t>
            </a:r>
            <a:r>
              <a:rPr lang="en-US" dirty="0" err="1" smtClean="0"/>
              <a:t>Thingworx</a:t>
            </a:r>
            <a:r>
              <a:rPr lang="en-US" dirty="0" smtClean="0"/>
              <a:t>/Things/</a:t>
            </a:r>
            <a:r>
              <a:rPr lang="en-US" dirty="0" smtClean="0">
                <a:solidFill>
                  <a:srgbClr val="0070C0"/>
                </a:solidFill>
              </a:rPr>
              <a:t>Proba_2511_Trolltram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Properties/</a:t>
            </a:r>
            <a:r>
              <a:rPr lang="en-US" dirty="0" err="1" smtClean="0">
                <a:solidFill>
                  <a:srgbClr val="0070C0"/>
                </a:solidFill>
              </a:rPr>
              <a:t>Temp</a:t>
            </a:r>
            <a:r>
              <a:rPr lang="en-US" dirty="0" err="1" smtClean="0"/>
              <a:t>?method</a:t>
            </a:r>
            <a:r>
              <a:rPr lang="en-US" dirty="0" smtClean="0"/>
              <a:t>=put&amp;</a:t>
            </a:r>
            <a:br>
              <a:rPr lang="en-US" dirty="0" smtClean="0"/>
            </a:br>
            <a:r>
              <a:rPr lang="en-US" dirty="0" err="1" smtClean="0"/>
              <a:t>appKey</a:t>
            </a:r>
            <a:r>
              <a:rPr lang="en-US" dirty="0" smtClean="0"/>
              <a:t>=</a:t>
            </a:r>
            <a:r>
              <a:rPr lang="ru-RU" dirty="0" smtClean="0">
                <a:solidFill>
                  <a:srgbClr val="0070C0"/>
                </a:solidFill>
              </a:rPr>
              <a:t>КЛЮЧ</a:t>
            </a:r>
            <a:r>
              <a:rPr lang="en-US" dirty="0" smtClean="0"/>
              <a:t>&amp;value=25</a:t>
            </a:r>
            <a:endParaRPr lang="ru-RU" dirty="0" smtClean="0"/>
          </a:p>
          <a:p>
            <a:pPr marL="624078" indent="-514350">
              <a:buAutoNum type="arabicPeriod"/>
            </a:pPr>
            <a:r>
              <a:rPr lang="ru-RU" dirty="0" smtClean="0"/>
              <a:t>Выйдите из </a:t>
            </a:r>
            <a:r>
              <a:rPr lang="en-US" dirty="0" err="1" smtClean="0"/>
              <a:t>Thingworx</a:t>
            </a:r>
            <a:endParaRPr lang="ru-RU" dirty="0" smtClean="0"/>
          </a:p>
          <a:p>
            <a:pPr marL="624078" indent="-514350">
              <a:buAutoNum type="arabicPeriod"/>
            </a:pPr>
            <a:r>
              <a:rPr lang="ru-RU" dirty="0" smtClean="0"/>
              <a:t>Отправьте запрос. Окно будет пусто</a:t>
            </a:r>
          </a:p>
          <a:p>
            <a:pPr marL="624078" indent="-514350">
              <a:buAutoNum type="arabicPeriod"/>
            </a:pPr>
            <a:endParaRPr lang="ru-RU" dirty="0" smtClean="0"/>
          </a:p>
          <a:p>
            <a:pPr marL="624078" indent="-514350">
              <a:buAutoNum type="arabicPeriod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Отправка </a:t>
            </a:r>
            <a:r>
              <a:rPr lang="en-US" dirty="0" smtClean="0"/>
              <a:t>PUT-</a:t>
            </a:r>
            <a:r>
              <a:rPr lang="ru-RU" dirty="0" smtClean="0"/>
              <a:t>запроса из браузера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Измените запрос. Уберите </a:t>
            </a:r>
            <a:r>
              <a:rPr lang="en-US" dirty="0" smtClean="0"/>
              <a:t>method=PUT</a:t>
            </a:r>
            <a:r>
              <a:rPr lang="ru-RU" dirty="0" smtClean="0"/>
              <a:t> и </a:t>
            </a:r>
            <a:r>
              <a:rPr lang="en-US" dirty="0" smtClean="0"/>
              <a:t>value=25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i="1" dirty="0" smtClean="0"/>
              <a:t>Примерный вид нового запроса</a:t>
            </a:r>
            <a:r>
              <a:rPr lang="en-US" i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https://academic-educatorsextension.portal.ptc.io/</a:t>
            </a:r>
            <a:r>
              <a:rPr lang="ru-RU" dirty="0" smtClean="0"/>
              <a:t> </a:t>
            </a:r>
            <a:r>
              <a:rPr lang="en-US" dirty="0" err="1" smtClean="0"/>
              <a:t>Thingworx</a:t>
            </a:r>
            <a:r>
              <a:rPr lang="en-US" dirty="0" smtClean="0"/>
              <a:t>/Things/</a:t>
            </a:r>
            <a:r>
              <a:rPr lang="en-US" dirty="0" smtClean="0">
                <a:solidFill>
                  <a:srgbClr val="0070C0"/>
                </a:solidFill>
              </a:rPr>
              <a:t>Proba_2511_Trolltram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Properties/</a:t>
            </a:r>
            <a:r>
              <a:rPr lang="en-US" dirty="0" err="1" smtClean="0">
                <a:solidFill>
                  <a:srgbClr val="0070C0"/>
                </a:solidFill>
              </a:rPr>
              <a:t>Temp</a:t>
            </a:r>
            <a:r>
              <a:rPr lang="en-US" dirty="0" err="1" smtClean="0"/>
              <a:t>?appKey</a:t>
            </a:r>
            <a:r>
              <a:rPr lang="en-US" dirty="0" smtClean="0"/>
              <a:t>=</a:t>
            </a:r>
            <a:r>
              <a:rPr lang="ru-RU" dirty="0" smtClean="0">
                <a:solidFill>
                  <a:srgbClr val="0070C0"/>
                </a:solidFill>
              </a:rPr>
              <a:t>КЛЮЧ</a:t>
            </a:r>
          </a:p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Отправьте запрос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Проверка работоспособности </a:t>
            </a:r>
            <a:r>
              <a:rPr lang="en-US" dirty="0" smtClean="0"/>
              <a:t>PUT</a:t>
            </a:r>
            <a:r>
              <a:rPr lang="ru-RU" dirty="0" smtClean="0"/>
              <a:t>-запроса </a:t>
            </a:r>
            <a:r>
              <a:rPr lang="en-US" dirty="0" smtClean="0"/>
              <a:t>GET-</a:t>
            </a:r>
            <a:r>
              <a:rPr lang="ru-RU" dirty="0" smtClean="0"/>
              <a:t>запросом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3360" r="33851" b="76480"/>
          <a:stretch>
            <a:fillRect/>
          </a:stretch>
        </p:blipFill>
        <p:spPr bwMode="auto">
          <a:xfrm>
            <a:off x="251520" y="4941168"/>
            <a:ext cx="8604448" cy="163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Многие внешние устройства имеют более одного параметра. Отправка отдельного запроса для каждого параметра нерационально.</a:t>
            </a:r>
          </a:p>
          <a:p>
            <a:pPr>
              <a:buNone/>
            </a:pPr>
            <a:r>
              <a:rPr lang="ru-RU" dirty="0" smtClean="0"/>
              <a:t>Для взаимодействия с внешним устройством можно создать у нужной вещи специальный сервис.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Формат запроса</a:t>
            </a:r>
            <a:r>
              <a:rPr lang="en-US" b="1" dirty="0" smtClean="0"/>
              <a:t>:</a:t>
            </a:r>
            <a:endParaRPr lang="ru-RU" b="1" dirty="0" smtClean="0"/>
          </a:p>
          <a:p>
            <a:pPr algn="ctr">
              <a:buNone/>
            </a:pPr>
            <a:r>
              <a:rPr lang="en-US" sz="3000" dirty="0" smtClean="0">
                <a:solidFill>
                  <a:srgbClr val="00B0F0"/>
                </a:solidFill>
              </a:rPr>
              <a:t>&lt;http:/https:&gt;&lt;</a:t>
            </a:r>
            <a:r>
              <a:rPr lang="ru-RU" sz="3000" dirty="0" smtClean="0">
                <a:solidFill>
                  <a:srgbClr val="00B0F0"/>
                </a:solidFill>
              </a:rPr>
              <a:t>имя сервера</a:t>
            </a:r>
            <a:r>
              <a:rPr lang="en-US" sz="3000" dirty="0" smtClean="0">
                <a:solidFill>
                  <a:srgbClr val="00B050"/>
                </a:solidFill>
              </a:rPr>
              <a:t>:</a:t>
            </a:r>
            <a:r>
              <a:rPr lang="ru-RU" sz="3000" dirty="0" smtClean="0">
                <a:solidFill>
                  <a:srgbClr val="00B050"/>
                </a:solidFill>
              </a:rPr>
              <a:t>порт</a:t>
            </a:r>
            <a:r>
              <a:rPr lang="en-US" sz="3000" dirty="0" smtClean="0">
                <a:solidFill>
                  <a:srgbClr val="00B0F0"/>
                </a:solidFill>
              </a:rPr>
              <a:t>&gt;</a:t>
            </a:r>
            <a:r>
              <a:rPr lang="en-US" sz="3000" dirty="0" smtClean="0"/>
              <a:t>/Things/</a:t>
            </a:r>
            <a:r>
              <a:rPr lang="ru-RU" sz="3000" dirty="0" smtClean="0"/>
              <a:t/>
            </a:r>
            <a:br>
              <a:rPr lang="ru-RU" sz="3000" dirty="0" smtClean="0"/>
            </a:br>
            <a:r>
              <a:rPr lang="en-US" sz="3000" dirty="0" smtClean="0">
                <a:solidFill>
                  <a:srgbClr val="00B0F0"/>
                </a:solidFill>
              </a:rPr>
              <a:t>&lt;</a:t>
            </a:r>
            <a:r>
              <a:rPr lang="ru-RU" sz="3000" dirty="0" smtClean="0">
                <a:solidFill>
                  <a:srgbClr val="00B0F0"/>
                </a:solidFill>
              </a:rPr>
              <a:t>имя вещи</a:t>
            </a:r>
            <a:r>
              <a:rPr lang="en-US" sz="3000" dirty="0" smtClean="0">
                <a:solidFill>
                  <a:srgbClr val="00B0F0"/>
                </a:solidFill>
              </a:rPr>
              <a:t>&gt;</a:t>
            </a:r>
            <a:r>
              <a:rPr lang="en-US" sz="3000" dirty="0" smtClean="0"/>
              <a:t>/Services/</a:t>
            </a:r>
            <a:r>
              <a:rPr lang="en-US" sz="3000" dirty="0" smtClean="0">
                <a:solidFill>
                  <a:srgbClr val="00B0F0"/>
                </a:solidFill>
              </a:rPr>
              <a:t>&lt;</a:t>
            </a:r>
            <a:r>
              <a:rPr lang="ru-RU" sz="3000" dirty="0" smtClean="0">
                <a:solidFill>
                  <a:srgbClr val="00B0F0"/>
                </a:solidFill>
              </a:rPr>
              <a:t>имя сервиса</a:t>
            </a:r>
            <a:r>
              <a:rPr lang="en-US" sz="3000" dirty="0" smtClean="0">
                <a:solidFill>
                  <a:srgbClr val="00B0F0"/>
                </a:solidFill>
              </a:rPr>
              <a:t>&gt;</a:t>
            </a:r>
            <a:r>
              <a:rPr lang="ru-RU" sz="3000" dirty="0" smtClean="0">
                <a:solidFill>
                  <a:srgbClr val="00B0F0"/>
                </a:solidFill>
              </a:rPr>
              <a:t/>
            </a:r>
            <a:br>
              <a:rPr lang="ru-RU" sz="3000" dirty="0" smtClean="0">
                <a:solidFill>
                  <a:srgbClr val="00B0F0"/>
                </a:solidFill>
              </a:rPr>
            </a:br>
            <a:r>
              <a:rPr lang="en-US" sz="3000" dirty="0" smtClean="0"/>
              <a:t>?method=</a:t>
            </a:r>
            <a:r>
              <a:rPr lang="en-US" sz="3000" dirty="0" err="1" smtClean="0"/>
              <a:t>POST&amp;appKey</a:t>
            </a:r>
            <a:r>
              <a:rPr lang="en-US" sz="3000" dirty="0" smtClean="0"/>
              <a:t>=</a:t>
            </a:r>
            <a:r>
              <a:rPr lang="en-US" sz="3000" dirty="0" smtClean="0">
                <a:solidFill>
                  <a:srgbClr val="00B0F0"/>
                </a:solidFill>
              </a:rPr>
              <a:t>&lt;</a:t>
            </a:r>
            <a:r>
              <a:rPr lang="ru-RU" sz="3000" dirty="0" smtClean="0">
                <a:solidFill>
                  <a:srgbClr val="00B0F0"/>
                </a:solidFill>
              </a:rPr>
              <a:t>ключ</a:t>
            </a:r>
            <a:r>
              <a:rPr lang="en-US" sz="3000" dirty="0" smtClean="0">
                <a:solidFill>
                  <a:srgbClr val="00B0F0"/>
                </a:solidFill>
              </a:rPr>
              <a:t>&gt;</a:t>
            </a:r>
            <a:endParaRPr lang="ru-RU" sz="3000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&amp;&lt;</a:t>
            </a:r>
            <a:r>
              <a:rPr lang="ru-RU" sz="3000" dirty="0" smtClean="0">
                <a:solidFill>
                  <a:srgbClr val="00B050"/>
                </a:solidFill>
              </a:rPr>
              <a:t>входной параметр1</a:t>
            </a:r>
            <a:r>
              <a:rPr lang="en-US" sz="3000" dirty="0" smtClean="0">
                <a:solidFill>
                  <a:srgbClr val="00B050"/>
                </a:solidFill>
              </a:rPr>
              <a:t>&gt;=&lt;</a:t>
            </a:r>
            <a:r>
              <a:rPr lang="ru-RU" sz="3000" dirty="0" smtClean="0">
                <a:solidFill>
                  <a:srgbClr val="00B050"/>
                </a:solidFill>
              </a:rPr>
              <a:t>значение1</a:t>
            </a:r>
            <a:r>
              <a:rPr lang="en-US" sz="3000" dirty="0" smtClean="0">
                <a:solidFill>
                  <a:srgbClr val="00B050"/>
                </a:solidFill>
              </a:rPr>
              <a:t>&gt;</a:t>
            </a:r>
            <a:endParaRPr lang="ru-RU" sz="3000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&amp;…</a:t>
            </a:r>
            <a:endParaRPr lang="ru-RU" sz="3000" dirty="0">
              <a:solidFill>
                <a:srgbClr val="00B05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внешними устройствами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u="sng" dirty="0" smtClean="0"/>
              <a:t>Входные параметры </a:t>
            </a:r>
            <a:r>
              <a:rPr lang="ru-RU" dirty="0" smtClean="0"/>
              <a:t>сервиса, то есть то, что нужно получить от устройства</a:t>
            </a:r>
            <a:r>
              <a:rPr lang="en-US" dirty="0" smtClean="0"/>
              <a:t> – </a:t>
            </a:r>
            <a:r>
              <a:rPr lang="ru-RU" dirty="0" smtClean="0"/>
              <a:t>параметры, передаваемые в запросе.</a:t>
            </a:r>
          </a:p>
          <a:p>
            <a:pPr>
              <a:buNone/>
            </a:pPr>
            <a:r>
              <a:rPr lang="ru-RU" u="sng" dirty="0" smtClean="0"/>
              <a:t>Выходной параметр</a:t>
            </a:r>
            <a:r>
              <a:rPr lang="ru-RU" dirty="0" smtClean="0"/>
              <a:t>, то есть то, что нужно послать на устройство, выдаётся в формате </a:t>
            </a:r>
            <a:r>
              <a:rPr lang="en-US" dirty="0" smtClean="0"/>
              <a:t>JSON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i="1" dirty="0" smtClean="0"/>
              <a:t>Пример объекта </a:t>
            </a:r>
            <a:r>
              <a:rPr lang="en-US" i="1" dirty="0" smtClean="0"/>
              <a:t>JSON: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result={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Angle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120};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Сервис для взаимодействия с устройством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Имеется система на базе </a:t>
            </a:r>
            <a:r>
              <a:rPr lang="en-US" dirty="0" smtClean="0"/>
              <a:t>Intel Edison</a:t>
            </a:r>
            <a:r>
              <a:rPr lang="ru-RU" dirty="0" smtClean="0"/>
              <a:t>, которая может передавать значения </a:t>
            </a:r>
            <a:r>
              <a:rPr lang="ru-RU" u="sng" dirty="0" smtClean="0"/>
              <a:t>температуры (</a:t>
            </a:r>
            <a:r>
              <a:rPr lang="en-US" u="sng" dirty="0" smtClean="0">
                <a:latin typeface="Calibri"/>
                <a:cs typeface="Calibri"/>
              </a:rPr>
              <a:t>°C)</a:t>
            </a:r>
            <a:r>
              <a:rPr lang="ru-RU" dirty="0" smtClean="0"/>
              <a:t>, </a:t>
            </a:r>
            <a:r>
              <a:rPr lang="ru-RU" u="sng" dirty="0" smtClean="0"/>
              <a:t>давления</a:t>
            </a:r>
            <a:r>
              <a:rPr lang="en-US" u="sng" dirty="0" smtClean="0"/>
              <a:t> (</a:t>
            </a:r>
            <a:r>
              <a:rPr lang="ru-RU" u="sng" dirty="0" err="1" smtClean="0"/>
              <a:t>мм.рт.ст</a:t>
            </a:r>
            <a:r>
              <a:rPr lang="ru-RU" u="sng" dirty="0" smtClean="0"/>
              <a:t>.)</a:t>
            </a:r>
            <a:r>
              <a:rPr lang="ru-RU" dirty="0" smtClean="0"/>
              <a:t>, </a:t>
            </a:r>
            <a:r>
              <a:rPr lang="ru-RU" u="sng" dirty="0" smtClean="0"/>
              <a:t>освещённости (</a:t>
            </a:r>
            <a:r>
              <a:rPr lang="ru-RU" u="sng" dirty="0" err="1" smtClean="0"/>
              <a:t>у.е</a:t>
            </a:r>
            <a:r>
              <a:rPr lang="ru-RU" u="sng" dirty="0" smtClean="0"/>
              <a:t>.)</a:t>
            </a:r>
            <a:r>
              <a:rPr lang="ru-RU" dirty="0" smtClean="0"/>
              <a:t> и </a:t>
            </a:r>
            <a:r>
              <a:rPr lang="ru-RU" u="sng" dirty="0" smtClean="0"/>
              <a:t>состояния системы в целом</a:t>
            </a:r>
            <a:r>
              <a:rPr lang="ru-RU" dirty="0" smtClean="0"/>
              <a:t> (активна</a:t>
            </a:r>
            <a:r>
              <a:rPr lang="en-US" dirty="0" smtClean="0"/>
              <a:t>/</a:t>
            </a:r>
            <a:r>
              <a:rPr lang="ru-RU" dirty="0" smtClean="0"/>
              <a:t>неактивна), а также получать для изменения значения </a:t>
            </a:r>
            <a:r>
              <a:rPr lang="ru-RU" u="sng" dirty="0" smtClean="0"/>
              <a:t>состояния светодиода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(0 или 1)</a:t>
            </a:r>
            <a:r>
              <a:rPr lang="ru-RU" dirty="0" smtClean="0"/>
              <a:t> и </a:t>
            </a:r>
            <a:r>
              <a:rPr lang="ru-RU" u="sng" dirty="0" smtClean="0"/>
              <a:t>угла поворота сервопривода </a:t>
            </a:r>
            <a:r>
              <a:rPr lang="ru-RU" dirty="0" smtClean="0">
                <a:solidFill>
                  <a:srgbClr val="FF0000"/>
                </a:solidFill>
              </a:rPr>
              <a:t>(целое число от 0 до 135)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Требуется организовать на платформе </a:t>
            </a:r>
            <a:r>
              <a:rPr lang="en-US" dirty="0" err="1" smtClean="0"/>
              <a:t>Thingworx</a:t>
            </a:r>
            <a:r>
              <a:rPr lang="ru-RU" dirty="0" smtClean="0"/>
              <a:t> систему, позволяющую </a:t>
            </a:r>
            <a:r>
              <a:rPr lang="ru-RU" dirty="0" err="1" smtClean="0"/>
              <a:t>мониторить</a:t>
            </a:r>
            <a:r>
              <a:rPr lang="ru-RU" dirty="0" smtClean="0"/>
              <a:t> и управлять </a:t>
            </a:r>
            <a:r>
              <a:rPr lang="en-US" dirty="0" smtClean="0"/>
              <a:t>Intel Edison</a:t>
            </a:r>
            <a:r>
              <a:rPr lang="ru-RU" dirty="0" smtClean="0"/>
              <a:t> с его датчиками.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взаимодействия с внешним устройством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476672"/>
            <a:ext cx="8496944" cy="57606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Создать </a:t>
            </a:r>
            <a:r>
              <a:rPr lang="ru-RU" b="1" dirty="0" smtClean="0"/>
              <a:t>вещь</a:t>
            </a:r>
            <a:r>
              <a:rPr lang="ru-RU" dirty="0" smtClean="0"/>
              <a:t> </a:t>
            </a:r>
            <a:r>
              <a:rPr lang="ru-RU" b="1" dirty="0" smtClean="0"/>
              <a:t>«Пульт управления» </a:t>
            </a:r>
            <a:r>
              <a:rPr lang="ru-RU" dirty="0" smtClean="0"/>
              <a:t>со </a:t>
            </a:r>
            <a:r>
              <a:rPr lang="ru-RU" u="sng" dirty="0" smtClean="0"/>
              <a:t>свойствами</a:t>
            </a:r>
            <a:r>
              <a:rPr lang="en-US" dirty="0" smtClean="0"/>
              <a:t>:</a:t>
            </a:r>
            <a:r>
              <a:rPr lang="ru-RU" dirty="0" smtClean="0"/>
              <a:t> состояние системы, состояние светодиода, угол поворота сервопривода – </a:t>
            </a:r>
            <a:r>
              <a:rPr lang="en-US" i="1" dirty="0" smtClean="0"/>
              <a:t>Integer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температура, давление, освещённость – </a:t>
            </a:r>
            <a:r>
              <a:rPr lang="en-US" i="1" dirty="0" smtClean="0"/>
              <a:t>Number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Создать </a:t>
            </a:r>
            <a:r>
              <a:rPr lang="ru-RU" b="1" dirty="0" smtClean="0"/>
              <a:t>сервис</a:t>
            </a:r>
            <a:r>
              <a:rPr lang="ru-RU" dirty="0" smtClean="0"/>
              <a:t> для взаимодействия с внешним устройством. </a:t>
            </a:r>
            <a:r>
              <a:rPr lang="ru-RU" u="sng" dirty="0" smtClean="0"/>
              <a:t>Входные параметры (регистр!)</a:t>
            </a:r>
            <a:r>
              <a:rPr lang="en-US" u="sng" dirty="0" smtClean="0"/>
              <a:t>:</a:t>
            </a:r>
            <a:r>
              <a:rPr lang="ru-RU" u="sng" dirty="0" smtClean="0"/>
              <a:t> </a:t>
            </a:r>
            <a:br>
              <a:rPr lang="ru-RU" u="sng" dirty="0" smtClean="0"/>
            </a:br>
            <a:r>
              <a:rPr lang="en-US" dirty="0" smtClean="0"/>
              <a:t>Active</a:t>
            </a:r>
            <a:r>
              <a:rPr lang="ru-RU" dirty="0" smtClean="0"/>
              <a:t> – </a:t>
            </a:r>
            <a:r>
              <a:rPr lang="en-US" i="1" dirty="0" smtClean="0"/>
              <a:t>Integer</a:t>
            </a:r>
            <a:r>
              <a:rPr lang="en-US" dirty="0" smtClean="0"/>
              <a:t>;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Temp, Pressure, Light – </a:t>
            </a:r>
            <a:r>
              <a:rPr lang="en-US" i="1" dirty="0" smtClean="0"/>
              <a:t>Number</a:t>
            </a:r>
            <a:r>
              <a:rPr lang="en-US" dirty="0" smtClean="0"/>
              <a:t>.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u="sng" dirty="0" smtClean="0"/>
              <a:t>Выходной параметр </a:t>
            </a:r>
            <a:r>
              <a:rPr lang="ru-RU" dirty="0" smtClean="0"/>
              <a:t>типа </a:t>
            </a:r>
            <a:r>
              <a:rPr lang="en-US" dirty="0" smtClean="0"/>
              <a:t>JSON</a:t>
            </a:r>
            <a:r>
              <a:rPr lang="ru-RU" dirty="0" smtClean="0"/>
              <a:t>, будет</a:t>
            </a:r>
            <a:r>
              <a:rPr lang="en-US" dirty="0" smtClean="0"/>
              <a:t> </a:t>
            </a:r>
            <a:r>
              <a:rPr lang="ru-RU" dirty="0" smtClean="0"/>
              <a:t>содержать </a:t>
            </a:r>
            <a:r>
              <a:rPr lang="en-US" dirty="0" smtClean="0"/>
              <a:t>“LED” </a:t>
            </a:r>
            <a:r>
              <a:rPr lang="ru-RU" dirty="0" smtClean="0"/>
              <a:t>и </a:t>
            </a:r>
            <a:r>
              <a:rPr lang="en-US" dirty="0" smtClean="0"/>
              <a:t>“Angle”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Код сервиса на следующем слайде.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590465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 коде сервиса написать примерно следующее (имена свойств, </a:t>
            </a:r>
            <a:r>
              <a:rPr lang="ru-RU" dirty="0" smtClean="0">
                <a:solidFill>
                  <a:srgbClr val="FF0000"/>
                </a:solidFill>
              </a:rPr>
              <a:t>но не параметров</a:t>
            </a:r>
            <a:r>
              <a:rPr lang="ru-RU" dirty="0" smtClean="0"/>
              <a:t>, могут отличаться)</a:t>
            </a:r>
            <a:r>
              <a:rPr lang="en-US" dirty="0" smtClean="0"/>
              <a:t>:</a:t>
            </a:r>
            <a:endParaRPr lang="ru-RU" dirty="0" smtClean="0"/>
          </a:p>
          <a:p>
            <a:pPr indent="15875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me.Active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</a:t>
            </a:r>
            <a:r>
              <a:rPr lang="ru-RU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остояние</a:t>
            </a:r>
            <a:r>
              <a:rPr lang="ru-RU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системы</a:t>
            </a:r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indent="15875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температура</a:t>
            </a:r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indent="15875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me.Pressure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Pressure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давление</a:t>
            </a:r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indent="15875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me.Light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Light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освещённость</a:t>
            </a:r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indent="15875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result={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"LED"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me.LED,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сост. светодиода</a:t>
            </a:r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indent="15875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"Angle"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me.Angle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угол серво</a:t>
            </a:r>
          </a:p>
          <a:p>
            <a:pPr marL="358775" indent="-358775"/>
            <a:r>
              <a:rPr lang="ru-RU" u="sng" dirty="0" smtClean="0">
                <a:latin typeface="+mj-lt"/>
                <a:cs typeface="Courier New" pitchFamily="49" charset="0"/>
              </a:rPr>
              <a:t>По очереди </a:t>
            </a:r>
            <a:r>
              <a:rPr lang="ru-RU" dirty="0" smtClean="0">
                <a:latin typeface="+mj-lt"/>
                <a:cs typeface="Courier New" pitchFamily="49" charset="0"/>
              </a:rPr>
              <a:t>записать в файл </a:t>
            </a:r>
            <a:r>
              <a:rPr lang="en-US" u="sng" dirty="0" smtClean="0">
                <a:latin typeface="+mj-lt"/>
                <a:cs typeface="Courier New" pitchFamily="49" charset="0"/>
              </a:rPr>
              <a:t>V:\</a:t>
            </a:r>
            <a:r>
              <a:rPr lang="ru-RU" u="sng" dirty="0" smtClean="0">
                <a:latin typeface="+mj-lt"/>
                <a:cs typeface="Courier New" pitchFamily="49" charset="0"/>
              </a:rPr>
              <a:t>Факультатив Интернет вещей</a:t>
            </a:r>
            <a:r>
              <a:rPr lang="en-US" u="sng" dirty="0" smtClean="0">
                <a:latin typeface="+mj-lt"/>
                <a:cs typeface="Courier New" pitchFamily="49" charset="0"/>
              </a:rPr>
              <a:t>\</a:t>
            </a:r>
            <a:r>
              <a:rPr lang="ru-RU" u="sng" dirty="0" smtClean="0">
                <a:latin typeface="+mj-lt"/>
                <a:cs typeface="Courier New" pitchFamily="49" charset="0"/>
              </a:rPr>
              <a:t>2 тренинг</a:t>
            </a:r>
            <a:r>
              <a:rPr lang="en-US" u="sng" dirty="0" smtClean="0">
                <a:latin typeface="+mj-lt"/>
                <a:cs typeface="Courier New" pitchFamily="49" charset="0"/>
              </a:rPr>
              <a:t>\userthings.txt</a:t>
            </a:r>
            <a:r>
              <a:rPr lang="ru-RU" dirty="0" smtClean="0">
                <a:latin typeface="+mj-lt"/>
                <a:cs typeface="Courier New" pitchFamily="49" charset="0"/>
              </a:rPr>
              <a:t> свои </a:t>
            </a:r>
            <a:r>
              <a:rPr lang="en-US" i="1" dirty="0" smtClean="0">
                <a:latin typeface="+mj-lt"/>
                <a:cs typeface="Courier New" pitchFamily="49" charset="0"/>
              </a:rPr>
              <a:t>Application Key, </a:t>
            </a:r>
            <a:r>
              <a:rPr lang="ru-RU" i="1" dirty="0" smtClean="0">
                <a:latin typeface="+mj-lt"/>
                <a:cs typeface="Courier New" pitchFamily="49" charset="0"/>
              </a:rPr>
              <a:t>имя вещи, имя сервиса вещи</a:t>
            </a:r>
            <a:r>
              <a:rPr lang="en-US" i="1" dirty="0" smtClean="0">
                <a:latin typeface="+mj-lt"/>
                <a:cs typeface="Courier New" pitchFamily="49" charset="0"/>
              </a:rPr>
              <a:t> </a:t>
            </a:r>
            <a:r>
              <a:rPr lang="ru-RU" dirty="0" smtClean="0">
                <a:latin typeface="+mj-lt"/>
                <a:cs typeface="Courier New" pitchFamily="49" charset="0"/>
              </a:rPr>
              <a:t>без пробелов, разделяя точкой с запятой,</a:t>
            </a:r>
            <a:r>
              <a:rPr lang="ru-RU" i="1" dirty="0" smtClean="0">
                <a:latin typeface="+mj-lt"/>
                <a:cs typeface="Courier New" pitchFamily="49" charset="0"/>
              </a:rPr>
              <a:t> </a:t>
            </a:r>
            <a:r>
              <a:rPr lang="ru-RU" dirty="0" smtClean="0">
                <a:latin typeface="+mj-lt"/>
                <a:cs typeface="Courier New" pitchFamily="49" charset="0"/>
              </a:rPr>
              <a:t>по образцу (первая строка)</a:t>
            </a:r>
            <a:endParaRPr lang="ru-RU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После успешного включения внешнего устройства убедиться, что в вашу вещь передаются значения параметров.</a:t>
            </a:r>
          </a:p>
          <a:p>
            <a:r>
              <a:rPr lang="ru-RU" dirty="0" smtClean="0"/>
              <a:t>Попробовать записать в свойства управления (светодиод и угол сервопривода) допустимые значения.</a:t>
            </a:r>
          </a:p>
          <a:p>
            <a:pPr>
              <a:buNone/>
            </a:pPr>
            <a:r>
              <a:rPr lang="ru-RU" dirty="0" smtClean="0"/>
              <a:t>Состояние светодиода</a:t>
            </a:r>
            <a:r>
              <a:rPr lang="en-US" dirty="0" smtClean="0"/>
              <a:t>: </a:t>
            </a:r>
            <a:r>
              <a:rPr lang="ru-RU" dirty="0" smtClean="0"/>
              <a:t>0 – выключен, 1 – включён</a:t>
            </a:r>
          </a:p>
          <a:p>
            <a:pPr>
              <a:buNone/>
            </a:pPr>
            <a:r>
              <a:rPr lang="ru-RU" dirty="0" smtClean="0"/>
              <a:t>Угол поворота сервопривода</a:t>
            </a:r>
            <a:r>
              <a:rPr lang="en-US" dirty="0" smtClean="0"/>
              <a:t>: </a:t>
            </a:r>
            <a:r>
              <a:rPr lang="ru-RU" dirty="0" smtClean="0"/>
              <a:t>целое число от 0 до 135 включительно.</a:t>
            </a:r>
          </a:p>
          <a:p>
            <a:r>
              <a:rPr lang="ru-RU" dirty="0" smtClean="0"/>
              <a:t>Записанные значения должны передаваться на внешнее устройство.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промежуточных результатов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363272" cy="47811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Открыть </a:t>
            </a:r>
            <a:r>
              <a:rPr lang="ru-RU" dirty="0" err="1" smtClean="0"/>
              <a:t>мэшап</a:t>
            </a:r>
            <a:r>
              <a:rPr lang="ru-RU" dirty="0" smtClean="0"/>
              <a:t> «Монитор», созданный при выполнении домашнего задания.</a:t>
            </a:r>
          </a:p>
          <a:p>
            <a:r>
              <a:rPr lang="ru-RU" dirty="0" smtClean="0"/>
              <a:t>Вывести на </a:t>
            </a:r>
            <a:r>
              <a:rPr lang="ru-RU" dirty="0" err="1" smtClean="0"/>
              <a:t>мэшап</a:t>
            </a:r>
            <a:r>
              <a:rPr lang="ru-RU" dirty="0" smtClean="0"/>
              <a:t> значения температуры, давления и освещённости. Выводить значения при загрузке </a:t>
            </a:r>
            <a:r>
              <a:rPr lang="ru-RU" dirty="0" err="1" smtClean="0"/>
              <a:t>мэшапа</a:t>
            </a:r>
            <a:r>
              <a:rPr lang="ru-RU" dirty="0" smtClean="0"/>
              <a:t> и каждые 3 секунды.</a:t>
            </a:r>
          </a:p>
          <a:p>
            <a:r>
              <a:rPr lang="ru-RU" dirty="0" smtClean="0"/>
              <a:t>Организовать вывод состояния системы словами. Для этого сделать следующее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Создать у </a:t>
            </a:r>
            <a:r>
              <a:rPr lang="ru-RU" b="1" dirty="0" smtClean="0"/>
              <a:t>вещи «Пульт управления» </a:t>
            </a:r>
            <a:r>
              <a:rPr lang="ru-RU" dirty="0" smtClean="0"/>
              <a:t>сервис, который будет возвращать строку «Система активна», если свойство состояния системы равно 1, и строку «Система неактивна» в обратном случае.</a:t>
            </a:r>
          </a:p>
          <a:p>
            <a:pPr lvl="1"/>
            <a:r>
              <a:rPr lang="ru-RU" dirty="0" smtClean="0"/>
              <a:t>Разместить на </a:t>
            </a:r>
            <a:r>
              <a:rPr lang="ru-RU" dirty="0" err="1" smtClean="0"/>
              <a:t>мэшапе</a:t>
            </a:r>
            <a:r>
              <a:rPr lang="ru-RU" dirty="0" smtClean="0"/>
              <a:t>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Label</a:t>
            </a:r>
            <a:endParaRPr lang="ru-RU" dirty="0" smtClean="0"/>
          </a:p>
          <a:p>
            <a:pPr lvl="1"/>
            <a:r>
              <a:rPr lang="ru-RU" dirty="0" smtClean="0"/>
              <a:t>Связать </a:t>
            </a:r>
            <a:r>
              <a:rPr lang="en-US" dirty="0" smtClean="0"/>
              <a:t>Label</a:t>
            </a:r>
            <a:r>
              <a:rPr lang="ru-RU" dirty="0" smtClean="0"/>
              <a:t> с созданным сервисом</a:t>
            </a:r>
          </a:p>
          <a:p>
            <a:pPr lvl="1"/>
            <a:r>
              <a:rPr lang="ru-RU" dirty="0" smtClean="0"/>
              <a:t>Выводить состояние системы при загрузке </a:t>
            </a:r>
            <a:r>
              <a:rPr lang="ru-RU" dirty="0" err="1" smtClean="0"/>
              <a:t>мэшапа</a:t>
            </a:r>
            <a:r>
              <a:rPr lang="ru-RU" dirty="0" smtClean="0"/>
              <a:t> и каждые 3 секунды.</a:t>
            </a:r>
          </a:p>
          <a:p>
            <a:r>
              <a:rPr lang="ru-RU" dirty="0" smtClean="0"/>
              <a:t>Проверить, что все свойства мониторинга выводятся на </a:t>
            </a:r>
            <a:r>
              <a:rPr lang="ru-RU" dirty="0" err="1" smtClean="0"/>
              <a:t>мэшап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пользовательского интерфейса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REST </a:t>
            </a:r>
            <a:r>
              <a:rPr lang="ru-RU" dirty="0" smtClean="0"/>
              <a:t>(передача состояния представления) является стилем архитектуры взаимодействия компонентов системы в сети.</a:t>
            </a:r>
          </a:p>
          <a:p>
            <a:pPr>
              <a:buNone/>
            </a:pPr>
            <a:r>
              <a:rPr lang="en-US" dirty="0" smtClean="0"/>
              <a:t>REST </a:t>
            </a:r>
            <a:r>
              <a:rPr lang="ru-RU" dirty="0" smtClean="0"/>
              <a:t>был впервые описан в докторской диссертации Роем Филдингом в 2000 году, хотя концепция зародилась раньше.</a:t>
            </a:r>
          </a:p>
          <a:p>
            <a:pPr>
              <a:buNone/>
            </a:pPr>
            <a:r>
              <a:rPr lang="ru-RU" dirty="0" smtClean="0"/>
              <a:t>Филдинг описал 6 требований</a:t>
            </a:r>
            <a:r>
              <a:rPr lang="en-US" dirty="0" smtClean="0"/>
              <a:t>:</a:t>
            </a:r>
            <a:r>
              <a:rPr lang="ru-RU" dirty="0" smtClean="0"/>
              <a:t> клиент-сервер, отсутствие состояния, кэширование, единообразие интерфейса, многоуровневая система, код по требованию.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Интерфейс прикладного программирования, удовлетворяющий требованиям, может относиться к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6839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Чтобы управлять светодиодом и задавать угол поворота сервопривода, необходимо разместить </a:t>
            </a:r>
            <a:r>
              <a:rPr lang="ru-RU" dirty="0" err="1" smtClean="0"/>
              <a:t>виджеты</a:t>
            </a:r>
            <a:r>
              <a:rPr lang="ru-RU" dirty="0" smtClean="0"/>
              <a:t> управления.</a:t>
            </a:r>
          </a:p>
          <a:p>
            <a:pPr>
              <a:buNone/>
            </a:pPr>
            <a:r>
              <a:rPr lang="ru-RU" dirty="0" smtClean="0"/>
              <a:t>Для управления состоянием светодиодом могут подойти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кнопка (</a:t>
            </a:r>
            <a:r>
              <a:rPr lang="en-US" dirty="0" smtClean="0"/>
              <a:t>Button);</a:t>
            </a:r>
            <a:endParaRPr lang="ru-RU" dirty="0" smtClean="0"/>
          </a:p>
          <a:p>
            <a:r>
              <a:rPr lang="ru-RU" dirty="0" smtClean="0"/>
              <a:t>флажок (</a:t>
            </a:r>
            <a:r>
              <a:rPr lang="en-US" dirty="0" smtClean="0"/>
              <a:t>Checkbox);</a:t>
            </a:r>
            <a:endParaRPr lang="ru-RU" dirty="0" smtClean="0"/>
          </a:p>
          <a:p>
            <a:r>
              <a:rPr lang="ru-RU" dirty="0" smtClean="0"/>
              <a:t>кнопка-переключатель (</a:t>
            </a:r>
            <a:r>
              <a:rPr lang="en-US" dirty="0" smtClean="0"/>
              <a:t>Radio Button).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Чтобы задавать угол поворота сервопривода, можно использовать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текстовое поле (</a:t>
            </a:r>
            <a:r>
              <a:rPr lang="en-US" dirty="0" smtClean="0"/>
              <a:t>Text Box);</a:t>
            </a:r>
          </a:p>
          <a:p>
            <a:r>
              <a:rPr lang="ru-RU" dirty="0" smtClean="0"/>
              <a:t>текстовое поле с маской ввода (</a:t>
            </a:r>
            <a:r>
              <a:rPr lang="en-US" dirty="0" smtClean="0"/>
              <a:t>Masked Text Box);</a:t>
            </a:r>
            <a:endParaRPr lang="ru-RU" dirty="0" smtClean="0"/>
          </a:p>
          <a:p>
            <a:r>
              <a:rPr lang="ru-RU" dirty="0" smtClean="0"/>
              <a:t>поле для ввода чисел (</a:t>
            </a:r>
            <a:r>
              <a:rPr lang="en-US" dirty="0" smtClean="0"/>
              <a:t>Numeric Entry);</a:t>
            </a:r>
            <a:endParaRPr lang="ru-RU" dirty="0" smtClean="0"/>
          </a:p>
          <a:p>
            <a:r>
              <a:rPr lang="ru-RU" dirty="0" smtClean="0"/>
              <a:t>ползунок (</a:t>
            </a:r>
            <a:r>
              <a:rPr lang="en-US" dirty="0" smtClean="0"/>
              <a:t>Slider);</a:t>
            </a:r>
            <a:endParaRPr lang="ru-RU" dirty="0" smtClean="0"/>
          </a:p>
          <a:p>
            <a:r>
              <a:rPr lang="ru-RU" dirty="0" smtClean="0"/>
              <a:t>вертикальный ползунок (</a:t>
            </a:r>
            <a:r>
              <a:rPr lang="en-US" dirty="0" smtClean="0"/>
              <a:t>Vertical Slider).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Управление внешним устройством через </a:t>
            </a:r>
            <a:r>
              <a:rPr lang="ru-RU" dirty="0" err="1" smtClean="0"/>
              <a:t>мэшап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99799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Разместить на </a:t>
            </a:r>
            <a:r>
              <a:rPr lang="ru-RU" dirty="0" err="1" smtClean="0"/>
              <a:t>мэшапе</a:t>
            </a:r>
            <a:r>
              <a:rPr lang="ru-RU" dirty="0" smtClean="0"/>
              <a:t>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Radio Button</a:t>
            </a:r>
            <a:r>
              <a:rPr lang="ru-RU" dirty="0" smtClean="0"/>
              <a:t>. Вместо кнопки-переключателя будет выведено сообщение о необходимости определения состояний кнопки.</a:t>
            </a:r>
          </a:p>
          <a:p>
            <a:r>
              <a:rPr lang="ru-RU" dirty="0" smtClean="0"/>
              <a:t>Перейти на главное окно </a:t>
            </a:r>
            <a:r>
              <a:rPr lang="en-US" dirty="0" err="1" smtClean="0"/>
              <a:t>Thingworx</a:t>
            </a:r>
            <a:r>
              <a:rPr lang="ru-RU" dirty="0" smtClean="0"/>
              <a:t> и открыть пункт </a:t>
            </a:r>
            <a:r>
              <a:rPr lang="en-US" dirty="0" smtClean="0"/>
              <a:t>State Definitions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Создать новое определение состояний, задать любое имя, перейти на пункт </a:t>
            </a:r>
            <a:r>
              <a:rPr lang="en-US" dirty="0" smtClean="0"/>
              <a:t>States Information</a:t>
            </a:r>
            <a:r>
              <a:rPr lang="ru-RU" dirty="0" smtClean="0"/>
              <a:t>, добавить два состояния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smtClean="0"/>
              <a:t>охранить определение состояний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управления светодиодом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225" t="25199" r="20726" b="48761"/>
          <a:stretch>
            <a:fillRect/>
          </a:stretch>
        </p:blipFill>
        <p:spPr bwMode="auto">
          <a:xfrm>
            <a:off x="1043608" y="4725144"/>
            <a:ext cx="6912768" cy="175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260649"/>
            <a:ext cx="8229600" cy="453650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Вернуться на </a:t>
            </a:r>
            <a:r>
              <a:rPr lang="ru-RU" dirty="0" err="1" smtClean="0"/>
              <a:t>мэшап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Выбрать </a:t>
            </a:r>
            <a:r>
              <a:rPr lang="en-US" dirty="0" smtClean="0"/>
              <a:t>Radio Button</a:t>
            </a:r>
            <a:r>
              <a:rPr lang="ru-RU" dirty="0" smtClean="0"/>
              <a:t>, для свойства </a:t>
            </a:r>
            <a:r>
              <a:rPr lang="en-US" dirty="0" err="1" smtClean="0"/>
              <a:t>ButtonStates</a:t>
            </a:r>
            <a:r>
              <a:rPr lang="en-US" dirty="0" smtClean="0"/>
              <a:t> </a:t>
            </a:r>
            <a:r>
              <a:rPr lang="ru-RU" dirty="0" smtClean="0"/>
              <a:t>выбрать только что созданное определение состояний.</a:t>
            </a:r>
          </a:p>
          <a:p>
            <a:r>
              <a:rPr lang="ru-RU" dirty="0" smtClean="0"/>
              <a:t>Связать </a:t>
            </a:r>
            <a:r>
              <a:rPr lang="en-US" dirty="0" smtClean="0"/>
              <a:t>Radio Button</a:t>
            </a:r>
            <a:r>
              <a:rPr lang="ru-RU" dirty="0" smtClean="0"/>
              <a:t> с сервисом </a:t>
            </a:r>
            <a:r>
              <a:rPr lang="en-US" dirty="0" err="1" smtClean="0"/>
              <a:t>GetProperties</a:t>
            </a:r>
            <a:r>
              <a:rPr lang="en-US" dirty="0" smtClean="0"/>
              <a:t> </a:t>
            </a:r>
            <a:r>
              <a:rPr lang="ru-RU" dirty="0" smtClean="0"/>
              <a:t>вещи «Пульт управления» так, чтобы при загрузке </a:t>
            </a:r>
            <a:r>
              <a:rPr lang="ru-RU" dirty="0" err="1" smtClean="0"/>
              <a:t>мэшапа</a:t>
            </a:r>
            <a:r>
              <a:rPr lang="ru-RU" dirty="0" smtClean="0"/>
              <a:t> свойство </a:t>
            </a:r>
            <a:r>
              <a:rPr lang="en-US" dirty="0" err="1" smtClean="0"/>
              <a:t>SelectedValue</a:t>
            </a:r>
            <a:r>
              <a:rPr lang="ru-RU" dirty="0" smtClean="0"/>
              <a:t> получало текущее значение состояния светодиода в свойстве вещи.</a:t>
            </a:r>
          </a:p>
          <a:p>
            <a:r>
              <a:rPr lang="ru-RU" dirty="0" smtClean="0"/>
              <a:t>Связать </a:t>
            </a:r>
            <a:r>
              <a:rPr lang="en-US" dirty="0" smtClean="0"/>
              <a:t>Radio Button</a:t>
            </a:r>
            <a:r>
              <a:rPr lang="ru-RU" dirty="0" smtClean="0"/>
              <a:t> с сервисом </a:t>
            </a:r>
            <a:r>
              <a:rPr lang="en-US" dirty="0" err="1" smtClean="0"/>
              <a:t>SetProperties</a:t>
            </a:r>
            <a:r>
              <a:rPr lang="en-US" dirty="0" smtClean="0"/>
              <a:t> </a:t>
            </a:r>
            <a:r>
              <a:rPr lang="ru-RU" dirty="0" smtClean="0"/>
              <a:t>вещи «Пульт управления» так, чтобы при наступлении события </a:t>
            </a:r>
            <a:r>
              <a:rPr lang="en-US" dirty="0" err="1" smtClean="0"/>
              <a:t>SelectionChanged</a:t>
            </a:r>
            <a:r>
              <a:rPr lang="ru-RU" dirty="0" smtClean="0"/>
              <a:t> значение свойства </a:t>
            </a:r>
            <a:r>
              <a:rPr lang="en-US" dirty="0" err="1" smtClean="0"/>
              <a:t>SelectedValue</a:t>
            </a:r>
            <a:r>
              <a:rPr lang="en-US" dirty="0" smtClean="0"/>
              <a:t> </a:t>
            </a:r>
            <a:r>
              <a:rPr lang="ru-RU" dirty="0" smtClean="0"/>
              <a:t>записывалось в свойство состояния светодиода вещи.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000" t="74759" r="23351" b="5921"/>
          <a:stretch>
            <a:fillRect/>
          </a:stretch>
        </p:blipFill>
        <p:spPr bwMode="auto">
          <a:xfrm>
            <a:off x="827584" y="4869160"/>
            <a:ext cx="763284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363272" cy="353184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Разместить на </a:t>
            </a:r>
            <a:r>
              <a:rPr lang="ru-RU" dirty="0" err="1" smtClean="0"/>
              <a:t>мэшапе</a:t>
            </a:r>
            <a:r>
              <a:rPr lang="ru-RU" dirty="0" smtClean="0"/>
              <a:t>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Slider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Выбрать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Slider</a:t>
            </a:r>
            <a:r>
              <a:rPr lang="ru-RU" dirty="0" smtClean="0"/>
              <a:t> и задать свойству </a:t>
            </a:r>
            <a:r>
              <a:rPr lang="en-US" dirty="0" smtClean="0"/>
              <a:t>Maximum </a:t>
            </a:r>
            <a:r>
              <a:rPr lang="ru-RU" dirty="0" smtClean="0"/>
              <a:t>значение 135.</a:t>
            </a:r>
          </a:p>
          <a:p>
            <a:r>
              <a:rPr lang="ru-RU" dirty="0" smtClean="0"/>
              <a:t>Связать </a:t>
            </a:r>
            <a:r>
              <a:rPr lang="en-US" dirty="0" smtClean="0"/>
              <a:t>Slider </a:t>
            </a:r>
            <a:r>
              <a:rPr lang="ru-RU" dirty="0" smtClean="0"/>
              <a:t>с сервисом </a:t>
            </a:r>
            <a:r>
              <a:rPr lang="en-US" dirty="0" err="1" smtClean="0"/>
              <a:t>GetProperties</a:t>
            </a:r>
            <a:r>
              <a:rPr lang="en-US" dirty="0" smtClean="0"/>
              <a:t> </a:t>
            </a:r>
            <a:r>
              <a:rPr lang="ru-RU" dirty="0" smtClean="0"/>
              <a:t>вещи «Пульт управления» так, чтобы при загрузке </a:t>
            </a:r>
            <a:r>
              <a:rPr lang="ru-RU" dirty="0" err="1" smtClean="0"/>
              <a:t>мэшапа</a:t>
            </a:r>
            <a:r>
              <a:rPr lang="ru-RU" dirty="0" smtClean="0"/>
              <a:t> свойство </a:t>
            </a:r>
            <a:r>
              <a:rPr lang="en-US" dirty="0" smtClean="0"/>
              <a:t>Value</a:t>
            </a:r>
            <a:r>
              <a:rPr lang="ru-RU" dirty="0" smtClean="0"/>
              <a:t> получало текущее значение угла поворота сервопривода в свойстве вещи.</a:t>
            </a:r>
          </a:p>
          <a:p>
            <a:r>
              <a:rPr lang="ru-RU" dirty="0" smtClean="0"/>
              <a:t>Связать </a:t>
            </a:r>
            <a:r>
              <a:rPr lang="en-US" dirty="0" smtClean="0"/>
              <a:t>Slider</a:t>
            </a:r>
            <a:r>
              <a:rPr lang="ru-RU" dirty="0" smtClean="0"/>
              <a:t> с сервисом </a:t>
            </a:r>
            <a:r>
              <a:rPr lang="en-US" dirty="0" err="1" smtClean="0"/>
              <a:t>SetProperties</a:t>
            </a:r>
            <a:r>
              <a:rPr lang="en-US" dirty="0" smtClean="0"/>
              <a:t> </a:t>
            </a:r>
            <a:r>
              <a:rPr lang="ru-RU" dirty="0" smtClean="0"/>
              <a:t>вещи «Пульт управления» так, чтобы при наступлении события </a:t>
            </a:r>
            <a:r>
              <a:rPr lang="en-US" dirty="0" err="1" smtClean="0"/>
              <a:t>ValueChanged</a:t>
            </a:r>
            <a:r>
              <a:rPr lang="ru-RU" dirty="0" smtClean="0"/>
              <a:t> значение свойства </a:t>
            </a:r>
            <a:r>
              <a:rPr lang="en-US" dirty="0" smtClean="0"/>
              <a:t>Value </a:t>
            </a:r>
            <a:r>
              <a:rPr lang="ru-RU" dirty="0" smtClean="0"/>
              <a:t>записывалось в свойство угла поворота сервопривода вещи.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задания угла поворота сервопривода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1000" t="74759" r="22301" b="5921"/>
          <a:stretch>
            <a:fillRect/>
          </a:stretch>
        </p:blipFill>
        <p:spPr bwMode="auto">
          <a:xfrm>
            <a:off x="755576" y="501317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Теперь можно запустить </a:t>
            </a:r>
            <a:r>
              <a:rPr lang="ru-RU" dirty="0" err="1" smtClean="0"/>
              <a:t>мэшап</a:t>
            </a:r>
            <a:r>
              <a:rPr lang="ru-RU" dirty="0" smtClean="0"/>
              <a:t>. Данный </a:t>
            </a:r>
            <a:r>
              <a:rPr lang="ru-RU" dirty="0" err="1" smtClean="0"/>
              <a:t>мэшап</a:t>
            </a:r>
            <a:r>
              <a:rPr lang="ru-RU" dirty="0" smtClean="0"/>
              <a:t> можно использовать для мониторинга и управления системой на базе </a:t>
            </a:r>
            <a:r>
              <a:rPr lang="en-US" dirty="0" smtClean="0"/>
              <a:t>Intel Edison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250" t="16800" r="46451" b="58840"/>
          <a:stretch>
            <a:fillRect/>
          </a:stretch>
        </p:blipFill>
        <p:spPr bwMode="auto">
          <a:xfrm>
            <a:off x="755576" y="3140968"/>
            <a:ext cx="77669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Thingworx</a:t>
            </a:r>
            <a:r>
              <a:rPr lang="en-US" dirty="0" smtClean="0"/>
              <a:t> REST API </a:t>
            </a:r>
            <a:r>
              <a:rPr lang="ru-RU" dirty="0" smtClean="0"/>
              <a:t>является важным и многофункциональным, но в то же время достаточно простым способом взаимодействия платформы </a:t>
            </a: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с практически любыми внешними объектами.</a:t>
            </a:r>
          </a:p>
          <a:p>
            <a:pPr>
              <a:buNone/>
            </a:pPr>
            <a:r>
              <a:rPr lang="ru-RU" dirty="0" smtClean="0"/>
              <a:t>Внешний объект (например, программа, устройство) может взаимодействовать с </a:t>
            </a:r>
            <a:r>
              <a:rPr lang="en-US" dirty="0" err="1" smtClean="0"/>
              <a:t>Thingworx</a:t>
            </a:r>
            <a:r>
              <a:rPr lang="ru-RU" dirty="0" smtClean="0"/>
              <a:t>, если он имеет возможность отправлять </a:t>
            </a:r>
            <a:r>
              <a:rPr lang="en-US" dirty="0" smtClean="0"/>
              <a:t>HTTP</a:t>
            </a:r>
            <a:r>
              <a:rPr lang="ru-RU" dirty="0" smtClean="0"/>
              <a:t>-запросы.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Thingworx</a:t>
            </a:r>
            <a:r>
              <a:rPr lang="en-US" dirty="0" smtClean="0"/>
              <a:t> REST API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&lt;http/https:&gt;</a:t>
            </a:r>
            <a:r>
              <a:rPr lang="en-US" dirty="0" smtClean="0"/>
              <a:t>//</a:t>
            </a: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ru-RU" dirty="0" smtClean="0">
                <a:solidFill>
                  <a:srgbClr val="00B0F0"/>
                </a:solidFill>
              </a:rPr>
              <a:t>имя сервера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r>
              <a:rPr lang="ru-RU" dirty="0" smtClean="0">
                <a:solidFill>
                  <a:srgbClr val="00B050"/>
                </a:solidFill>
              </a:rPr>
              <a:t>порт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err="1" smtClean="0"/>
              <a:t>Thingworx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ru-RU" dirty="0" smtClean="0">
                <a:solidFill>
                  <a:srgbClr val="00B0F0"/>
                </a:solidFill>
              </a:rPr>
              <a:t>коллекция сущностей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ru-RU" dirty="0" smtClean="0">
                <a:solidFill>
                  <a:srgbClr val="00B0F0"/>
                </a:solidFill>
              </a:rPr>
              <a:t>сущность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ru-RU" dirty="0" smtClean="0">
                <a:solidFill>
                  <a:srgbClr val="00B0F0"/>
                </a:solidFill>
              </a:rPr>
              <a:t>коллекция характеристик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en-US" dirty="0" smtClean="0"/>
              <a:t>/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ru-RU" dirty="0" smtClean="0">
                <a:solidFill>
                  <a:srgbClr val="00B0F0"/>
                </a:solidFill>
              </a:rPr>
              <a:t>характеристика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en-US" dirty="0" smtClean="0"/>
              <a:t>?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ru-RU" dirty="0" smtClean="0">
                <a:solidFill>
                  <a:srgbClr val="00B050"/>
                </a:solidFill>
              </a:rPr>
              <a:t>параметры запроса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i="1" dirty="0" smtClean="0"/>
              <a:t>Пример запроса</a:t>
            </a:r>
            <a:r>
              <a:rPr lang="en-US" i="1" dirty="0" smtClean="0"/>
              <a:t>:</a:t>
            </a:r>
            <a:endParaRPr lang="ru-RU" i="1" dirty="0" smtClean="0"/>
          </a:p>
          <a:p>
            <a:pPr>
              <a:buNone/>
            </a:pPr>
            <a:r>
              <a:rPr lang="en-US" dirty="0" smtClean="0"/>
              <a:t>http://ptc.k36.org/Thingworx/Things/ Proba_2511_Trolltram/Services/ </a:t>
            </a:r>
            <a:r>
              <a:rPr lang="en-US" dirty="0" err="1" smtClean="0"/>
              <a:t>Connect?Temp</a:t>
            </a:r>
            <a:r>
              <a:rPr lang="en-US" dirty="0" smtClean="0"/>
              <a:t>=24.5&amp;Pressure=761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запроса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Любой </a:t>
            </a:r>
            <a:r>
              <a:rPr lang="en-US" dirty="0" smtClean="0"/>
              <a:t>HTTP</a:t>
            </a:r>
            <a:r>
              <a:rPr lang="ru-RU" dirty="0" smtClean="0"/>
              <a:t>-запрос имеет заголовки, которые невидимы для обычного пользователя, но, тем не менее, передаются.</a:t>
            </a:r>
          </a:p>
          <a:p>
            <a:pPr>
              <a:buNone/>
            </a:pPr>
            <a:r>
              <a:rPr lang="en-US" dirty="0" smtClean="0"/>
              <a:t>Method – </a:t>
            </a:r>
            <a:r>
              <a:rPr lang="ru-RU" dirty="0" smtClean="0"/>
              <a:t>действие</a:t>
            </a:r>
            <a:r>
              <a:rPr lang="en-US" dirty="0" smtClean="0"/>
              <a:t> (GET, POST, PUT, DELETE)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Accept – </a:t>
            </a:r>
            <a:r>
              <a:rPr lang="ru-RU" dirty="0" smtClean="0"/>
              <a:t>запрашиваемый тип ответа (</a:t>
            </a:r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r>
              <a:rPr lang="en-US" dirty="0" smtClean="0"/>
              <a:t>, text/xml, text/html, text/</a:t>
            </a:r>
            <a:r>
              <a:rPr lang="en-US" dirty="0" err="1" smtClean="0"/>
              <a:t>csv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en-US" dirty="0" smtClean="0"/>
              <a:t>Content Type – </a:t>
            </a:r>
            <a:r>
              <a:rPr lang="ru-RU" dirty="0" smtClean="0"/>
              <a:t>тип содержимого запроса (</a:t>
            </a:r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r>
              <a:rPr lang="en-US" dirty="0" smtClean="0"/>
              <a:t>, text/</a:t>
            </a:r>
            <a:r>
              <a:rPr lang="en-US" dirty="0" err="1" smtClean="0"/>
              <a:t>csv</a:t>
            </a:r>
            <a:r>
              <a:rPr lang="en-US" dirty="0" smtClean="0"/>
              <a:t>, text/xml)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запроса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3603856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AutoNum type="arabicPeriod"/>
            </a:pPr>
            <a:r>
              <a:rPr lang="ru-RU" dirty="0" smtClean="0"/>
              <a:t>Войти в </a:t>
            </a:r>
            <a:r>
              <a:rPr lang="en-US" dirty="0" err="1" smtClean="0"/>
              <a:t>Thingworx</a:t>
            </a:r>
            <a:endParaRPr lang="ru-RU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Ввести на другой вкладке в адресной строке запрос, который будет получать свойство «температура» для вещи «термометр».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smtClean="0"/>
              <a:t>Примерный вид запроса</a:t>
            </a:r>
            <a:r>
              <a:rPr lang="en-US" i="1" dirty="0" smtClean="0"/>
              <a:t>:</a:t>
            </a:r>
            <a:br>
              <a:rPr lang="en-US" i="1" dirty="0" smtClean="0"/>
            </a:br>
            <a:r>
              <a:rPr lang="en-US" dirty="0" smtClean="0"/>
              <a:t>https://academic-educatorsextension.portal.ptc.io/</a:t>
            </a:r>
            <a:r>
              <a:rPr lang="ru-RU" dirty="0" smtClean="0"/>
              <a:t> </a:t>
            </a:r>
            <a:r>
              <a:rPr lang="en-US" dirty="0" err="1" smtClean="0"/>
              <a:t>Thingworx</a:t>
            </a:r>
            <a:r>
              <a:rPr lang="en-US" dirty="0" smtClean="0"/>
              <a:t>/Things/</a:t>
            </a:r>
            <a:r>
              <a:rPr lang="en-US" dirty="0" smtClean="0">
                <a:solidFill>
                  <a:srgbClr val="0070C0"/>
                </a:solidFill>
              </a:rPr>
              <a:t>Proba_2511_Trolltram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Properties/</a:t>
            </a:r>
            <a:r>
              <a:rPr lang="en-US" dirty="0" smtClean="0">
                <a:solidFill>
                  <a:srgbClr val="0070C0"/>
                </a:solidFill>
              </a:rPr>
              <a:t>Temp</a:t>
            </a:r>
            <a:endParaRPr lang="ru-RU" dirty="0" smtClean="0">
              <a:solidFill>
                <a:srgbClr val="0070C0"/>
              </a:solidFill>
            </a:endParaRPr>
          </a:p>
          <a:p>
            <a:pPr marL="624078" indent="-514350">
              <a:buFont typeface="+mj-lt"/>
              <a:buAutoNum type="arabicPeriod" startAt="3"/>
            </a:pPr>
            <a:r>
              <a:rPr lang="ru-RU" dirty="0" smtClean="0"/>
              <a:t>Отправить запрос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Отправка </a:t>
            </a:r>
            <a:r>
              <a:rPr lang="en-US" dirty="0" smtClean="0"/>
              <a:t>GET</a:t>
            </a:r>
            <a:r>
              <a:rPr lang="ru-RU" dirty="0" smtClean="0"/>
              <a:t>-запроса из браузера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3360" r="38576" b="76480"/>
          <a:stretch>
            <a:fillRect/>
          </a:stretch>
        </p:blipFill>
        <p:spPr bwMode="auto">
          <a:xfrm>
            <a:off x="395536" y="4869160"/>
            <a:ext cx="842493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76664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4"/>
            </a:pPr>
            <a:r>
              <a:rPr lang="ru-RU" dirty="0" smtClean="0"/>
              <a:t>Не закрывая вкладку с запросом, выйти из </a:t>
            </a:r>
            <a:r>
              <a:rPr lang="en-US" dirty="0" err="1" smtClean="0"/>
              <a:t>Thingworx</a:t>
            </a:r>
            <a:r>
              <a:rPr lang="ru-RU" dirty="0" smtClean="0"/>
              <a:t>, нажав на кнопку </a:t>
            </a:r>
            <a:r>
              <a:rPr lang="en-US" dirty="0" smtClean="0"/>
              <a:t>Log Out</a:t>
            </a:r>
            <a:endParaRPr lang="ru-RU" dirty="0" smtClean="0"/>
          </a:p>
          <a:p>
            <a:pPr marL="624078" indent="-514350">
              <a:buFont typeface="+mj-lt"/>
              <a:buAutoNum type="arabicPeriod" startAt="4"/>
            </a:pPr>
            <a:r>
              <a:rPr lang="ru-RU" dirty="0" smtClean="0"/>
              <a:t>Отправить тот же запрос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ru-RU" dirty="0" smtClean="0"/>
              <a:t>Должно появиться окно авторизации. При отказе отобразится сообщение об ошибке 401.</a:t>
            </a:r>
          </a:p>
          <a:p>
            <a:pPr marL="624078" indent="-514350">
              <a:buFont typeface="+mj-lt"/>
              <a:buAutoNum type="arabicPeriod" startAt="4"/>
            </a:pPr>
            <a:endParaRPr lang="ru-RU" dirty="0" smtClean="0"/>
          </a:p>
          <a:p>
            <a:pPr marL="624078" indent="-514350">
              <a:buFont typeface="+mj-lt"/>
              <a:buAutoNum type="arabicPeriod" startAt="4"/>
            </a:pPr>
            <a:endParaRPr lang="ru-RU" dirty="0" smtClean="0"/>
          </a:p>
          <a:p>
            <a:pPr marL="624078" indent="-514350">
              <a:buFont typeface="+mj-lt"/>
              <a:buAutoNum type="arabicPeriod" startAt="4"/>
            </a:pPr>
            <a:endParaRPr lang="ru-RU" dirty="0" smtClean="0"/>
          </a:p>
          <a:p>
            <a:pPr marL="624078" indent="-514350">
              <a:buFont typeface="+mj-lt"/>
              <a:buAutoNum type="arabicPeriod" startAt="4"/>
            </a:pPr>
            <a:endParaRPr lang="ru-RU" dirty="0" smtClean="0"/>
          </a:p>
          <a:p>
            <a:pPr marL="624078" indent="-514350">
              <a:buFont typeface="+mj-lt"/>
              <a:buAutoNum type="arabicPeriod" startAt="4"/>
            </a:pPr>
            <a:endParaRPr lang="ru-RU" dirty="0" smtClean="0"/>
          </a:p>
          <a:p>
            <a:pPr marL="624078" indent="-514350">
              <a:buNone/>
            </a:pPr>
            <a:r>
              <a:rPr lang="ru-RU" b="1" dirty="0" smtClean="0"/>
              <a:t>Вывод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для отправки </a:t>
            </a:r>
            <a:r>
              <a:rPr lang="en-US" dirty="0" smtClean="0"/>
              <a:t>HTTP</a:t>
            </a:r>
            <a:r>
              <a:rPr lang="ru-RU" dirty="0" smtClean="0"/>
              <a:t>-запросов необходимо быть авторизованным.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3263" r="36079" b="71281"/>
          <a:stretch>
            <a:fillRect/>
          </a:stretch>
        </p:blipFill>
        <p:spPr bwMode="auto">
          <a:xfrm>
            <a:off x="899592" y="3068960"/>
            <a:ext cx="752193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предлагает несколько способов авторизации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 логину и паролю пользователя </a:t>
            </a:r>
            <a:r>
              <a:rPr lang="en-US" dirty="0" err="1" smtClean="0"/>
              <a:t>Thingworx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по логину и паролю пользователя, используя службы каталогов (</a:t>
            </a:r>
            <a:r>
              <a:rPr lang="en-US" dirty="0" smtClean="0"/>
              <a:t>LDAP, Active Directory </a:t>
            </a:r>
            <a:r>
              <a:rPr lang="ru-RU" dirty="0" smtClean="0"/>
              <a:t>и другие)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по ключу приложения.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авторизации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Ключ приложения представляет собой связанный с пользователем уникальный идентификатор, который позволяет пройти авторизацию в </a:t>
            </a:r>
            <a:r>
              <a:rPr lang="en-US" dirty="0" err="1" smtClean="0"/>
              <a:t>Thingworx</a:t>
            </a:r>
            <a:r>
              <a:rPr lang="ru-RU" dirty="0" smtClean="0"/>
              <a:t> без необходимости ввода логина и пароля.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Чтобы использовать ключ приложения в запросе, нужно добавить дополнительный параметр </a:t>
            </a:r>
            <a:r>
              <a:rPr lang="en-US" dirty="0" err="1" smtClean="0"/>
              <a:t>appKey</a:t>
            </a:r>
            <a:r>
              <a:rPr lang="ru-RU" dirty="0" smtClean="0"/>
              <a:t>, значением которого указать сгенерированный ключ.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 приложения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617</TotalTime>
  <Words>1230</Words>
  <Application>Microsoft Office PowerPoint</Application>
  <PresentationFormat>Экран (4:3)</PresentationFormat>
  <Paragraphs>122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Calibri</vt:lpstr>
      <vt:lpstr>Courier New</vt:lpstr>
      <vt:lpstr>Lucida Sans Unicode</vt:lpstr>
      <vt:lpstr>Verdana</vt:lpstr>
      <vt:lpstr>Wingdings 2</vt:lpstr>
      <vt:lpstr>Wingdings 3</vt:lpstr>
      <vt:lpstr>Открытая</vt:lpstr>
      <vt:lpstr>Взаимодействие Thingworx с внешними устройствами посредством HTTP-запросов</vt:lpstr>
      <vt:lpstr>REST</vt:lpstr>
      <vt:lpstr>Thingworx REST API</vt:lpstr>
      <vt:lpstr>Общая схема запроса</vt:lpstr>
      <vt:lpstr>Заголовки запроса</vt:lpstr>
      <vt:lpstr>Отправка GET-запроса из браузера</vt:lpstr>
      <vt:lpstr>Презентация PowerPoint</vt:lpstr>
      <vt:lpstr>Способы авторизации</vt:lpstr>
      <vt:lpstr>Ключ приложения</vt:lpstr>
      <vt:lpstr>Создание ключа приложения</vt:lpstr>
      <vt:lpstr>Отправка PUT-запроса из браузера</vt:lpstr>
      <vt:lpstr>Проверка работоспособности PUT-запроса GET-запросом</vt:lpstr>
      <vt:lpstr>Взаимодействие с внешними устройствами</vt:lpstr>
      <vt:lpstr>Сервис для взаимодействия с устройством</vt:lpstr>
      <vt:lpstr>Организация взаимодействия с внешним устройством</vt:lpstr>
      <vt:lpstr>Презентация PowerPoint</vt:lpstr>
      <vt:lpstr>Презентация PowerPoint</vt:lpstr>
      <vt:lpstr>Тестирование промежуточных результатов</vt:lpstr>
      <vt:lpstr>Создание пользовательского интерфейса</vt:lpstr>
      <vt:lpstr>Управление внешним устройством через мэшап</vt:lpstr>
      <vt:lpstr>Организация управления светодиодом</vt:lpstr>
      <vt:lpstr>Презентация PowerPoint</vt:lpstr>
      <vt:lpstr>Организация задания угла поворота сервопривода</vt:lpstr>
      <vt:lpstr>Результат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в платформе Thingworx. Взаимодействие с внешними устройствами</dc:title>
  <dc:creator>Семья</dc:creator>
  <cp:lastModifiedBy>Admin</cp:lastModifiedBy>
  <cp:revision>55</cp:revision>
  <dcterms:created xsi:type="dcterms:W3CDTF">2018-02-24T23:03:50Z</dcterms:created>
  <dcterms:modified xsi:type="dcterms:W3CDTF">2018-03-05T10:56:50Z</dcterms:modified>
</cp:coreProperties>
</file>