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64" r:id="rId7"/>
    <p:sldId id="262" r:id="rId8"/>
    <p:sldId id="263" r:id="rId9"/>
    <p:sldId id="265" r:id="rId10"/>
    <p:sldId id="266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95912-0B67-4289-9ABC-51B9E9D185ED}" type="datetimeFigureOut">
              <a:rPr lang="ru-RU" smtClean="0"/>
              <a:t>05.03.2018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1907C3-0E47-4037-9E5B-BCDE3D69A3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735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D466C3E-B763-42C9-B21A-21D6165FC5E2}" type="datetimeFigureOut">
              <a:rPr lang="ru-RU" smtClean="0"/>
              <a:t>05.03.2018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B51AC7-D1C2-4466-8307-E788AD349F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9479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466C3E-B763-42C9-B21A-21D6165FC5E2}" type="datetimeFigureOut">
              <a:rPr lang="ru-RU" smtClean="0"/>
              <a:t>05.03.2018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51AC7-D1C2-4466-8307-E788AD349F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927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466C3E-B763-42C9-B21A-21D6165FC5E2}" type="datetimeFigureOut">
              <a:rPr lang="ru-RU" smtClean="0"/>
              <a:t>05.03.2018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51AC7-D1C2-4466-8307-E788AD349F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169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466C3E-B763-42C9-B21A-21D6165FC5E2}" type="datetimeFigureOut">
              <a:rPr lang="ru-RU" smtClean="0"/>
              <a:t>05.03.2018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51AC7-D1C2-4466-8307-E788AD349F3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99025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466C3E-B763-42C9-B21A-21D6165FC5E2}" type="datetimeFigureOut">
              <a:rPr lang="ru-RU" smtClean="0"/>
              <a:t>05.03.2018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51AC7-D1C2-4466-8307-E788AD349F3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43613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466C3E-B763-42C9-B21A-21D6165FC5E2}" type="datetimeFigureOut">
              <a:rPr lang="ru-RU" smtClean="0"/>
              <a:t>05.03.2018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51AC7-D1C2-4466-8307-E788AD349F3B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55039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466C3E-B763-42C9-B21A-21D6165FC5E2}" type="datetimeFigureOut">
              <a:rPr lang="ru-RU" smtClean="0"/>
              <a:t>05.03.2018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51AC7-D1C2-4466-8307-E788AD349F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0316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466C3E-B763-42C9-B21A-21D6165FC5E2}" type="datetimeFigureOut">
              <a:rPr lang="ru-RU" smtClean="0"/>
              <a:t>05.03.2018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51AC7-D1C2-4466-8307-E788AD349F3B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62945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466C3E-B763-42C9-B21A-21D6165FC5E2}" type="datetimeFigureOut">
              <a:rPr lang="ru-RU" smtClean="0"/>
              <a:t>05.03.2018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51AC7-D1C2-4466-8307-E788AD349F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720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D466C3E-B763-42C9-B21A-21D6165FC5E2}" type="datetimeFigureOut">
              <a:rPr lang="ru-RU" smtClean="0"/>
              <a:t>05.03.2018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51AC7-D1C2-4466-8307-E788AD349F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0990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D466C3E-B763-42C9-B21A-21D6165FC5E2}" type="datetimeFigureOut">
              <a:rPr lang="ru-RU" smtClean="0"/>
              <a:t>05.03.2018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B51AC7-D1C2-4466-8307-E788AD349F3B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98566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D466C3E-B763-42C9-B21A-21D6165FC5E2}" type="datetimeFigureOut">
              <a:rPr lang="ru-RU" smtClean="0"/>
              <a:t>05.03.2018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4B51AC7-D1C2-4466-8307-E788AD349F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965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Обзор конкурсных заданий чемпионатов </a:t>
            </a:r>
            <a:r>
              <a:rPr lang="en-US" dirty="0" err="1" smtClean="0"/>
              <a:t>WorldSkills</a:t>
            </a:r>
            <a:r>
              <a:rPr lang="en-US" dirty="0" smtClean="0"/>
              <a:t> Russia</a:t>
            </a:r>
            <a:r>
              <a:rPr lang="ru-RU" dirty="0" smtClean="0"/>
              <a:t> различного уровня по компетенции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«</a:t>
            </a:r>
            <a:r>
              <a:rPr lang="ru-RU" dirty="0" smtClean="0"/>
              <a:t>Интернет вещей»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М. </a:t>
            </a:r>
            <a:r>
              <a:rPr lang="ru-RU" dirty="0" err="1" smtClean="0"/>
              <a:t>Устюжин</a:t>
            </a:r>
            <a:r>
              <a:rPr lang="ru-RU" dirty="0" smtClean="0"/>
              <a:t>, ФСПО ГУАП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61926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b="1" dirty="0" smtClean="0"/>
              <a:t>Модуль 6 – Анализ эффективности работы системы в целом</a:t>
            </a:r>
          </a:p>
          <a:p>
            <a:r>
              <a:rPr lang="ru-RU" dirty="0" smtClean="0"/>
              <a:t>Полная непрерывная работа системы</a:t>
            </a:r>
          </a:p>
          <a:p>
            <a:r>
              <a:rPr lang="ru-RU" dirty="0" err="1" smtClean="0"/>
              <a:t>Логгирование</a:t>
            </a:r>
            <a:r>
              <a:rPr lang="ru-RU" dirty="0" smtClean="0"/>
              <a:t> данных</a:t>
            </a:r>
          </a:p>
          <a:p>
            <a:r>
              <a:rPr lang="ru-RU" dirty="0" smtClean="0"/>
              <a:t>Подсчёт количества выполненной работы (собранных слов и т.д.)</a:t>
            </a:r>
          </a:p>
          <a:p>
            <a:r>
              <a:rPr lang="ru-RU" dirty="0" smtClean="0"/>
              <a:t>Анализ эффективности своей системы и систем других команд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 smtClean="0"/>
              <a:t>Сокращение количества модулей на чемпионатах происходит путём объединения модулей (особенно 4-5-6) с некоторым сокращением объёма заданий</a:t>
            </a:r>
          </a:p>
          <a:p>
            <a:pPr>
              <a:buNone/>
            </a:pP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Открытый турнир по интернету вещей ГУАП, апрель 2017 г.</a:t>
            </a:r>
          </a:p>
          <a:p>
            <a:r>
              <a:rPr lang="ru-RU" dirty="0" smtClean="0"/>
              <a:t>Отборочный турнир по интернету вещей, Московский </a:t>
            </a:r>
            <a:r>
              <a:rPr lang="ru-RU" dirty="0" err="1" smtClean="0"/>
              <a:t>Политех</a:t>
            </a:r>
            <a:r>
              <a:rPr lang="ru-RU" dirty="0" smtClean="0"/>
              <a:t>, апрель 2017 г.</a:t>
            </a:r>
          </a:p>
          <a:p>
            <a:r>
              <a:rPr lang="ru-RU" dirty="0" smtClean="0"/>
              <a:t>Финал национального чемпионата </a:t>
            </a:r>
            <a:r>
              <a:rPr lang="en-US" dirty="0" err="1" smtClean="0"/>
              <a:t>WorldSkills</a:t>
            </a:r>
            <a:r>
              <a:rPr lang="en-US" dirty="0" smtClean="0"/>
              <a:t> Russia</a:t>
            </a:r>
            <a:r>
              <a:rPr lang="ru-RU" dirty="0" smtClean="0"/>
              <a:t> в Краснодаре, май 2017 г.</a:t>
            </a:r>
          </a:p>
          <a:p>
            <a:r>
              <a:rPr lang="ru-RU" dirty="0" smtClean="0"/>
              <a:t>Отборочный вузовский чемпионат ГУАП, октябрь 2017 г.</a:t>
            </a:r>
          </a:p>
          <a:p>
            <a:r>
              <a:rPr lang="ru-RU" dirty="0" smtClean="0"/>
              <a:t>Финал межвузовского чемпионата </a:t>
            </a:r>
            <a:r>
              <a:rPr lang="en-US" dirty="0" err="1" smtClean="0"/>
              <a:t>WorldSkills</a:t>
            </a:r>
            <a:r>
              <a:rPr lang="en-US" dirty="0" smtClean="0"/>
              <a:t> Russia</a:t>
            </a:r>
            <a:r>
              <a:rPr lang="ru-RU" dirty="0" smtClean="0"/>
              <a:t>, Москва, ВДНХ, ноябрь 2017 г.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Опыт участия в чемпионатах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3682752" cy="4525963"/>
          </a:xfrm>
        </p:spPr>
        <p:txBody>
          <a:bodyPr>
            <a:normAutofit/>
          </a:bodyPr>
          <a:lstStyle/>
          <a:p>
            <a:r>
              <a:rPr lang="ru-RU" dirty="0" smtClean="0"/>
              <a:t>Работа с устройствами на базе </a:t>
            </a:r>
            <a:r>
              <a:rPr lang="en-US" dirty="0" smtClean="0"/>
              <a:t>Intel Edison</a:t>
            </a:r>
            <a:endParaRPr lang="ru-RU" dirty="0" smtClean="0"/>
          </a:p>
          <a:p>
            <a:r>
              <a:rPr lang="ru-RU" dirty="0" smtClean="0"/>
              <a:t>Управление роботами-манипуляторами</a:t>
            </a:r>
          </a:p>
          <a:p>
            <a:r>
              <a:rPr lang="ru-RU" dirty="0" smtClean="0"/>
              <a:t>Управление роботами-машинами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заданий</a:t>
            </a:r>
            <a:endParaRPr lang="ru-RU" dirty="0"/>
          </a:p>
        </p:txBody>
      </p:sp>
      <p:pic>
        <p:nvPicPr>
          <p:cNvPr id="10242" name="Picture 2" descr="https://www.mirea.ru/upload/resize_cache/iblock/5b9/840_840_1/img_20170426_142056_hdr_mi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1556792"/>
            <a:ext cx="4357094" cy="2448272"/>
          </a:xfrm>
          <a:prstGeom prst="rect">
            <a:avLst/>
          </a:prstGeom>
          <a:noFill/>
        </p:spPr>
      </p:pic>
      <p:pic>
        <p:nvPicPr>
          <p:cNvPr id="10244" name="Picture 4" descr="Картинки по запросу гуап интернет вещей"/>
          <p:cNvPicPr>
            <a:picLocks noChangeAspect="1" noChangeArrowheads="1"/>
          </p:cNvPicPr>
          <p:nvPr/>
        </p:nvPicPr>
        <p:blipFill>
          <a:blip r:embed="rId3" cstate="print"/>
          <a:srcRect l="8796" t="10706"/>
          <a:stretch>
            <a:fillRect/>
          </a:stretch>
        </p:blipFill>
        <p:spPr bwMode="auto">
          <a:xfrm>
            <a:off x="4283968" y="4149080"/>
            <a:ext cx="4392488" cy="24175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Модули конкурсного задания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601012"/>
              </p:ext>
            </p:extLst>
          </p:nvPr>
        </p:nvGraphicFramePr>
        <p:xfrm>
          <a:off x="323528" y="1916832"/>
          <a:ext cx="8604447" cy="4645968"/>
        </p:xfrm>
        <a:graphic>
          <a:graphicData uri="http://schemas.openxmlformats.org/drawingml/2006/table">
            <a:tbl>
              <a:tblPr/>
              <a:tblGrid>
                <a:gridCol w="576064"/>
                <a:gridCol w="5363168"/>
                <a:gridCol w="1515248"/>
                <a:gridCol w="1149967"/>
              </a:tblGrid>
              <a:tr h="632178">
                <a:tc>
                  <a:txBody>
                    <a:bodyPr/>
                    <a:lstStyle/>
                    <a:p>
                      <a:r>
                        <a:rPr lang="ru-RU" sz="1600" b="1" i="0" dirty="0" smtClean="0">
                          <a:solidFill>
                            <a:srgbClr val="000000"/>
                          </a:solidFill>
                          <a:latin typeface="TimesNewRomanPSMT"/>
                        </a:rPr>
                        <a:t>№ </a:t>
                      </a:r>
                      <a:r>
                        <a:rPr lang="ru-RU" sz="1600" b="1" i="0" dirty="0" err="1" smtClean="0">
                          <a:solidFill>
                            <a:srgbClr val="000000"/>
                          </a:solidFill>
                          <a:latin typeface="TimesNewRomanPSMT"/>
                        </a:rPr>
                        <a:t>п</a:t>
                      </a:r>
                      <a:r>
                        <a:rPr lang="ru-RU" sz="1600" b="1" i="0" dirty="0" smtClean="0">
                          <a:solidFill>
                            <a:srgbClr val="000000"/>
                          </a:solidFill>
                          <a:latin typeface="TimesNewRomanPSMT"/>
                        </a:rPr>
                        <a:t>/</a:t>
                      </a:r>
                      <a:r>
                        <a:rPr lang="ru-RU" sz="1600" b="1" i="0" dirty="0" err="1" smtClean="0">
                          <a:solidFill>
                            <a:srgbClr val="000000"/>
                          </a:solidFill>
                          <a:latin typeface="TimesNewRomanPSMT"/>
                        </a:rPr>
                        <a:t>п</a:t>
                      </a:r>
                      <a:endParaRPr lang="ru-RU" sz="1600" b="1" dirty="0"/>
                    </a:p>
                  </a:txBody>
                  <a:tcPr marL="90311" marR="90311" marT="45156" marB="4515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i="0" dirty="0" smtClean="0">
                          <a:solidFill>
                            <a:srgbClr val="000000"/>
                          </a:solidFill>
                          <a:latin typeface="TimesNewRomanPSMT"/>
                        </a:rPr>
                        <a:t>Наименование модуля </a:t>
                      </a:r>
                      <a:endParaRPr lang="ru-RU" sz="1600" b="1" dirty="0"/>
                    </a:p>
                  </a:txBody>
                  <a:tcPr marL="90311" marR="90311" marT="45156" marB="4515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i="0" dirty="0" smtClean="0">
                          <a:solidFill>
                            <a:srgbClr val="000000"/>
                          </a:solidFill>
                          <a:latin typeface="TimesNewRomanPSMT"/>
                        </a:rPr>
                        <a:t>Рабочее время</a:t>
                      </a:r>
                      <a:endParaRPr lang="ru-RU" sz="1600" b="1" dirty="0"/>
                    </a:p>
                  </a:txBody>
                  <a:tcPr marL="90311" marR="90311" marT="45156" marB="4515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i="0" dirty="0" smtClean="0">
                          <a:solidFill>
                            <a:srgbClr val="000000"/>
                          </a:solidFill>
                          <a:latin typeface="TimesNewRomanPSMT"/>
                        </a:rPr>
                        <a:t>Время на </a:t>
                      </a:r>
                      <a:r>
                        <a:rPr lang="ru-RU" sz="1600" b="1" i="0" dirty="0">
                          <a:solidFill>
                            <a:srgbClr val="000000"/>
                          </a:solidFill>
                          <a:latin typeface="TimesNewRomanPSMT"/>
                        </a:rPr>
                        <a:t/>
                      </a:r>
                      <a:br>
                        <a:rPr lang="ru-RU" sz="1600" b="1" i="0" dirty="0">
                          <a:solidFill>
                            <a:srgbClr val="000000"/>
                          </a:solidFill>
                          <a:latin typeface="TimesNewRomanPSMT"/>
                        </a:rPr>
                      </a:br>
                      <a:r>
                        <a:rPr lang="ru-RU" sz="1600" b="1" i="0" dirty="0">
                          <a:solidFill>
                            <a:srgbClr val="000000"/>
                          </a:solidFill>
                          <a:latin typeface="TimesNewRomanPSMT"/>
                        </a:rPr>
                        <a:t>задание</a:t>
                      </a:r>
                      <a:endParaRPr lang="ru-RU" sz="1600" b="1" dirty="0"/>
                    </a:p>
                  </a:txBody>
                  <a:tcPr marL="90311" marR="90311" marT="45156" marB="4515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79990">
                <a:tc>
                  <a:txBody>
                    <a:bodyPr/>
                    <a:lstStyle/>
                    <a:p>
                      <a:r>
                        <a:rPr lang="ru-RU" sz="1600" b="0" i="0" dirty="0">
                          <a:solidFill>
                            <a:schemeClr val="tx1"/>
                          </a:solidFill>
                          <a:latin typeface="TimesNewRomanPSMT"/>
                        </a:rPr>
                        <a:t>1 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90311" marR="90311" marT="45156" marB="4515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 dirty="0">
                          <a:solidFill>
                            <a:schemeClr val="tx1"/>
                          </a:solidFill>
                          <a:latin typeface="TimesNewRomanPSMT"/>
                        </a:rPr>
                        <a:t>Модуль </a:t>
                      </a:r>
                      <a:r>
                        <a:rPr lang="ru-RU" sz="1600" b="0" i="0" dirty="0" smtClean="0">
                          <a:solidFill>
                            <a:schemeClr val="tx1"/>
                          </a:solidFill>
                          <a:latin typeface="TimesNewRomanPSMT"/>
                        </a:rPr>
                        <a:t>1.</a:t>
                      </a:r>
                      <a:r>
                        <a:rPr lang="ru-RU" sz="1600" b="0" i="0" baseline="0" dirty="0" smtClean="0">
                          <a:solidFill>
                            <a:schemeClr val="tx1"/>
                          </a:solidFill>
                          <a:latin typeface="TimesNewRomanPSMT"/>
                        </a:rPr>
                        <a:t> </a:t>
                      </a:r>
                      <a:r>
                        <a:rPr lang="ru-RU" sz="1600" b="0" i="0" dirty="0" smtClean="0">
                          <a:solidFill>
                            <a:schemeClr val="tx1"/>
                          </a:solidFill>
                          <a:latin typeface="TimesNewRomanPSMT"/>
                        </a:rPr>
                        <a:t>Разработка и презентация проекта системы мониторинга и управления технологическим процессом для заданного производственного модуля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90311" marR="90311" marT="45156" marB="4515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 dirty="0">
                          <a:solidFill>
                            <a:schemeClr val="tx1"/>
                          </a:solidFill>
                          <a:latin typeface="TimesNewRomanPSMT"/>
                        </a:rPr>
                        <a:t>С1 09.30-13.00 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90311" marR="90311" marT="45156" marB="4515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 dirty="0" smtClean="0">
                          <a:solidFill>
                            <a:schemeClr val="tx1"/>
                          </a:solidFill>
                          <a:latin typeface="TimesNewRomanPSMT"/>
                        </a:rPr>
                        <a:t>3,5 часа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90311" marR="90311" marT="45156" marB="4515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1556">
                <a:tc>
                  <a:txBody>
                    <a:bodyPr/>
                    <a:lstStyle/>
                    <a:p>
                      <a:r>
                        <a:rPr lang="ru-RU" sz="1600" b="0" i="0">
                          <a:solidFill>
                            <a:schemeClr val="tx1"/>
                          </a:solidFill>
                          <a:latin typeface="TimesNewRomanPSMT"/>
                        </a:rPr>
                        <a:t>2 </a:t>
                      </a:r>
                      <a:endParaRPr lang="ru-RU" sz="1600">
                        <a:solidFill>
                          <a:schemeClr val="tx1"/>
                        </a:solidFill>
                      </a:endParaRPr>
                    </a:p>
                  </a:txBody>
                  <a:tcPr marL="90311" marR="90311" marT="45156" marB="4515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 dirty="0">
                          <a:solidFill>
                            <a:schemeClr val="tx1"/>
                          </a:solidFill>
                          <a:latin typeface="TimesNewRomanPSMT"/>
                        </a:rPr>
                        <a:t>Модуль 2</a:t>
                      </a:r>
                      <a:r>
                        <a:rPr lang="ru-RU" sz="1600" b="0" i="0" dirty="0" smtClean="0">
                          <a:solidFill>
                            <a:schemeClr val="tx1"/>
                          </a:solidFill>
                          <a:latin typeface="TimesNewRomanPSMT"/>
                        </a:rPr>
                        <a:t>. Организация сбора и обработки данных, необходимых для функционирования системы 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90311" marR="90311" marT="45156" marB="4515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 dirty="0">
                          <a:solidFill>
                            <a:schemeClr val="tx1"/>
                          </a:solidFill>
                          <a:latin typeface="TimesNewRomanPSMT"/>
                        </a:rPr>
                        <a:t>С1 15.00-18.30 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90311" marR="90311" marT="45156" marB="4515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 dirty="0" smtClean="0">
                          <a:solidFill>
                            <a:schemeClr val="tx1"/>
                          </a:solidFill>
                          <a:latin typeface="TimesNewRomanPSMT"/>
                        </a:rPr>
                        <a:t>3,5 часа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90311" marR="90311" marT="45156" marB="4515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1556">
                <a:tc>
                  <a:txBody>
                    <a:bodyPr/>
                    <a:lstStyle/>
                    <a:p>
                      <a:r>
                        <a:rPr lang="ru-RU" sz="1600" b="0" i="0">
                          <a:solidFill>
                            <a:schemeClr val="tx1"/>
                          </a:solidFill>
                          <a:latin typeface="TimesNewRomanPSMT"/>
                        </a:rPr>
                        <a:t>3 </a:t>
                      </a:r>
                      <a:endParaRPr lang="ru-RU" sz="1600">
                        <a:solidFill>
                          <a:schemeClr val="tx1"/>
                        </a:solidFill>
                      </a:endParaRPr>
                    </a:p>
                  </a:txBody>
                  <a:tcPr marL="90311" marR="90311" marT="45156" marB="4515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 dirty="0">
                          <a:solidFill>
                            <a:schemeClr val="tx1"/>
                          </a:solidFill>
                          <a:latin typeface="TimesNewRomanPSMT"/>
                        </a:rPr>
                        <a:t>Модуль 3</a:t>
                      </a:r>
                      <a:r>
                        <a:rPr lang="ru-RU" sz="1600" b="0" i="0" dirty="0" smtClean="0">
                          <a:solidFill>
                            <a:schemeClr val="tx1"/>
                          </a:solidFill>
                          <a:latin typeface="TimesNewRomanPSMT"/>
                        </a:rPr>
                        <a:t>. Организация управления устройствами системы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90311" marR="90311" marT="45156" marB="4515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tx1"/>
                          </a:solidFill>
                          <a:latin typeface="TimesNewRomanPSMT"/>
                        </a:rPr>
                        <a:t>C2 09.30-13.00 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0311" marR="90311" marT="45156" marB="4515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 dirty="0" smtClean="0">
                          <a:solidFill>
                            <a:schemeClr val="tx1"/>
                          </a:solidFill>
                          <a:latin typeface="TimesNewRomanPSMT"/>
                        </a:rPr>
                        <a:t>3,5 часа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90311" marR="90311" marT="45156" marB="4515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1556">
                <a:tc>
                  <a:txBody>
                    <a:bodyPr/>
                    <a:lstStyle/>
                    <a:p>
                      <a:r>
                        <a:rPr lang="ru-RU" sz="1600" b="0" i="0">
                          <a:solidFill>
                            <a:schemeClr val="tx1"/>
                          </a:solidFill>
                          <a:latin typeface="TimesNewRomanPSMT"/>
                        </a:rPr>
                        <a:t>4 </a:t>
                      </a:r>
                      <a:endParaRPr lang="ru-RU" sz="1600">
                        <a:solidFill>
                          <a:schemeClr val="tx1"/>
                        </a:solidFill>
                      </a:endParaRPr>
                    </a:p>
                  </a:txBody>
                  <a:tcPr marL="90311" marR="90311" marT="45156" marB="4515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 dirty="0">
                          <a:solidFill>
                            <a:schemeClr val="tx1"/>
                          </a:solidFill>
                          <a:latin typeface="TimesNewRomanPSMT"/>
                        </a:rPr>
                        <a:t>Модуль 4</a:t>
                      </a:r>
                      <a:r>
                        <a:rPr lang="ru-RU" sz="1600" b="0" i="0" dirty="0" smtClean="0">
                          <a:solidFill>
                            <a:schemeClr val="tx1"/>
                          </a:solidFill>
                          <a:latin typeface="TimesNewRomanPSMT"/>
                        </a:rPr>
                        <a:t>. Организация процедур обработки данных в соответствии с проектом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90311" marR="90311" marT="45156" marB="4515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 dirty="0">
                          <a:solidFill>
                            <a:schemeClr val="tx1"/>
                          </a:solidFill>
                          <a:latin typeface="TimesNewRomanPSMT"/>
                        </a:rPr>
                        <a:t>С2 15.00-18.30 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90311" marR="90311" marT="45156" marB="4515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 dirty="0" smtClean="0">
                          <a:solidFill>
                            <a:schemeClr val="tx1"/>
                          </a:solidFill>
                          <a:latin typeface="TimesNewRomanPSMT"/>
                        </a:rPr>
                        <a:t>3,5 часа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90311" marR="90311" marT="45156" marB="4515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1556">
                <a:tc>
                  <a:txBody>
                    <a:bodyPr/>
                    <a:lstStyle/>
                    <a:p>
                      <a:r>
                        <a:rPr lang="ru-RU" sz="1600" b="0" i="0">
                          <a:solidFill>
                            <a:schemeClr val="tx1"/>
                          </a:solidFill>
                          <a:latin typeface="TimesNewRomanPSMT"/>
                        </a:rPr>
                        <a:t>5 </a:t>
                      </a:r>
                      <a:endParaRPr lang="ru-RU" sz="1600">
                        <a:solidFill>
                          <a:schemeClr val="tx1"/>
                        </a:solidFill>
                      </a:endParaRPr>
                    </a:p>
                  </a:txBody>
                  <a:tcPr marL="90311" marR="90311" marT="45156" marB="4515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 dirty="0">
                          <a:solidFill>
                            <a:schemeClr val="tx1"/>
                          </a:solidFill>
                          <a:latin typeface="TimesNewRomanPSMT"/>
                        </a:rPr>
                        <a:t>Модуль 5</a:t>
                      </a:r>
                      <a:r>
                        <a:rPr lang="ru-RU" sz="1600" b="0" i="0" dirty="0" smtClean="0">
                          <a:solidFill>
                            <a:schemeClr val="tx1"/>
                          </a:solidFill>
                          <a:latin typeface="TimesNewRomanPSMT"/>
                        </a:rPr>
                        <a:t>. Комплексная пуско-наладка системы </a:t>
                      </a:r>
                      <a:r>
                        <a:rPr lang="ru-RU" sz="1600" b="0" i="0" dirty="0">
                          <a:solidFill>
                            <a:schemeClr val="tx1"/>
                          </a:solidFill>
                          <a:latin typeface="TimesNewRomanPSMT"/>
                        </a:rPr>
                        <a:t/>
                      </a:r>
                      <a:br>
                        <a:rPr lang="ru-RU" sz="1600" b="0" i="0" dirty="0">
                          <a:solidFill>
                            <a:schemeClr val="tx1"/>
                          </a:solidFill>
                          <a:latin typeface="TimesNewRomanPSMT"/>
                        </a:rPr>
                      </a:br>
                      <a:r>
                        <a:rPr lang="ru-RU" sz="1600" b="0" i="0" dirty="0" smtClean="0">
                          <a:solidFill>
                            <a:schemeClr val="tx1"/>
                          </a:solidFill>
                          <a:latin typeface="TimesNewRomanPSMT"/>
                        </a:rPr>
                        <a:t>мониторинга и управления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90311" marR="90311" marT="45156" marB="4515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 dirty="0">
                          <a:solidFill>
                            <a:schemeClr val="tx1"/>
                          </a:solidFill>
                          <a:latin typeface="TimesNewRomanPSMT"/>
                        </a:rPr>
                        <a:t>С3 09.30-13.00 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90311" marR="90311" marT="45156" marB="4515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 dirty="0" smtClean="0">
                          <a:solidFill>
                            <a:schemeClr val="tx1"/>
                          </a:solidFill>
                          <a:latin typeface="TimesNewRomanPSMT"/>
                        </a:rPr>
                        <a:t>3,5 часа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90311" marR="90311" marT="45156" marB="4515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2178">
                <a:tc>
                  <a:txBody>
                    <a:bodyPr/>
                    <a:lstStyle/>
                    <a:p>
                      <a:r>
                        <a:rPr lang="ru-RU" sz="1600" b="0" i="0">
                          <a:solidFill>
                            <a:schemeClr val="tx1"/>
                          </a:solidFill>
                          <a:latin typeface="TimesNewRomanPSMT"/>
                        </a:rPr>
                        <a:t>6 </a:t>
                      </a:r>
                      <a:endParaRPr lang="ru-RU" sz="1600">
                        <a:solidFill>
                          <a:schemeClr val="tx1"/>
                        </a:solidFill>
                      </a:endParaRPr>
                    </a:p>
                  </a:txBody>
                  <a:tcPr marL="90311" marR="90311" marT="45156" marB="4515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 dirty="0">
                          <a:solidFill>
                            <a:schemeClr val="tx1"/>
                          </a:solidFill>
                          <a:latin typeface="TimesNewRomanPSMT"/>
                        </a:rPr>
                        <a:t>Модуль 6</a:t>
                      </a:r>
                      <a:r>
                        <a:rPr lang="ru-RU" sz="1600" b="0" i="0" dirty="0" smtClean="0">
                          <a:solidFill>
                            <a:schemeClr val="tx1"/>
                          </a:solidFill>
                          <a:latin typeface="TimesNewRomanPSMT"/>
                        </a:rPr>
                        <a:t>. Демонстрация работоспособности системы и определение её технико-экономических показателей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90311" marR="90311" marT="45156" marB="4515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 dirty="0">
                          <a:solidFill>
                            <a:schemeClr val="tx1"/>
                          </a:solidFill>
                          <a:latin typeface="TimesNewRomanPSMT"/>
                        </a:rPr>
                        <a:t>С3 15.00-17.30 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90311" marR="90311" marT="45156" marB="4515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 dirty="0" smtClean="0">
                          <a:solidFill>
                            <a:schemeClr val="tx1"/>
                          </a:solidFill>
                          <a:latin typeface="TimesNewRomanPSMT"/>
                        </a:rPr>
                        <a:t>2,5 часа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90311" marR="90311" marT="45156" marB="4515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1560" y="1196752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Конкурсное задание на финале национального чемпионата </a:t>
            </a:r>
            <a:r>
              <a:rPr lang="en-US" dirty="0" err="1" smtClean="0"/>
              <a:t>WorldSkills</a:t>
            </a:r>
            <a:r>
              <a:rPr lang="en-US" dirty="0" smtClean="0"/>
              <a:t> Russia </a:t>
            </a:r>
            <a:r>
              <a:rPr lang="ru-RU" dirty="0" smtClean="0"/>
              <a:t>в Краснодаре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Проект системы</a:t>
            </a:r>
          </a:p>
          <a:p>
            <a:r>
              <a:rPr lang="ru-RU" dirty="0" smtClean="0"/>
              <a:t>Получение данных с внешних устройств</a:t>
            </a:r>
          </a:p>
          <a:p>
            <a:r>
              <a:rPr lang="ru-RU" dirty="0" smtClean="0"/>
              <a:t>Ручное управление внешними устройствами</a:t>
            </a:r>
          </a:p>
          <a:p>
            <a:r>
              <a:rPr lang="ru-RU" dirty="0" smtClean="0"/>
              <a:t>Автоматическое управление внешними устройствами</a:t>
            </a:r>
          </a:p>
          <a:p>
            <a:r>
              <a:rPr lang="ru-RU" dirty="0" smtClean="0"/>
              <a:t>Анализ эффективности работы системы</a:t>
            </a:r>
          </a:p>
          <a:p>
            <a:r>
              <a:rPr lang="ru-RU" dirty="0" smtClean="0"/>
              <a:t>Прочее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конкурсного задания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Модуль 1 – защита </a:t>
            </a:r>
            <a:r>
              <a:rPr lang="ru-RU" dirty="0" smtClean="0"/>
              <a:t>проекта конкурсантом </a:t>
            </a:r>
            <a:r>
              <a:rPr lang="ru-RU" dirty="0" smtClean="0"/>
              <a:t>или просмотр </a:t>
            </a:r>
            <a:r>
              <a:rPr lang="ru-RU" dirty="0" smtClean="0"/>
              <a:t>проекта без конкурсанта.</a:t>
            </a:r>
          </a:p>
          <a:p>
            <a:pPr>
              <a:buNone/>
            </a:pPr>
            <a:r>
              <a:rPr lang="ru-RU" dirty="0" smtClean="0"/>
              <a:t>Проект включает презентацию, а также может включать дополнительные материалы.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Остальные модули – демонстрация работоспособности системы, </a:t>
            </a:r>
            <a:r>
              <a:rPr lang="ru-RU" u="sng" dirty="0" smtClean="0"/>
              <a:t>используя </a:t>
            </a:r>
            <a:r>
              <a:rPr lang="ru-RU" u="sng" dirty="0" err="1" smtClean="0"/>
              <a:t>мэшапы</a:t>
            </a:r>
            <a:endParaRPr lang="ru-RU" u="sng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Проверка выполнения задания экспертами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b="1" dirty="0" smtClean="0"/>
              <a:t>Модуль 2 – Мониторинг</a:t>
            </a:r>
          </a:p>
          <a:p>
            <a:pPr>
              <a:buNone/>
            </a:pPr>
            <a:r>
              <a:rPr lang="ru-RU" dirty="0" smtClean="0"/>
              <a:t>Требования к получению данных с устройств</a:t>
            </a:r>
            <a:r>
              <a:rPr lang="en-US" dirty="0" smtClean="0"/>
              <a:t>:</a:t>
            </a:r>
            <a:endParaRPr lang="ru-RU" dirty="0" smtClean="0"/>
          </a:p>
          <a:p>
            <a:pPr marL="514350" indent="-514350"/>
            <a:r>
              <a:rPr lang="ru-RU" dirty="0" smtClean="0"/>
              <a:t>Полнота (все требуемые параметры)</a:t>
            </a:r>
          </a:p>
          <a:p>
            <a:pPr marL="514350" indent="-514350"/>
            <a:r>
              <a:rPr lang="ru-RU" dirty="0" smtClean="0"/>
              <a:t>Достоверность (</a:t>
            </a:r>
            <a:r>
              <a:rPr lang="ru-RU" dirty="0" err="1" smtClean="0"/>
              <a:t>неискажение</a:t>
            </a:r>
            <a:r>
              <a:rPr lang="ru-RU" dirty="0" smtClean="0"/>
              <a:t> значений)</a:t>
            </a:r>
          </a:p>
          <a:p>
            <a:pPr marL="514350" indent="-514350"/>
            <a:r>
              <a:rPr lang="ru-RU" dirty="0" smtClean="0"/>
              <a:t>Актуальность (информация обновляется)</a:t>
            </a:r>
          </a:p>
          <a:p>
            <a:pPr marL="514350" indent="-514350"/>
            <a:r>
              <a:rPr lang="ru-RU" dirty="0" smtClean="0"/>
              <a:t>Понятность (не возникает вопросов, что есть что и в чём измеряется)</a:t>
            </a:r>
          </a:p>
          <a:p>
            <a:pPr marL="514350" indent="-514350">
              <a:buAutoNum type="arabicParenR"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Пояснения к модулям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ru-RU" b="1" dirty="0" smtClean="0"/>
              <a:t>Модуль 3 – Управление и контроль критических значений</a:t>
            </a:r>
          </a:p>
          <a:p>
            <a:r>
              <a:rPr lang="ru-RU" dirty="0" smtClean="0"/>
              <a:t>Ручной ввод команд управления</a:t>
            </a:r>
          </a:p>
          <a:p>
            <a:r>
              <a:rPr lang="ru-RU" dirty="0" smtClean="0"/>
              <a:t>Окончательный перевод всех параметров в нужные единицы измерения</a:t>
            </a:r>
          </a:p>
          <a:p>
            <a:r>
              <a:rPr lang="ru-RU" dirty="0" smtClean="0"/>
              <a:t>Ввод критических значений параметров</a:t>
            </a:r>
          </a:p>
          <a:p>
            <a:r>
              <a:rPr lang="ru-RU" dirty="0" smtClean="0"/>
              <a:t>Реагирование системы при достижении критических значений параметров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568863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b="1" dirty="0" smtClean="0"/>
              <a:t>Модуль 4 – Автоматическое управление</a:t>
            </a:r>
          </a:p>
          <a:p>
            <a:r>
              <a:rPr lang="ru-RU" dirty="0" smtClean="0"/>
              <a:t>Выполнение серии команд автоматически (составление слова, перекладывание кубиков и т.д.)</a:t>
            </a:r>
          </a:p>
          <a:p>
            <a:r>
              <a:rPr lang="ru-RU" dirty="0" smtClean="0"/>
              <a:t>Окончательное доведение системы и внешних устройств до автоматического реагирования на достижение критических значений</a:t>
            </a:r>
          </a:p>
          <a:p>
            <a:pPr>
              <a:buNone/>
            </a:pPr>
            <a:r>
              <a:rPr lang="ru-RU" b="1" dirty="0" smtClean="0"/>
              <a:t>Модуль 5 – Комплексное тестирование</a:t>
            </a:r>
          </a:p>
          <a:p>
            <a:r>
              <a:rPr lang="ru-RU" dirty="0" smtClean="0"/>
              <a:t>Подготовка системы к непрерывной автоматической работе</a:t>
            </a:r>
          </a:p>
          <a:p>
            <a:r>
              <a:rPr lang="ru-RU" i="1" dirty="0" smtClean="0"/>
              <a:t>Составление документации по тестированию и тестирование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етро_тема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метро_тема" id="{0C8D511B-B2DA-4F32-9E1A-1E8C06BDBA0F}" vid="{90875E80-431F-47DD-AD5D-3AFDBDFB949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метро_тема</Template>
  <TotalTime>93</TotalTime>
  <Words>441</Words>
  <Application>Microsoft Office PowerPoint</Application>
  <PresentationFormat>Экран (4:3)</PresentationFormat>
  <Paragraphs>78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Calibri</vt:lpstr>
      <vt:lpstr>Lucida Sans Unicode</vt:lpstr>
      <vt:lpstr>TimesNewRomanPSMT</vt:lpstr>
      <vt:lpstr>Verdana</vt:lpstr>
      <vt:lpstr>Wingdings 2</vt:lpstr>
      <vt:lpstr>Wingdings 3</vt:lpstr>
      <vt:lpstr>метро_тема</vt:lpstr>
      <vt:lpstr>Обзор конкурсных заданий чемпионатов WorldSkills Russia различного уровня по компетенции  «Интернет вещей»</vt:lpstr>
      <vt:lpstr>Опыт участия в чемпионатах</vt:lpstr>
      <vt:lpstr>Виды заданий</vt:lpstr>
      <vt:lpstr>Модули конкурсного задания</vt:lpstr>
      <vt:lpstr>Схема конкурсного задания</vt:lpstr>
      <vt:lpstr>Проверка выполнения задания экспертами</vt:lpstr>
      <vt:lpstr>Пояснения к модулям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Обзор конкурсных заданий чемпионатов WorldSkills Russia различного уровня по компетенции «Интернет вещей»</dc:title>
  <dc:creator>Семья</dc:creator>
  <cp:lastModifiedBy>Admin</cp:lastModifiedBy>
  <cp:revision>11</cp:revision>
  <dcterms:created xsi:type="dcterms:W3CDTF">2018-02-24T21:32:52Z</dcterms:created>
  <dcterms:modified xsi:type="dcterms:W3CDTF">2018-03-05T11:35:25Z</dcterms:modified>
</cp:coreProperties>
</file>