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Лист1!$A$2:$A$5</c:f>
              <c:numCache>
                <c:formatCode>General</c:formatCode>
                <c:ptCount val="4"/>
                <c:pt idx="0">
                  <c:v>420</c:v>
                </c:pt>
                <c:pt idx="1">
                  <c:v>210</c:v>
                </c:pt>
                <c:pt idx="2">
                  <c:v>125</c:v>
                </c:pt>
                <c:pt idx="3">
                  <c:v>70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yVal>
        </c:ser>
        <c:axId val="142754176"/>
        <c:axId val="142755712"/>
      </c:scatterChart>
      <c:valAx>
        <c:axId val="142754176"/>
        <c:scaling>
          <c:orientation val="minMax"/>
        </c:scaling>
        <c:axPos val="b"/>
        <c:numFmt formatCode="General" sourceLinked="1"/>
        <c:tickLblPos val="nextTo"/>
        <c:crossAx val="142755712"/>
        <c:crosses val="autoZero"/>
        <c:crossBetween val="midCat"/>
      </c:valAx>
      <c:valAx>
        <c:axId val="142755712"/>
        <c:scaling>
          <c:orientation val="minMax"/>
        </c:scaling>
        <c:axPos val="l"/>
        <c:numFmt formatCode="General" sourceLinked="1"/>
        <c:tickLblPos val="nextTo"/>
        <c:crossAx val="142754176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xVal>
            <c:numRef>
              <c:f>Лист1!$A$2:$A$5</c:f>
              <c:numCache>
                <c:formatCode>General</c:formatCode>
                <c:ptCount val="4"/>
                <c:pt idx="0">
                  <c:v>420</c:v>
                </c:pt>
                <c:pt idx="1">
                  <c:v>210</c:v>
                </c:pt>
                <c:pt idx="2">
                  <c:v>125</c:v>
                </c:pt>
                <c:pt idx="3">
                  <c:v>70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yVal>
        </c:ser>
        <c:axId val="131224320"/>
        <c:axId val="131225856"/>
      </c:scatterChart>
      <c:valAx>
        <c:axId val="131224320"/>
        <c:scaling>
          <c:orientation val="minMax"/>
        </c:scaling>
        <c:axPos val="b"/>
        <c:numFmt formatCode="General" sourceLinked="1"/>
        <c:tickLblPos val="nextTo"/>
        <c:crossAx val="131225856"/>
        <c:crosses val="autoZero"/>
        <c:crossBetween val="midCat"/>
      </c:valAx>
      <c:valAx>
        <c:axId val="131225856"/>
        <c:scaling>
          <c:orientation val="minMax"/>
        </c:scaling>
        <c:axPos val="l"/>
        <c:numFmt formatCode="General" sourceLinked="1"/>
        <c:tickLblPos val="nextTo"/>
        <c:crossAx val="13122432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xVal>
            <c:numRef>
              <c:f>Лист1!$A$2:$A$5</c:f>
              <c:numCache>
                <c:formatCode>General</c:formatCode>
                <c:ptCount val="4"/>
                <c:pt idx="0">
                  <c:v>420</c:v>
                </c:pt>
                <c:pt idx="1">
                  <c:v>210</c:v>
                </c:pt>
                <c:pt idx="2">
                  <c:v>125</c:v>
                </c:pt>
                <c:pt idx="3">
                  <c:v>70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yVal>
        </c:ser>
        <c:axId val="199470464"/>
        <c:axId val="141734656"/>
      </c:scatterChart>
      <c:valAx>
        <c:axId val="199470464"/>
        <c:scaling>
          <c:orientation val="minMax"/>
        </c:scaling>
        <c:axPos val="b"/>
        <c:numFmt formatCode="General" sourceLinked="1"/>
        <c:tickLblPos val="nextTo"/>
        <c:crossAx val="141734656"/>
        <c:crosses val="autoZero"/>
        <c:crossBetween val="midCat"/>
      </c:valAx>
      <c:valAx>
        <c:axId val="141734656"/>
        <c:scaling>
          <c:orientation val="minMax"/>
        </c:scaling>
        <c:axPos val="l"/>
        <c:numFmt formatCode="General" sourceLinked="1"/>
        <c:tickLblPos val="nextTo"/>
        <c:crossAx val="199470464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9D83-A63C-4B4E-8845-8C657C7AF190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96B18-9A44-4607-B6E7-6D0A3D55EF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6B18-9A44-4607-B6E7-6D0A3D55EFD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06E5EA-0AA4-41CF-B935-9467B1C1558B}" type="datetimeFigureOut">
              <a:rPr lang="ru-RU" smtClean="0"/>
              <a:pPr/>
              <a:t>04.05.2018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B2C674-2277-4B32-8C6C-6962439096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вопросы конкурсных заданий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 компетенции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«Интернет вещей»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481329"/>
            <a:ext cx="8640960" cy="43239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Создать вещь «Датчик безопасности» (</a:t>
            </a:r>
            <a:r>
              <a:rPr lang="en-US" dirty="0" err="1" smtClean="0"/>
              <a:t>SafetySensor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вещи создать три свойства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Distance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 </a:t>
            </a:r>
            <a:r>
              <a:rPr lang="en-US" dirty="0" smtClean="0"/>
              <a:t>INTEGER)</a:t>
            </a:r>
            <a:r>
              <a:rPr lang="ru-RU" dirty="0" smtClean="0"/>
              <a:t> – расстояние до датчика в </a:t>
            </a:r>
            <a:r>
              <a:rPr lang="ru-RU" dirty="0" err="1" smtClean="0"/>
              <a:t>у.е</a:t>
            </a:r>
            <a:r>
              <a:rPr lang="ru-RU" dirty="0" smtClean="0"/>
              <a:t>.</a:t>
            </a:r>
          </a:p>
          <a:p>
            <a:pPr lvl="1"/>
            <a:r>
              <a:rPr lang="en-US" dirty="0" err="1" smtClean="0"/>
              <a:t>DistanceSm</a:t>
            </a:r>
            <a:r>
              <a:rPr lang="en-US" dirty="0" smtClean="0"/>
              <a:t> (</a:t>
            </a:r>
            <a:r>
              <a:rPr lang="ru-RU" dirty="0" smtClean="0"/>
              <a:t>тип </a:t>
            </a:r>
            <a:r>
              <a:rPr lang="en-US" dirty="0" smtClean="0"/>
              <a:t>NUMBER) – </a:t>
            </a:r>
            <a:r>
              <a:rPr lang="ru-RU" dirty="0" smtClean="0"/>
              <a:t>расстояние до датчика в см</a:t>
            </a:r>
            <a:endParaRPr lang="en-US" dirty="0" smtClean="0"/>
          </a:p>
          <a:p>
            <a:pPr lvl="1"/>
            <a:r>
              <a:rPr lang="en-US" dirty="0" err="1" smtClean="0"/>
              <a:t>TableCalibration</a:t>
            </a:r>
            <a:r>
              <a:rPr lang="en-US" dirty="0" smtClean="0"/>
              <a:t> </a:t>
            </a:r>
            <a:r>
              <a:rPr lang="ru-RU" dirty="0" smtClean="0"/>
              <a:t>(тип </a:t>
            </a:r>
            <a:r>
              <a:rPr lang="en-US" dirty="0" smtClean="0"/>
              <a:t>INFOTABLE)</a:t>
            </a:r>
            <a:r>
              <a:rPr lang="ru-RU" dirty="0" smtClean="0"/>
              <a:t> – таблица калибровки, в качестве </a:t>
            </a:r>
            <a:r>
              <a:rPr lang="en-US" dirty="0" err="1" smtClean="0"/>
              <a:t>DataShape</a:t>
            </a:r>
            <a:r>
              <a:rPr lang="ru-RU" dirty="0" smtClean="0"/>
              <a:t> указать новый </a:t>
            </a:r>
            <a:r>
              <a:rPr lang="en-US" dirty="0" err="1" smtClean="0"/>
              <a:t>DataShape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например, с именем </a:t>
            </a:r>
            <a:r>
              <a:rPr lang="en-US" dirty="0" err="1" smtClean="0"/>
              <a:t>DS_TableCalibration</a:t>
            </a:r>
            <a:r>
              <a:rPr lang="en-US" dirty="0" smtClean="0"/>
              <a:t>)</a:t>
            </a:r>
            <a:r>
              <a:rPr lang="ru-RU" dirty="0" smtClean="0"/>
              <a:t> с двумя полями типа </a:t>
            </a:r>
            <a:r>
              <a:rPr lang="en-US" dirty="0" smtClean="0"/>
              <a:t>INTEGER – UE </a:t>
            </a:r>
            <a:r>
              <a:rPr lang="ru-RU" dirty="0" smtClean="0"/>
              <a:t>и </a:t>
            </a:r>
            <a:r>
              <a:rPr lang="en-US" dirty="0" err="1" smtClean="0"/>
              <a:t>Sm</a:t>
            </a:r>
            <a:r>
              <a:rPr lang="ru-RU" dirty="0" smtClean="0"/>
              <a:t>. Поставить галочку напротив </a:t>
            </a:r>
            <a:r>
              <a:rPr lang="en-US" dirty="0" smtClean="0"/>
              <a:t>Persistent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Заполнить вручную таблицу калибровки.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Перевод значений по калибровочной таблице в </a:t>
            </a:r>
            <a:r>
              <a:rPr lang="en-US" sz="3400" dirty="0" err="1" smtClean="0"/>
              <a:t>Thingworx</a:t>
            </a:r>
            <a:endParaRPr lang="ru-RU" sz="3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Создать у вещи подписку, срабатывающую на событие </a:t>
            </a:r>
            <a:r>
              <a:rPr lang="en-US" dirty="0" err="1" smtClean="0"/>
              <a:t>DataChange</a:t>
            </a:r>
            <a:r>
              <a:rPr lang="ru-RU" dirty="0" smtClean="0"/>
              <a:t> для свойства </a:t>
            </a:r>
            <a:r>
              <a:rPr lang="en-US" dirty="0" smtClean="0"/>
              <a:t>Distance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Код подписки скопировать из файла </a:t>
            </a:r>
            <a:r>
              <a:rPr lang="en-US" dirty="0" smtClean="0"/>
              <a:t>V:/</a:t>
            </a:r>
            <a:r>
              <a:rPr lang="ru-RU" dirty="0" smtClean="0"/>
              <a:t>Факультатив Интернет вещей</a:t>
            </a:r>
            <a:r>
              <a:rPr lang="en-US" dirty="0" smtClean="0"/>
              <a:t>/04_05_2018/</a:t>
            </a:r>
            <a:r>
              <a:rPr lang="ru-RU" dirty="0" smtClean="0"/>
              <a:t>код</a:t>
            </a:r>
            <a:r>
              <a:rPr lang="en-US" dirty="0" smtClean="0"/>
              <a:t>ConvertDistance.js</a:t>
            </a:r>
            <a:endParaRPr lang="ru-RU" dirty="0" smtClean="0"/>
          </a:p>
          <a:p>
            <a:r>
              <a:rPr lang="ru-RU" dirty="0" smtClean="0"/>
              <a:t>Не забыть активировать подписку (поставить галочку у параметра </a:t>
            </a:r>
            <a:r>
              <a:rPr lang="en-US" dirty="0" smtClean="0"/>
              <a:t>Enabled)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работоспособность подписки.</a:t>
            </a:r>
          </a:p>
          <a:p>
            <a:r>
              <a:rPr lang="ru-RU" dirty="0" smtClean="0"/>
              <a:t>Создать </a:t>
            </a:r>
            <a:r>
              <a:rPr lang="ru-RU" dirty="0" err="1" smtClean="0"/>
              <a:t>мэшап</a:t>
            </a:r>
            <a:r>
              <a:rPr lang="ru-RU" dirty="0" smtClean="0"/>
              <a:t>, который позволяет ввести значение в </a:t>
            </a:r>
            <a:r>
              <a:rPr lang="ru-RU" dirty="0" err="1" smtClean="0"/>
              <a:t>у.е</a:t>
            </a:r>
            <a:r>
              <a:rPr lang="ru-RU" dirty="0" smtClean="0"/>
              <a:t>. и выводящий переведённое в см значение.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Требуется определить, сколько слов было правильно собрано вами, определить количество брака, а также определить эти же значения для других участников (команд).</a:t>
            </a:r>
          </a:p>
          <a:p>
            <a:pPr>
              <a:buNone/>
            </a:pPr>
            <a:r>
              <a:rPr lang="ru-RU" dirty="0" smtClean="0"/>
              <a:t>Слово считается собранным правильно, если последовательность команд участников, поданных с 1-го по 5-й круг работы робота приводит к расположению букв согласно переданному коду. В противном случае это брак.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правильности сборки слов роботом «Митя»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Анализ правильность сборки слов работает независимо от процесса сборки слова.</a:t>
            </a:r>
          </a:p>
          <a:p>
            <a:pPr>
              <a:buNone/>
            </a:pPr>
            <a:r>
              <a:rPr lang="ru-RU" dirty="0" smtClean="0"/>
              <a:t>Шаги алгоритма</a:t>
            </a:r>
            <a:r>
              <a:rPr lang="en-US" dirty="0" smtClean="0"/>
              <a:t>:</a:t>
            </a:r>
            <a:endParaRPr lang="ru-RU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На первом круге определить исходное положение букв и конечное положение букв.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На первом и последующих кругах считать текущую команду перестановки и попытаться изменить исходное положение букв в соответствии с командой. При этом нужно учесть, что нельзя в одну позицию класть несколько букв – такая команда не выполняется.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На пятом круге после попытки выполнения команды сравнить полученное положение букв с конечным. Если они совпадают, слово успешно собрано, иначе – брак.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 задачи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Создать у вещи робота-манипулятора следующие свойства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Positions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 </a:t>
            </a:r>
            <a:r>
              <a:rPr lang="en-US" dirty="0" smtClean="0"/>
              <a:t>STRING) – </a:t>
            </a:r>
            <a:r>
              <a:rPr lang="ru-RU" dirty="0" smtClean="0"/>
              <a:t>исходное и текущее положение букв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err="1" smtClean="0"/>
              <a:t>FinishPositions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 </a:t>
            </a:r>
            <a:r>
              <a:rPr lang="en-US" dirty="0" smtClean="0"/>
              <a:t>STRING) – </a:t>
            </a:r>
            <a:r>
              <a:rPr lang="ru-RU" dirty="0" smtClean="0"/>
              <a:t>конечное положение букв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err="1" smtClean="0"/>
              <a:t>CountWords</a:t>
            </a:r>
            <a:r>
              <a:rPr lang="en-US" dirty="0" smtClean="0"/>
              <a:t> (</a:t>
            </a:r>
            <a:r>
              <a:rPr lang="ru-RU" dirty="0" smtClean="0"/>
              <a:t>тип </a:t>
            </a:r>
            <a:r>
              <a:rPr lang="en-US" dirty="0" smtClean="0"/>
              <a:t>INTEGER, Persistent) – </a:t>
            </a:r>
            <a:r>
              <a:rPr lang="ru-RU" dirty="0" smtClean="0"/>
              <a:t>количество правильно собранных слов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CountDefect</a:t>
            </a:r>
            <a:r>
              <a:rPr lang="en-US" dirty="0" smtClean="0"/>
              <a:t> (</a:t>
            </a:r>
            <a:r>
              <a:rPr lang="ru-RU" dirty="0" smtClean="0"/>
              <a:t>тип </a:t>
            </a:r>
            <a:r>
              <a:rPr lang="en-US" dirty="0" smtClean="0"/>
              <a:t>INTEGER, Persistent) – </a:t>
            </a:r>
            <a:r>
              <a:rPr lang="ru-RU" dirty="0" smtClean="0"/>
              <a:t>количество брака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TableWords</a:t>
            </a:r>
            <a:r>
              <a:rPr lang="en-US" dirty="0" smtClean="0"/>
              <a:t> (</a:t>
            </a:r>
            <a:r>
              <a:rPr lang="ru-RU" dirty="0" smtClean="0"/>
              <a:t>тип </a:t>
            </a:r>
            <a:r>
              <a:rPr lang="en-US" dirty="0" smtClean="0"/>
              <a:t>INFOTABLE, Persistent) – </a:t>
            </a:r>
            <a:r>
              <a:rPr lang="ru-RU" dirty="0" smtClean="0"/>
              <a:t>номенклатура, создать </a:t>
            </a:r>
            <a:r>
              <a:rPr lang="en-US" dirty="0" smtClean="0"/>
              <a:t>Data Shape</a:t>
            </a:r>
            <a:r>
              <a:rPr lang="ru-RU" dirty="0" smtClean="0"/>
              <a:t> с двумя полями – </a:t>
            </a:r>
            <a:r>
              <a:rPr lang="en-US" dirty="0" smtClean="0"/>
              <a:t>Code (</a:t>
            </a:r>
            <a:r>
              <a:rPr lang="ru-RU" dirty="0" smtClean="0"/>
              <a:t>тип </a:t>
            </a:r>
            <a:r>
              <a:rPr lang="en-US" dirty="0" smtClean="0"/>
              <a:t>INTEGER) </a:t>
            </a:r>
            <a:r>
              <a:rPr lang="ru-RU" dirty="0" smtClean="0"/>
              <a:t>и </a:t>
            </a:r>
            <a:r>
              <a:rPr lang="en-US" dirty="0" smtClean="0"/>
              <a:t>Word (</a:t>
            </a:r>
            <a:r>
              <a:rPr lang="ru-RU" dirty="0" smtClean="0"/>
              <a:t>тип </a:t>
            </a:r>
            <a:r>
              <a:rPr lang="en-US" dirty="0" smtClean="0"/>
              <a:t>STRING)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анализа в </a:t>
            </a:r>
            <a:r>
              <a:rPr lang="en-US" dirty="0" err="1" smtClean="0"/>
              <a:t>Thingworx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9442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Проверить, что созданы все необходимые свойства (см. картинку), а также, что свойства </a:t>
            </a:r>
            <a:r>
              <a:rPr lang="en-US" dirty="0" smtClean="0"/>
              <a:t>Active, Step, </a:t>
            </a:r>
            <a:r>
              <a:rPr lang="en-US" dirty="0" err="1" smtClean="0"/>
              <a:t>CurrentTeam</a:t>
            </a:r>
            <a:r>
              <a:rPr lang="en-US" dirty="0" smtClean="0"/>
              <a:t>, </a:t>
            </a:r>
            <a:r>
              <a:rPr lang="en-US" dirty="0" err="1" smtClean="0"/>
              <a:t>TeamXFrom</a:t>
            </a:r>
            <a:r>
              <a:rPr lang="en-US" dirty="0" smtClean="0"/>
              <a:t>, </a:t>
            </a:r>
            <a:r>
              <a:rPr lang="en-US" dirty="0" err="1" smtClean="0"/>
              <a:t>TeamXTo</a:t>
            </a:r>
            <a:r>
              <a:rPr lang="en-US" dirty="0" smtClean="0"/>
              <a:t>, Code</a:t>
            </a:r>
            <a:r>
              <a:rPr lang="ru-RU" dirty="0" smtClean="0"/>
              <a:t> автоматически получают значения с робота и камеры.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225" t="31080" r="62725" b="24401"/>
          <a:stretch>
            <a:fillRect/>
          </a:stretch>
        </p:blipFill>
        <p:spPr bwMode="auto">
          <a:xfrm>
            <a:off x="5076056" y="2420888"/>
            <a:ext cx="2952328" cy="372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348880"/>
            <a:ext cx="40324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Заполнить таблицу согласно номенклатуре (слова указывать ЗАГЛАВНЫМИ русскими буквами).</a:t>
            </a:r>
            <a:endParaRPr lang="ru-RU" sz="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1256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Создать сервис </a:t>
            </a:r>
            <a:r>
              <a:rPr lang="en-US" dirty="0" err="1" smtClean="0"/>
              <a:t>StartAnalysis</a:t>
            </a:r>
            <a:r>
              <a:rPr lang="ru-RU" dirty="0" smtClean="0"/>
              <a:t> и скопировать для него код из файла </a:t>
            </a:r>
            <a:r>
              <a:rPr lang="en-US" dirty="0" smtClean="0"/>
              <a:t>V:/</a:t>
            </a:r>
            <a:r>
              <a:rPr lang="ru-RU" dirty="0" smtClean="0"/>
              <a:t>Факультатив Интернет вещей</a:t>
            </a:r>
            <a:r>
              <a:rPr lang="en-US" dirty="0" smtClean="0"/>
              <a:t>/</a:t>
            </a:r>
            <a:r>
              <a:rPr lang="ru-RU" dirty="0" smtClean="0"/>
              <a:t>04_05_2018</a:t>
            </a:r>
            <a:r>
              <a:rPr lang="en-US" dirty="0" smtClean="0"/>
              <a:t>/</a:t>
            </a:r>
            <a:r>
              <a:rPr lang="ru-RU" dirty="0" smtClean="0"/>
              <a:t>код</a:t>
            </a:r>
            <a:r>
              <a:rPr lang="en-US" dirty="0" smtClean="0"/>
              <a:t>StartAnalysis.js</a:t>
            </a:r>
            <a:endParaRPr lang="ru-RU" dirty="0" smtClean="0"/>
          </a:p>
          <a:p>
            <a:r>
              <a:rPr lang="ru-RU" dirty="0" smtClean="0"/>
              <a:t>Создать сервис </a:t>
            </a:r>
            <a:r>
              <a:rPr lang="en-US" dirty="0" err="1" smtClean="0"/>
              <a:t>ContinueAnalysis</a:t>
            </a:r>
            <a:r>
              <a:rPr lang="en-US" dirty="0" smtClean="0"/>
              <a:t> </a:t>
            </a:r>
            <a:r>
              <a:rPr lang="ru-RU" dirty="0" smtClean="0"/>
              <a:t>и скопировать для него код из файла </a:t>
            </a:r>
            <a:r>
              <a:rPr lang="en-US" dirty="0" smtClean="0"/>
              <a:t>V:/</a:t>
            </a:r>
            <a:r>
              <a:rPr lang="ru-RU" dirty="0" smtClean="0"/>
              <a:t>Факультатив Интернет вещей</a:t>
            </a:r>
            <a:r>
              <a:rPr lang="en-US" dirty="0" smtClean="0"/>
              <a:t>/</a:t>
            </a:r>
            <a:r>
              <a:rPr lang="ru-RU" dirty="0" smtClean="0"/>
              <a:t>04_05_2018</a:t>
            </a:r>
            <a:r>
              <a:rPr lang="en-US" dirty="0" smtClean="0"/>
              <a:t>/</a:t>
            </a:r>
            <a:r>
              <a:rPr lang="ru-RU" dirty="0" smtClean="0"/>
              <a:t>код</a:t>
            </a:r>
            <a:r>
              <a:rPr lang="en-US" dirty="0" smtClean="0"/>
              <a:t>ContinueAnalysis.js</a:t>
            </a:r>
          </a:p>
          <a:p>
            <a:r>
              <a:rPr lang="ru-RU" b="1" dirty="0" smtClean="0"/>
              <a:t>ЗАМЕНИТЕ В СЕРВИСЕ </a:t>
            </a:r>
            <a:r>
              <a:rPr lang="en-US" dirty="0" err="1" smtClean="0"/>
              <a:t>ContinueAnalysis</a:t>
            </a:r>
            <a:r>
              <a:rPr lang="en-US" dirty="0" smtClean="0"/>
              <a:t> </a:t>
            </a:r>
            <a:r>
              <a:rPr lang="ru-RU" dirty="0" smtClean="0"/>
              <a:t>номер команды</a:t>
            </a:r>
            <a:r>
              <a:rPr lang="en-US" dirty="0" smtClean="0"/>
              <a:t> </a:t>
            </a:r>
            <a:r>
              <a:rPr lang="ru-RU" dirty="0" smtClean="0"/>
              <a:t>на свой в строках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From = Things["</a:t>
            </a:r>
            <a:r>
              <a:rPr lang="en-US" dirty="0" err="1" smtClean="0"/>
              <a:t>Robot_Mitya_FSPO_Trolltram</a:t>
            </a:r>
            <a:r>
              <a:rPr lang="en-US" dirty="0" smtClean="0"/>
              <a:t>"].</a:t>
            </a:r>
            <a:r>
              <a:rPr lang="en-US" dirty="0" smtClean="0">
                <a:solidFill>
                  <a:srgbClr val="FF0000"/>
                </a:solidFill>
              </a:rPr>
              <a:t>Team0From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To = Things["</a:t>
            </a:r>
            <a:r>
              <a:rPr lang="en-US" dirty="0" err="1" smtClean="0"/>
              <a:t>Robot_Mitya_FSPO_Trolltram</a:t>
            </a:r>
            <a:r>
              <a:rPr lang="en-US" dirty="0" smtClean="0"/>
              <a:t>"].</a:t>
            </a:r>
            <a:r>
              <a:rPr lang="en-US" dirty="0" smtClean="0">
                <a:solidFill>
                  <a:srgbClr val="FF0000"/>
                </a:solidFill>
              </a:rPr>
              <a:t>Team0To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Создать сервис </a:t>
            </a:r>
            <a:r>
              <a:rPr lang="en-US" dirty="0" err="1" smtClean="0"/>
              <a:t>FinishAnalysis</a:t>
            </a:r>
            <a:r>
              <a:rPr lang="en-US" dirty="0" smtClean="0"/>
              <a:t> </a:t>
            </a:r>
            <a:r>
              <a:rPr lang="ru-RU" dirty="0" smtClean="0"/>
              <a:t>и скопировать код из файла </a:t>
            </a:r>
            <a:r>
              <a:rPr lang="en-US" dirty="0" smtClean="0"/>
              <a:t>V:/</a:t>
            </a:r>
            <a:r>
              <a:rPr lang="ru-RU" dirty="0" smtClean="0"/>
              <a:t>Факультатив Интернет вещей</a:t>
            </a:r>
            <a:r>
              <a:rPr lang="en-US" dirty="0" smtClean="0"/>
              <a:t>/</a:t>
            </a:r>
            <a:r>
              <a:rPr lang="ru-RU" dirty="0" smtClean="0"/>
              <a:t>04_05_2018</a:t>
            </a:r>
            <a:r>
              <a:rPr lang="en-US" dirty="0" smtClean="0"/>
              <a:t>/</a:t>
            </a:r>
            <a:r>
              <a:rPr lang="ru-RU" dirty="0" smtClean="0"/>
              <a:t>код</a:t>
            </a:r>
            <a:r>
              <a:rPr lang="en-US" dirty="0" smtClean="0"/>
              <a:t>FinishAnalysis.js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260648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автоматическое</a:t>
                      </a:r>
                      <a:r>
                        <a:rPr lang="ru-RU" baseline="0" dirty="0" smtClean="0"/>
                        <a:t> управление не реализовывалось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</a:t>
                      </a:r>
                      <a:r>
                        <a:rPr lang="ru-RU" baseline="0" dirty="0" smtClean="0"/>
                        <a:t> автоматическое управление реализовано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подписку на событие </a:t>
                      </a:r>
                      <a:r>
                        <a:rPr lang="en-US" baseline="0" dirty="0" err="1" smtClean="0"/>
                        <a:t>DataChange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свойства</a:t>
                      </a:r>
                      <a:r>
                        <a:rPr lang="en-US" baseline="0" dirty="0" smtClean="0"/>
                        <a:t> Step</a:t>
                      </a:r>
                      <a:endParaRPr lang="ru-RU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Код</a:t>
                      </a:r>
                      <a:r>
                        <a:rPr lang="ru-RU" baseline="0" dirty="0" smtClean="0"/>
                        <a:t> подписки – поочерёдный вызов только что созданных сервисов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en-US" baseline="0" dirty="0" err="1" smtClean="0"/>
                        <a:t>me.StartAnalysis</a:t>
                      </a:r>
                      <a:r>
                        <a:rPr lang="en-US" baseline="0" dirty="0" smtClean="0"/>
                        <a:t>();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en-US" baseline="0" dirty="0" err="1" smtClean="0"/>
                        <a:t>me.ContinueAnalysis</a:t>
                      </a:r>
                      <a:r>
                        <a:rPr lang="en-US" baseline="0" dirty="0" smtClean="0"/>
                        <a:t>();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en-US" baseline="0" dirty="0" err="1" smtClean="0"/>
                        <a:t>me.FinishAnalysis</a:t>
                      </a:r>
                      <a:r>
                        <a:rPr lang="en-US" baseline="0" dirty="0" smtClean="0"/>
                        <a:t>();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Добавить</a:t>
                      </a:r>
                      <a:r>
                        <a:rPr lang="ru-RU" baseline="0" dirty="0" smtClean="0"/>
                        <a:t> в ранее созданные подписки вызовы только что созданных сервисов с соблюдением следующих условий</a:t>
                      </a:r>
                      <a:r>
                        <a:rPr lang="en-US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ru-RU" baseline="0" dirty="0" smtClean="0"/>
                        <a:t>Сервис </a:t>
                      </a:r>
                      <a:r>
                        <a:rPr lang="en-US" baseline="0" dirty="0" err="1" smtClean="0"/>
                        <a:t>me.StartAnalysis</a:t>
                      </a:r>
                      <a:r>
                        <a:rPr lang="en-US" baseline="0" dirty="0" smtClean="0"/>
                        <a:t>() </a:t>
                      </a:r>
                      <a:r>
                        <a:rPr lang="ru-RU" baseline="0" dirty="0" smtClean="0"/>
                        <a:t>вызывается сразу после смены номера круга</a:t>
                      </a:r>
                      <a:r>
                        <a:rPr lang="en-US" baseline="0" dirty="0" smtClean="0"/>
                        <a:t>;</a:t>
                      </a:r>
                      <a:endParaRPr lang="ru-RU" baseline="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ru-RU" baseline="0" dirty="0" smtClean="0"/>
                        <a:t>Сервис </a:t>
                      </a:r>
                      <a:r>
                        <a:rPr lang="en-US" baseline="0" dirty="0" err="1" smtClean="0"/>
                        <a:t>me.ContinueAnalysis</a:t>
                      </a:r>
                      <a:r>
                        <a:rPr lang="en-US" baseline="0" dirty="0" smtClean="0"/>
                        <a:t>()</a:t>
                      </a:r>
                      <a:r>
                        <a:rPr lang="ru-RU" baseline="0" dirty="0" smtClean="0"/>
                        <a:t> вызывается после сервиса </a:t>
                      </a:r>
                      <a:r>
                        <a:rPr lang="en-US" baseline="0" dirty="0" err="1" smtClean="0"/>
                        <a:t>me.StartAnalysis</a:t>
                      </a:r>
                      <a:r>
                        <a:rPr lang="en-US" baseline="0" dirty="0" smtClean="0"/>
                        <a:t>()</a:t>
                      </a:r>
                      <a:r>
                        <a:rPr lang="ru-RU" baseline="0" dirty="0" smtClean="0"/>
                        <a:t>, но до отправки текущей команды перестановки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ru-RU" baseline="0" dirty="0" smtClean="0"/>
                        <a:t>Сервис </a:t>
                      </a:r>
                      <a:r>
                        <a:rPr lang="en-US" baseline="0" dirty="0" err="1" smtClean="0"/>
                        <a:t>me.FinishAnalysis</a:t>
                      </a:r>
                      <a:r>
                        <a:rPr lang="en-US" baseline="0" dirty="0" smtClean="0"/>
                        <a:t>()</a:t>
                      </a:r>
                      <a:r>
                        <a:rPr lang="ru-RU" baseline="0" dirty="0" smtClean="0"/>
                        <a:t> вызывается сразу после сервиса </a:t>
                      </a:r>
                      <a:r>
                        <a:rPr lang="en-US" baseline="0" dirty="0" err="1" smtClean="0"/>
                        <a:t>me.ContinueAnalysis</a:t>
                      </a:r>
                      <a:r>
                        <a:rPr lang="en-US" baseline="0" dirty="0" smtClean="0"/>
                        <a:t>()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589240"/>
            <a:ext cx="665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Активируйте подписку и посмотрите, как она работает.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значений по калибровочной таблице</a:t>
            </a:r>
          </a:p>
          <a:p>
            <a:r>
              <a:rPr lang="ru-RU" dirty="0" smtClean="0"/>
              <a:t>Анализ правильности сборки слов роботом «Митя»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Датчик безопасности передаёт значения в условных единицах (</a:t>
            </a:r>
            <a:r>
              <a:rPr lang="ru-RU" dirty="0" err="1" smtClean="0"/>
              <a:t>у.е</a:t>
            </a:r>
            <a:r>
              <a:rPr lang="ru-RU" dirty="0" smtClean="0"/>
              <a:t>.), которые необходимо перевести в сантиметры по калибровочной таблице.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значений по калибровочной таблице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71600" y="3356992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у.е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одержимое 1"/>
          <p:cNvSpPr txBox="1">
            <a:spLocks/>
          </p:cNvSpPr>
          <p:nvPr/>
        </p:nvSpPr>
        <p:spPr>
          <a:xfrm>
            <a:off x="539552" y="4437112"/>
            <a:ext cx="822960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Вопрос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700" dirty="0" smtClean="0"/>
              <a:t>как перевести промежуточные значения в сантиметры?</a:t>
            </a:r>
            <a:endParaRPr kumimoji="0" lang="ru-RU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Интерполяция</a:t>
            </a:r>
            <a:r>
              <a:rPr lang="ru-RU" dirty="0" smtClean="0"/>
              <a:t> - способ нахождения промежуточных значений величины по имеющемуся дискретному набору известных значений.</a:t>
            </a:r>
          </a:p>
          <a:p>
            <a:pPr>
              <a:buNone/>
            </a:pPr>
            <a:r>
              <a:rPr lang="ru-RU" b="1" dirty="0" smtClean="0"/>
              <a:t>Линейная интерполяция</a:t>
            </a:r>
            <a:r>
              <a:rPr lang="ru-RU" dirty="0" smtClean="0"/>
              <a:t> состоит в том, что заданные точки 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 при (</a:t>
            </a:r>
            <a:r>
              <a:rPr lang="ru-RU" dirty="0" err="1" smtClean="0"/>
              <a:t>i</a:t>
            </a:r>
            <a:r>
              <a:rPr lang="ru-RU" dirty="0" smtClean="0"/>
              <a:t> = 0. 1, ..., </a:t>
            </a:r>
            <a:r>
              <a:rPr lang="ru-RU" dirty="0" err="1" smtClean="0"/>
              <a:t>n</a:t>
            </a:r>
            <a:r>
              <a:rPr lang="ru-RU" dirty="0" smtClean="0"/>
              <a:t>), </a:t>
            </a:r>
            <a:r>
              <a:rPr lang="en-US" dirty="0" smtClean="0"/>
              <a:t>n – </a:t>
            </a:r>
            <a:r>
              <a:rPr lang="ru-RU" dirty="0" smtClean="0"/>
              <a:t>кол-во значений 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в дискретном наборе, соединяются прямолинейными отрезками, и функция </a:t>
            </a:r>
            <a:r>
              <a:rPr lang="ru-RU" dirty="0" err="1" smtClean="0"/>
              <a:t>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приближается ломаной с вершинами в данных точках.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Теоретическая база для решения задачи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Пусть </a:t>
            </a:r>
            <a:r>
              <a:rPr lang="en-US" dirty="0" smtClean="0"/>
              <a:t>x – </a:t>
            </a:r>
            <a:r>
              <a:rPr lang="ru-RU" dirty="0" smtClean="0"/>
              <a:t>это значения в </a:t>
            </a:r>
            <a:r>
              <a:rPr lang="ru-RU" dirty="0" err="1" smtClean="0"/>
              <a:t>у.е</a:t>
            </a:r>
            <a:r>
              <a:rPr lang="ru-RU" dirty="0" smtClean="0"/>
              <a:t>., </a:t>
            </a:r>
            <a:r>
              <a:rPr lang="en-US" dirty="0" smtClean="0"/>
              <a:t>y – </a:t>
            </a:r>
            <a:r>
              <a:rPr lang="ru-RU" dirty="0" smtClean="0"/>
              <a:t>значения в см. Получим таблицу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242088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одержимое 1"/>
          <p:cNvSpPr txBox="1">
            <a:spLocks/>
          </p:cNvSpPr>
          <p:nvPr/>
        </p:nvSpPr>
        <p:spPr>
          <a:xfrm>
            <a:off x="467544" y="3212976"/>
            <a:ext cx="8229600" cy="939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700" dirty="0" smtClean="0"/>
              <a:t>Обозначим данные точки на координатной плоскости</a:t>
            </a:r>
            <a:r>
              <a:rPr lang="en-US" sz="2700" dirty="0" smtClean="0"/>
              <a:t>: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3419872" y="3789040"/>
          <a:ext cx="4104456" cy="28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13681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Согласно методу линейной интерполяции следует соединить точки прямолинейными отрезками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3203848" y="1412776"/>
          <a:ext cx="4104456" cy="28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одержимое 1"/>
          <p:cNvSpPr txBox="1">
            <a:spLocks/>
          </p:cNvSpPr>
          <p:nvPr/>
        </p:nvSpPr>
        <p:spPr>
          <a:xfrm>
            <a:off x="611560" y="4293096"/>
            <a:ext cx="8229600" cy="18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Теперь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можно </a:t>
            </a:r>
            <a:r>
              <a:rPr lang="ru-RU" sz="2700" dirty="0" smtClean="0"/>
              <a:t>по графику 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определить </a:t>
            </a:r>
            <a:r>
              <a:rPr lang="en-US" sz="2700" dirty="0" smtClean="0"/>
              <a:t>y</a:t>
            </a:r>
            <a:r>
              <a:rPr lang="ru-RU" sz="2700" dirty="0" smtClean="0"/>
              <a:t> для любого </a:t>
            </a:r>
            <a:r>
              <a:rPr lang="en-US" sz="2700" dirty="0" smtClean="0"/>
              <a:t>x </a:t>
            </a:r>
            <a:r>
              <a:rPr lang="ru-RU" sz="2700" dirty="0" smtClean="0"/>
              <a:t>в интервале (70</a:t>
            </a:r>
            <a:r>
              <a:rPr lang="en-US" sz="2700" dirty="0" smtClean="0"/>
              <a:t>;420)</a:t>
            </a:r>
            <a:r>
              <a:rPr lang="ru-RU" sz="2700" dirty="0" smtClean="0"/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Вопрос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вывести формулы для определения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x?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Между любыми несовпадающими двумя точками можно провести прямую, и причём только одну.</a:t>
            </a:r>
          </a:p>
          <a:p>
            <a:pPr>
              <a:buNone/>
            </a:pPr>
            <a:r>
              <a:rPr lang="ru-RU" dirty="0" smtClean="0"/>
              <a:t>Некоторые уравнения прямой</a:t>
            </a:r>
            <a:r>
              <a:rPr lang="en-US" dirty="0" smtClean="0"/>
              <a:t>:</a:t>
            </a:r>
            <a:endParaRPr lang="ru-RU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ax+by+c</a:t>
            </a:r>
            <a:r>
              <a:rPr lang="en-US" dirty="0" smtClean="0"/>
              <a:t>=0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y=</a:t>
            </a:r>
            <a:r>
              <a:rPr lang="en-US" dirty="0" err="1" smtClean="0"/>
              <a:t>kx+l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-y)/(y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)=(x</a:t>
            </a:r>
            <a:r>
              <a:rPr lang="en-US" baseline="-25000" dirty="0" smtClean="0"/>
              <a:t>1</a:t>
            </a:r>
            <a:r>
              <a:rPr lang="en-US" dirty="0" smtClean="0"/>
              <a:t>-x)/(x</a:t>
            </a:r>
            <a:r>
              <a:rPr lang="en-US" baseline="-25000" dirty="0" smtClean="0"/>
              <a:t>2</a:t>
            </a:r>
            <a:r>
              <a:rPr lang="en-US" dirty="0" smtClean="0"/>
              <a:t>-x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624078" indent="-514350">
              <a:buNone/>
            </a:pPr>
            <a:r>
              <a:rPr lang="ru-RU" dirty="0" smtClean="0"/>
              <a:t>Прямолинейный отрезок является частью прямой.</a:t>
            </a:r>
            <a:endParaRPr lang="en-US" dirty="0" smtClean="0"/>
          </a:p>
          <a:p>
            <a:pPr marL="624078" indent="-514350">
              <a:buNone/>
            </a:pPr>
            <a:r>
              <a:rPr lang="ru-RU" u="sng" dirty="0" smtClean="0"/>
              <a:t>Примечание</a:t>
            </a:r>
            <a:r>
              <a:rPr lang="en-US" u="sng" dirty="0" smtClean="0"/>
              <a:t>:</a:t>
            </a:r>
            <a:r>
              <a:rPr lang="ru-RU" u="sng" dirty="0" smtClean="0"/>
              <a:t> </a:t>
            </a:r>
            <a:r>
              <a:rPr lang="ru-RU" dirty="0" smtClean="0"/>
              <a:t>Уравнение 3 можно привести к виду</a:t>
            </a:r>
            <a:r>
              <a:rPr lang="en-US" dirty="0" smtClean="0"/>
              <a:t>: y=y</a:t>
            </a:r>
            <a:r>
              <a:rPr lang="en-US" baseline="-25000" dirty="0" smtClean="0"/>
              <a:t>1</a:t>
            </a:r>
            <a:r>
              <a:rPr lang="en-US" dirty="0" smtClean="0"/>
              <a:t>-(y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)(x</a:t>
            </a:r>
            <a:r>
              <a:rPr lang="en-US" baseline="-25000" dirty="0" smtClean="0"/>
              <a:t>1</a:t>
            </a:r>
            <a:r>
              <a:rPr lang="en-US" dirty="0" smtClean="0"/>
              <a:t>-x)/(x</a:t>
            </a:r>
            <a:r>
              <a:rPr lang="en-US" baseline="-25000" dirty="0" smtClean="0"/>
              <a:t>2</a:t>
            </a:r>
            <a:r>
              <a:rPr lang="en-US" dirty="0" smtClean="0"/>
              <a:t>-x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прямой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Каждый прямолинейный отрезок можно описать уравнением прямой.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 решения задачи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4788024" y="3845272"/>
          <a:ext cx="4104456" cy="28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4133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4556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87274" y="491610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53481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148064" y="2708920"/>
          <a:ext cx="3600400" cy="1102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23528" y="2492896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dirty="0" smtClean="0"/>
              <a:t>Уравнение прямой </a:t>
            </a:r>
            <a:r>
              <a:rPr lang="en-US" sz="2000" dirty="0" smtClean="0"/>
              <a:t>AB: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(30-y)/(40-30)=(125-x)/(70-125)</a:t>
            </a:r>
          </a:p>
          <a:p>
            <a:pPr>
              <a:buNone/>
            </a:pPr>
            <a:r>
              <a:rPr lang="en-US" sz="2000" dirty="0" smtClean="0"/>
              <a:t>(30-y)/10=(125-x)/(-55) </a:t>
            </a:r>
            <a:r>
              <a:rPr lang="ru-RU" sz="2000" dirty="0" smtClean="0"/>
              <a:t>   </a:t>
            </a:r>
            <a:r>
              <a:rPr lang="en-US" sz="2000" dirty="0" smtClean="0"/>
              <a:t>|*5</a:t>
            </a:r>
          </a:p>
          <a:p>
            <a:pPr>
              <a:buNone/>
            </a:pPr>
            <a:r>
              <a:rPr lang="en-US" sz="2000" dirty="0" smtClean="0"/>
              <a:t>(30-y)/2=(125-x)/(-11)</a:t>
            </a:r>
          </a:p>
          <a:p>
            <a:pPr>
              <a:buNone/>
            </a:pPr>
            <a:r>
              <a:rPr lang="en-US" sz="2000" dirty="0" smtClean="0"/>
              <a:t>-330+11y=250-2x</a:t>
            </a:r>
          </a:p>
          <a:p>
            <a:pPr>
              <a:buNone/>
            </a:pPr>
            <a:r>
              <a:rPr lang="en-US" sz="2000" dirty="0" smtClean="0"/>
              <a:t>11y=580</a:t>
            </a:r>
            <a:r>
              <a:rPr lang="ru-RU" sz="2000" dirty="0" smtClean="0"/>
              <a:t>-2</a:t>
            </a:r>
            <a:r>
              <a:rPr lang="en-US" sz="2000" dirty="0" smtClean="0"/>
              <a:t>x</a:t>
            </a:r>
          </a:p>
          <a:p>
            <a:pPr>
              <a:buNone/>
            </a:pPr>
            <a:r>
              <a:rPr lang="en-US" sz="2000" dirty="0" smtClean="0"/>
              <a:t>y=(580-2x)/11</a:t>
            </a:r>
          </a:p>
        </p:txBody>
      </p:sp>
      <p:sp>
        <p:nvSpPr>
          <p:cNvPr id="11" name="Содержимое 1"/>
          <p:cNvSpPr txBox="1">
            <a:spLocks/>
          </p:cNvSpPr>
          <p:nvPr/>
        </p:nvSpPr>
        <p:spPr>
          <a:xfrm>
            <a:off x="395536" y="4869160"/>
            <a:ext cx="3816424" cy="10835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Самостоятельно напишите</a:t>
            </a:r>
            <a:r>
              <a:rPr kumimoji="0" lang="ru-RU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уравнения прямых </a:t>
            </a:r>
            <a:r>
              <a:rPr lang="en-US" sz="2700" noProof="0" dirty="0" smtClean="0"/>
              <a:t>BC </a:t>
            </a:r>
            <a:r>
              <a:rPr lang="ru-RU" sz="2700" noProof="0" dirty="0" smtClean="0"/>
              <a:t>и </a:t>
            </a:r>
            <a:r>
              <a:rPr lang="en-US" sz="2700" noProof="0" dirty="0" smtClean="0"/>
              <a:t>CD</a:t>
            </a:r>
            <a:r>
              <a:rPr lang="ru-RU" sz="2700" noProof="0" dirty="0" smtClean="0"/>
              <a:t>.</a:t>
            </a:r>
            <a:endParaRPr kumimoji="0" lang="ru-RU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результате получим уравнения всех прямых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AB: </a:t>
            </a:r>
            <a:r>
              <a:rPr lang="en-US" sz="2800" dirty="0" smtClean="0"/>
              <a:t>y=(580-2x)/11</a:t>
            </a:r>
          </a:p>
          <a:p>
            <a:pPr>
              <a:buNone/>
            </a:pPr>
            <a:r>
              <a:rPr lang="en-US" dirty="0" smtClean="0"/>
              <a:t>BC: y=(760-2x)/17</a:t>
            </a:r>
          </a:p>
          <a:p>
            <a:pPr>
              <a:buNone/>
            </a:pPr>
            <a:r>
              <a:rPr lang="en-US" dirty="0" smtClean="0"/>
              <a:t>CD: y=30-(x/21)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Таким образом, чтобы найти </a:t>
            </a:r>
            <a:r>
              <a:rPr lang="en-US" dirty="0" smtClean="0"/>
              <a:t>y</a:t>
            </a:r>
            <a:r>
              <a:rPr lang="ru-RU" dirty="0" smtClean="0"/>
              <a:t> для любого </a:t>
            </a:r>
            <a:r>
              <a:rPr lang="en-US" dirty="0" smtClean="0"/>
              <a:t>x</a:t>
            </a:r>
            <a:r>
              <a:rPr lang="ru-RU" dirty="0" smtClean="0"/>
              <a:t> в интервале </a:t>
            </a:r>
            <a:r>
              <a:rPr lang="en-US" dirty="0" smtClean="0"/>
              <a:t>(70;420)</a:t>
            </a:r>
            <a:r>
              <a:rPr lang="ru-RU" dirty="0" smtClean="0"/>
              <a:t>, нужно</a:t>
            </a:r>
            <a:r>
              <a:rPr lang="en-US" dirty="0" smtClean="0"/>
              <a:t>:</a:t>
            </a:r>
            <a:endParaRPr lang="ru-RU" dirty="0" smtClean="0"/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Определить, какой прямой принадлежит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ru-RU" dirty="0" smtClean="0"/>
              <a:t>С помощью соответствующего уравнения прямой вычислить </a:t>
            </a:r>
            <a:r>
              <a:rPr lang="en-US" dirty="0" smtClean="0"/>
              <a:t>y.</a:t>
            </a: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520</TotalTime>
  <Words>925</Words>
  <Application>Microsoft Office PowerPoint</Application>
  <PresentationFormat>Экран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Открытая</vt:lpstr>
      <vt:lpstr>Некоторые вопросы конкурсных заданий  по компетенции  «Интернет вещей»</vt:lpstr>
      <vt:lpstr>План</vt:lpstr>
      <vt:lpstr>Получение значений по калибровочной таблице</vt:lpstr>
      <vt:lpstr>Теоретическая база для решения задачи</vt:lpstr>
      <vt:lpstr>Решение задачи</vt:lpstr>
      <vt:lpstr>Слайд 6</vt:lpstr>
      <vt:lpstr>Уравнение прямой</vt:lpstr>
      <vt:lpstr>Продолжение решения задачи</vt:lpstr>
      <vt:lpstr>Слайд 9</vt:lpstr>
      <vt:lpstr>Перевод значений по калибровочной таблице в Thingworx</vt:lpstr>
      <vt:lpstr>Слайд 11</vt:lpstr>
      <vt:lpstr>Анализ правильности сборки слов роботом «Митя»</vt:lpstr>
      <vt:lpstr>Алгоритм решения задачи</vt:lpstr>
      <vt:lpstr>Реализация анализа в Thingworx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Некоторые сложные вопросы конкурсных заданий по компетенции «Интернет вещей»</dc:title>
  <dc:creator>Семья</dc:creator>
  <cp:lastModifiedBy>Семья</cp:lastModifiedBy>
  <cp:revision>40</cp:revision>
  <dcterms:created xsi:type="dcterms:W3CDTF">2018-05-03T15:13:00Z</dcterms:created>
  <dcterms:modified xsi:type="dcterms:W3CDTF">2018-05-03T23:56:56Z</dcterms:modified>
</cp:coreProperties>
</file>