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65"/>
  </p:normalViewPr>
  <p:slideViewPr>
    <p:cSldViewPr snapToGrid="0" snapToObjects="1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56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1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1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22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0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07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16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1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3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1213-6AF5-D64F-A182-2BA79BED0D87}" type="datetimeFigureOut">
              <a:rPr lang="ru-RU" smtClean="0"/>
              <a:t>10.10.2017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A071-55D7-FB47-AF61-EAB6BF0E1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7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Техническое предложение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Санкт-Петербург</a:t>
            </a:r>
            <a:r>
              <a:rPr lang="ru-RU" dirty="0" smtClean="0"/>
              <a:t>, </a:t>
            </a:r>
            <a:r>
              <a:rPr lang="ru-RU" dirty="0" smtClean="0"/>
              <a:t>Команда №1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1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архитектура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5" y="1392701"/>
            <a:ext cx="11145330" cy="5126852"/>
          </a:xfrm>
        </p:spPr>
      </p:pic>
    </p:spTree>
    <p:extLst>
      <p:ext uri="{BB962C8B-B14F-4D97-AF65-F5344CB8AC3E}">
        <p14:creationId xmlns:p14="http://schemas.microsoft.com/office/powerpoint/2010/main" val="82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оператора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7" y="1793174"/>
            <a:ext cx="11938925" cy="3882167"/>
          </a:xfrm>
        </p:spPr>
      </p:pic>
    </p:spTree>
    <p:extLst>
      <p:ext uri="{BB962C8B-B14F-4D97-AF65-F5344CB8AC3E}">
        <p14:creationId xmlns:p14="http://schemas.microsoft.com/office/powerpoint/2010/main" val="11368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мастера оператора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036" y="1825625"/>
            <a:ext cx="8283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эксплуатационных характеристик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Интерфейс оператора позволяет в режиме реального времени наблюдать за изменениями различных </a:t>
            </a:r>
            <a:r>
              <a:rPr lang="ru-RU" dirty="0" smtClean="0"/>
              <a:t>параметров</a:t>
            </a:r>
            <a:r>
              <a:rPr lang="en-US" dirty="0" smtClean="0"/>
              <a:t> </a:t>
            </a:r>
            <a:r>
              <a:rPr lang="ru-RU" dirty="0" smtClean="0"/>
              <a:t>робота-манипулятора</a:t>
            </a:r>
            <a:r>
              <a:rPr lang="ru-RU" dirty="0"/>
              <a:t>, следить за текущим состоянием паллеты и расположением составных частей изделия на ней, </a:t>
            </a:r>
            <a:r>
              <a:rPr lang="ru-RU" dirty="0" smtClean="0"/>
              <a:t>вручную</a:t>
            </a:r>
            <a:r>
              <a:rPr lang="en-US" dirty="0" smtClean="0"/>
              <a:t> </a:t>
            </a:r>
            <a:r>
              <a:rPr lang="ru-RU" dirty="0" smtClean="0"/>
              <a:t>задавать </a:t>
            </a:r>
            <a:r>
              <a:rPr lang="ru-RU" dirty="0"/>
              <a:t>координаты перемещения робота-манипулятора и управлять светосигнальной </a:t>
            </a:r>
            <a:r>
              <a:rPr lang="ru-RU" dirty="0" smtClean="0"/>
              <a:t>ламой. Интерфейс оператора отображает всю необходимую информацию и позволяет удаленно внести в систему все необходимые изменения.</a:t>
            </a:r>
          </a:p>
          <a:p>
            <a:r>
              <a:rPr lang="ru-RU" dirty="0" smtClean="0"/>
              <a:t>Интерфейс мастера оператора позволяет просматривать общую и текущую информацию для каждой ячейки, отображать информацию о работе и динамике различных показателей в графическом виде, получить информацию о количестве произведенных изделий разного типа о количестве операций для изготовления изделий разного типа, управлять работой с базами данных и созданием отчетов. Интерфейс позволяет мастеру оператора получить всю необходимую информацию для каждой производственной ячейки и совершить все необходимые действия по управлению содержимым информации</a:t>
            </a:r>
            <a:endParaRPr lang="en-US" dirty="0" smtClean="0"/>
          </a:p>
          <a:p>
            <a:r>
              <a:rPr lang="ru-RU" dirty="0"/>
              <a:t>Интерфейс технического мониторинга дает возможность пользователю при необходимости </a:t>
            </a:r>
            <a:r>
              <a:rPr lang="ru-RU" dirty="0" smtClean="0"/>
              <a:t>следить </a:t>
            </a:r>
            <a:r>
              <a:rPr lang="ru-RU" dirty="0"/>
              <a:t>за служебной </a:t>
            </a:r>
            <a:r>
              <a:rPr lang="ru-RU" dirty="0" smtClean="0"/>
              <a:t>информацией,</a:t>
            </a:r>
            <a:r>
              <a:rPr lang="en-US" dirty="0" smtClean="0"/>
              <a:t> </a:t>
            </a:r>
            <a:r>
              <a:rPr lang="ru-RU" dirty="0" smtClean="0"/>
              <a:t>поступающей </a:t>
            </a:r>
            <a:r>
              <a:rPr lang="ru-RU" dirty="0"/>
              <a:t>с робота-манипулятора, что может помочь при возможной </a:t>
            </a:r>
            <a:r>
              <a:rPr lang="ru-RU" dirty="0" smtClean="0"/>
              <a:t>отладке оборудования</a:t>
            </a:r>
          </a:p>
          <a:p>
            <a:r>
              <a:rPr lang="ru-RU" dirty="0"/>
              <a:t>Все интерфейсы доступны для понимания пользователям без специальной подготовки и позволяют эффективно получить </a:t>
            </a:r>
            <a:r>
              <a:rPr lang="ru-RU" dirty="0" smtClean="0"/>
              <a:t>нужную информацию </a:t>
            </a:r>
            <a:r>
              <a:rPr lang="ru-RU" dirty="0"/>
              <a:t>в корректных единицах измерения. Также, имеется возможность работы без дополнительных средства </a:t>
            </a:r>
            <a:r>
              <a:rPr lang="ru-RU" dirty="0" smtClean="0"/>
              <a:t>ввода (например</a:t>
            </a:r>
            <a:r>
              <a:rPr lang="ru-RU" dirty="0"/>
              <a:t>, для планшетных ПК)</a:t>
            </a:r>
          </a:p>
        </p:txBody>
      </p:sp>
    </p:spTree>
    <p:extLst>
      <p:ext uri="{BB962C8B-B14F-4D97-AF65-F5344CB8AC3E}">
        <p14:creationId xmlns:p14="http://schemas.microsoft.com/office/powerpoint/2010/main" val="1519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 процедур отладки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51575"/>
              </p:ext>
            </p:extLst>
          </p:nvPr>
        </p:nvGraphicFramePr>
        <p:xfrm>
          <a:off x="838200" y="1569492"/>
          <a:ext cx="10515600" cy="5198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9005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Этап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 процедуры</a:t>
                      </a:r>
                      <a:endParaRPr lang="ru-RU" sz="1200" dirty="0"/>
                    </a:p>
                  </a:txBody>
                  <a:tcPr/>
                </a:tc>
              </a:tr>
              <a:tr h="48089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Получение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Проверка наличия данных, проверка наличия</a:t>
                      </a:r>
                      <a:r>
                        <a:rPr lang="ru-RU" sz="1200" baseline="0" dirty="0" smtClean="0"/>
                        <a:t> изменений при изменении показателей ячейки</a:t>
                      </a:r>
                      <a:endParaRPr lang="ru-RU" sz="1200" dirty="0"/>
                    </a:p>
                  </a:txBody>
                  <a:tcPr/>
                </a:tc>
              </a:tr>
              <a:tr h="673248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Отображение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Проверка корректности отображения данных (соответствие данных наименованиям),</a:t>
                      </a:r>
                      <a:r>
                        <a:rPr lang="ru-RU" sz="1200" baseline="0" dirty="0" smtClean="0"/>
                        <a:t> проверка отображения изменений, проверка единиц измерения</a:t>
                      </a:r>
                      <a:endParaRPr lang="ru-RU" sz="1200" dirty="0"/>
                    </a:p>
                  </a:txBody>
                  <a:tcPr/>
                </a:tc>
              </a:tr>
              <a:tr h="673248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Контроль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Проверка индикации нормального режима, проверка индикации аварийного режима для</a:t>
                      </a:r>
                      <a:r>
                        <a:rPr lang="ru-RU" sz="1200" baseline="0" dirty="0" smtClean="0"/>
                        <a:t> расстояния; для температуры; проверка получения тревожных сообщений</a:t>
                      </a:r>
                      <a:endParaRPr lang="ru-RU" sz="1200" dirty="0"/>
                    </a:p>
                  </a:txBody>
                  <a:tcPr/>
                </a:tc>
              </a:tr>
              <a:tr h="865605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Управление параметрами</a:t>
                      </a:r>
                      <a:r>
                        <a:rPr lang="ru-RU" sz="1200" baseline="0" dirty="0" smtClean="0"/>
                        <a:t> аварийного режима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Проверка возможности задания новых значений для расстояния, для температуры;</a:t>
                      </a:r>
                      <a:r>
                        <a:rPr lang="ru-RU" sz="1200" baseline="0" dirty="0" smtClean="0"/>
                        <a:t> проверка сохранения изменений; проверка изменения реакции в соответствие с изменениями; проверка изменения содержимого тревожных сообщений</a:t>
                      </a:r>
                      <a:endParaRPr lang="ru-RU" sz="1200" dirty="0"/>
                    </a:p>
                  </a:txBody>
                  <a:tcPr/>
                </a:tc>
              </a:tr>
              <a:tr h="673248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Организация сборки</a:t>
                      </a:r>
                      <a:r>
                        <a:rPr lang="ru-RU" sz="1200" baseline="0" dirty="0" smtClean="0"/>
                        <a:t> изделий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Проверка получения информации о положении</a:t>
                      </a:r>
                      <a:r>
                        <a:rPr lang="ru-RU" sz="1200" baseline="0" dirty="0" smtClean="0"/>
                        <a:t> деталей на паллете; проверка корректности информации; проверка корректности всех перемещений; проверка корректности автоматической сборки</a:t>
                      </a:r>
                      <a:endParaRPr lang="ru-RU" sz="1200" dirty="0"/>
                    </a:p>
                  </a:txBody>
                  <a:tcPr/>
                </a:tc>
              </a:tr>
              <a:tr h="48089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Сохранение информации в базу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Проверка сохранения информации каждого вида;</a:t>
                      </a:r>
                      <a:r>
                        <a:rPr lang="ru-RU" sz="1200" baseline="0" dirty="0" smtClean="0"/>
                        <a:t> проверка сохранения новой информации при изменениях </a:t>
                      </a:r>
                      <a:endParaRPr lang="ru-RU" sz="1200" dirty="0"/>
                    </a:p>
                  </a:txBody>
                  <a:tcPr/>
                </a:tc>
              </a:tr>
              <a:tr h="48089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Организация анализа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Проверка вычисления; проверка корректности вычислений; проверка</a:t>
                      </a:r>
                      <a:r>
                        <a:rPr lang="ru-RU" sz="1200" baseline="0" dirty="0" smtClean="0"/>
                        <a:t> изменения результатов при изменении параметров</a:t>
                      </a:r>
                      <a:endParaRPr lang="ru-RU" sz="1200" dirty="0"/>
                    </a:p>
                  </a:txBody>
                  <a:tcPr/>
                </a:tc>
              </a:tr>
              <a:tr h="48089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Организация</a:t>
                      </a:r>
                      <a:r>
                        <a:rPr lang="ru-RU" sz="1200" baseline="0" dirty="0" smtClean="0"/>
                        <a:t> взаимодействия ячейки с системой предприятия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Проверка возможности</a:t>
                      </a:r>
                      <a:r>
                        <a:rPr lang="ru-RU" sz="1200" baseline="0" dirty="0" smtClean="0"/>
                        <a:t> создания отчетов в формате </a:t>
                      </a:r>
                      <a:r>
                        <a:rPr lang="en-US" sz="1200" baseline="0" dirty="0" smtClean="0"/>
                        <a:t>csv, </a:t>
                      </a:r>
                      <a:r>
                        <a:rPr lang="ru-RU" sz="1200" baseline="0" dirty="0" smtClean="0"/>
                        <a:t>проверка корректности содержимого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8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Цель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создать приложение Интернета вещей, позволяющее автоматизировать работу производственной ячейки, контроль исполнения операций и получение интегрированных показателей.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Задача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организовать получение, хранение и обработку данных от всех модулей производственной ячейки с использованием облачных технологий, а также скоординированное взаимодействие модулей ячейки.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4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заказчика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sz="1800" b="1" dirty="0" smtClean="0"/>
              <a:t>Участие человека в производственном процессе</a:t>
            </a:r>
          </a:p>
          <a:p>
            <a:r>
              <a:rPr lang="ru-RU" sz="1800" dirty="0" smtClean="0">
                <a:solidFill>
                  <a:srgbClr val="FF0000"/>
                </a:solidFill>
              </a:rPr>
              <a:t>Небезопасное производство </a:t>
            </a:r>
            <a:r>
              <a:rPr lang="mr-IN" sz="1800" dirty="0" smtClean="0"/>
              <a:t>–</a:t>
            </a:r>
            <a:r>
              <a:rPr lang="ru-RU" sz="1800" dirty="0" smtClean="0"/>
              <a:t> при управлении ячейкой оператор вынужден находиться вблизи ячейки, что повышает вероятность получения травм на рабочем месте; нет возможности объективно оценить степень износа оборудования</a:t>
            </a:r>
          </a:p>
          <a:p>
            <a:r>
              <a:rPr lang="ru-RU" sz="1800" dirty="0" smtClean="0"/>
              <a:t>Один оператор управляет одной ячейкой, что требует значительного увеличения количества работников при расширении производства</a:t>
            </a:r>
          </a:p>
          <a:p>
            <a:r>
              <a:rPr lang="ru-RU" sz="1800" dirty="0" smtClean="0"/>
              <a:t>Низкая производительность системы и высокая вероятность возникновения ошибок вследствие влияния человеческого фактора</a:t>
            </a:r>
            <a:endParaRPr lang="ru-RU" dirty="0" smtClean="0"/>
          </a:p>
          <a:p>
            <a:pPr marL="0" indent="0" algn="ctr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Высокая себестоимость изделий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smtClean="0"/>
              <a:t>Отсутствие возможности подключения ячейки к информационной сети предприятия</a:t>
            </a:r>
          </a:p>
          <a:p>
            <a:r>
              <a:rPr lang="ru-RU" sz="1800" dirty="0" smtClean="0">
                <a:solidFill>
                  <a:srgbClr val="FF0000"/>
                </a:solidFill>
              </a:rPr>
              <a:t>Невозможность проведения анализа работы системы и создания отчетов</a:t>
            </a:r>
            <a:r>
              <a:rPr lang="ru-RU" sz="1800" dirty="0" smtClean="0"/>
              <a:t> вследствие отсутствия возможности автоматизированного централизованного получения данных о работе ячеек и регистрации аварийных событий</a:t>
            </a:r>
          </a:p>
          <a:p>
            <a:r>
              <a:rPr lang="ru-RU" sz="1800" dirty="0" smtClean="0">
                <a:solidFill>
                  <a:srgbClr val="FF0000"/>
                </a:solidFill>
              </a:rPr>
              <a:t>Невозможность автоматизированной работы с базами данных и получения ключевых показателей эффективности системы</a:t>
            </a:r>
          </a:p>
          <a:p>
            <a:r>
              <a:rPr lang="ru-RU" sz="1800" dirty="0" smtClean="0"/>
              <a:t>При смене требований к выполнению работ необходимо перепрограммирование ячейки с непосредственным участием специалиста</a:t>
            </a:r>
          </a:p>
          <a:p>
            <a:endParaRPr lang="ru-RU" sz="1800" dirty="0" smtClean="0"/>
          </a:p>
          <a:p>
            <a:endParaRPr lang="ru-RU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91958" y="1290578"/>
            <a:ext cx="540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Проблема </a:t>
            </a:r>
            <a:r>
              <a:rPr lang="mr-IN" sz="2000" dirty="0" smtClean="0"/>
              <a:t>–</a:t>
            </a:r>
            <a:r>
              <a:rPr lang="ru-RU" sz="2000" dirty="0" smtClean="0"/>
              <a:t> неэффективность текущей системы</a:t>
            </a:r>
            <a:endParaRPr lang="ru-RU" sz="20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838199" y="3955379"/>
            <a:ext cx="0" cy="1745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838199" y="5689177"/>
            <a:ext cx="634340" cy="11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172200" y="4828215"/>
            <a:ext cx="0" cy="8728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5177642" y="5701052"/>
            <a:ext cx="9945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вариантов решения проблем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603789"/>
              </p:ext>
            </p:extLst>
          </p:nvPr>
        </p:nvGraphicFramePr>
        <p:xfrm>
          <a:off x="838200" y="1448791"/>
          <a:ext cx="11049000" cy="52847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24116"/>
                <a:gridCol w="3575714"/>
                <a:gridCol w="4449170"/>
              </a:tblGrid>
              <a:tr h="65182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Удаленный физический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терминал </a:t>
                      </a:r>
                      <a:r>
                        <a:rPr lang="mr-IN" sz="1200" dirty="0" smtClean="0"/>
                        <a:t>–</a:t>
                      </a:r>
                      <a:r>
                        <a:rPr lang="ru-RU" sz="1200" dirty="0" smtClean="0"/>
                        <a:t> неприемлемый вариант</a:t>
                      </a:r>
                      <a:endParaRPr lang="ru-RU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Локальная автоматизация ячейки </a:t>
                      </a:r>
                      <a:r>
                        <a:rPr lang="mr-IN" sz="1200" dirty="0" smtClean="0"/>
                        <a:t>–</a:t>
                      </a:r>
                      <a:r>
                        <a:rPr lang="ru-RU" sz="1200" dirty="0" smtClean="0"/>
                        <a:t> неприемлемый вариант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Использование технологий Интернета вещей для полной автоматизации производства </a:t>
                      </a:r>
                      <a:r>
                        <a:rPr lang="mr-IN" sz="1200" dirty="0" smtClean="0"/>
                        <a:t>–</a:t>
                      </a:r>
                      <a:r>
                        <a:rPr lang="ru-RU" sz="1200" dirty="0" smtClean="0"/>
                        <a:t> наилучший вариант </a:t>
                      </a:r>
                      <a:endParaRPr lang="ru-RU" sz="1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16746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 </a:t>
                      </a:r>
                      <a:r>
                        <a:rPr lang="ru-RU" sz="1200" dirty="0" smtClean="0">
                          <a:solidFill>
                            <a:srgbClr val="00B050"/>
                          </a:solidFill>
                        </a:rPr>
                        <a:t>+ Обеспечивает безопасность оператора</a:t>
                      </a:r>
                    </a:p>
                    <a:p>
                      <a:r>
                        <a:rPr lang="ru-RU" sz="1200" dirty="0" smtClean="0">
                          <a:solidFill>
                            <a:srgbClr val="FF0000"/>
                          </a:solidFill>
                        </a:rPr>
                        <a:t>- Не обеспечивает безопасность производства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dirty="0" smtClean="0"/>
                        <a:t>Отсутствие возможности получения информации</a:t>
                      </a:r>
                      <a:r>
                        <a:rPr lang="ru-RU" sz="1200" baseline="0" dirty="0" smtClean="0"/>
                        <a:t> о степени износа оборудования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baseline="0" dirty="0" smtClean="0"/>
                        <a:t>Влияние человеческого фактора ведет к появлению ошибок и замедлению производственного процесса</a:t>
                      </a:r>
                      <a:endParaRPr lang="ru-RU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B050"/>
                          </a:solidFill>
                        </a:rPr>
                        <a:t>+ Обеспечивает безопасность оператора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B050"/>
                          </a:solidFill>
                        </a:rPr>
                        <a:t>+ Обеспечивает безопасность производства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u="sng" dirty="0" smtClean="0"/>
                        <a:t>Автоматический</a:t>
                      </a:r>
                      <a:r>
                        <a:rPr lang="ru-RU" sz="1200" u="sng" baseline="0" dirty="0" smtClean="0"/>
                        <a:t> сбор служебной информации </a:t>
                      </a:r>
                      <a:r>
                        <a:rPr lang="ru-RU" sz="1200" baseline="0" dirty="0" smtClean="0"/>
                        <a:t>позволяет оценить состояние ячейки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u="sng" baseline="0" dirty="0" smtClean="0"/>
                        <a:t>Автоматическое определение типа изделия </a:t>
                      </a:r>
                      <a:r>
                        <a:rPr lang="ru-RU" sz="1200" baseline="0" dirty="0" smtClean="0"/>
                        <a:t>при сборке исключает возникновение ошибок вследствие влияния человеческого фактора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u="sng" baseline="0" dirty="0" smtClean="0"/>
                        <a:t>Автоматическая реакция на возникновение аварийных ситуаций </a:t>
                      </a:r>
                      <a:r>
                        <a:rPr lang="ru-RU" sz="1200" baseline="0" dirty="0" smtClean="0"/>
                        <a:t>обеспечивает своевременную реакцию системы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+</a:t>
                      </a:r>
                      <a:r>
                        <a:rPr lang="ru-RU" sz="1200" dirty="0" smtClean="0">
                          <a:solidFill>
                            <a:srgbClr val="00B050"/>
                          </a:solidFill>
                        </a:rPr>
                        <a:t> Обеспечивает безопасность оператора</a:t>
                      </a:r>
                    </a:p>
                    <a:p>
                      <a:r>
                        <a:rPr lang="ru-RU" sz="1200" dirty="0" smtClean="0">
                          <a:solidFill>
                            <a:srgbClr val="00B050"/>
                          </a:solidFill>
                        </a:rPr>
                        <a:t>+ Обеспечивает безопасность производства </a:t>
                      </a:r>
                      <a:r>
                        <a:rPr lang="ru-RU" sz="1200" dirty="0" smtClean="0"/>
                        <a:t>(аналогично</a:t>
                      </a:r>
                      <a:r>
                        <a:rPr lang="ru-RU" sz="1200" baseline="0" dirty="0" smtClean="0"/>
                        <a:t> локальной автоматизации ячейки)</a:t>
                      </a:r>
                    </a:p>
                    <a:p>
                      <a:r>
                        <a:rPr lang="ru-RU" sz="1200" baseline="0" dirty="0" smtClean="0">
                          <a:solidFill>
                            <a:srgbClr val="00B050"/>
                          </a:solidFill>
                        </a:rPr>
                        <a:t>+ Снижает себестоимость продукции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u="sng" baseline="0" dirty="0" smtClean="0"/>
                        <a:t>Использование виртуальных терминалов </a:t>
                      </a:r>
                      <a:r>
                        <a:rPr lang="ru-RU" sz="1200" baseline="0" dirty="0" smtClean="0"/>
                        <a:t>вместо физических позволяет уменьшить затраты на обслуживание вследствие более компактного размещения оборудования, а также взаимодействовать с несколькими ячейками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baseline="0" dirty="0" smtClean="0"/>
                        <a:t>Позволяет оперативно настроить критерии возникновения аварийных ситуаций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sz="1200" baseline="0" dirty="0" smtClean="0">
                          <a:solidFill>
                            <a:srgbClr val="00B050"/>
                          </a:solidFill>
                        </a:rPr>
                        <a:t>+ Подключение ячейки к информационной сети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u="sng" baseline="0" dirty="0" smtClean="0"/>
                        <a:t>Использование облачных технологий для создания цифровых двойников ячеек </a:t>
                      </a:r>
                      <a:r>
                        <a:rPr lang="ru-RU" sz="1200" baseline="0" dirty="0" smtClean="0"/>
                        <a:t>обеспечивает централизованный анализ работы ячеек, регистрацию аварийных событий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baseline="0" dirty="0" smtClean="0"/>
                        <a:t>Дает возможность удаленно перепрограммировать ячейки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u="sng" baseline="0" dirty="0" smtClean="0"/>
                        <a:t>Использование шаблонов </a:t>
                      </a:r>
                      <a:r>
                        <a:rPr lang="ru-RU" sz="1200" baseline="0" dirty="0" smtClean="0"/>
                        <a:t>позволяет осуществить внесение изменений для всех однотипных ячеек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baseline="0" dirty="0" smtClean="0"/>
                        <a:t>Позволяет осуществлять работу с базами данных и взаимодействие с внешними приложениями </a:t>
                      </a:r>
                      <a:endParaRPr lang="en-US" sz="1200" baseline="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200" baseline="0" dirty="0" smtClean="0"/>
                        <a:t>Позволяет автоматически формировать отчеты и определять КПЭ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sz="140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2378385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</a:rPr>
                        <a:t>- Не снижает себестоимость продукции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400" baseline="0" dirty="0" smtClean="0"/>
                        <a:t>Один оператор контролирует одну ячейку</a:t>
                      </a:r>
                      <a:endParaRPr lang="ru-RU" sz="14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400" dirty="0" smtClean="0">
                          <a:solidFill>
                            <a:srgbClr val="FF0000"/>
                          </a:solidFill>
                        </a:rPr>
                        <a:t>- Отсутствует</a:t>
                      </a:r>
                      <a:r>
                        <a:rPr lang="ru-RU" sz="1400" baseline="0" dirty="0" smtClean="0">
                          <a:solidFill>
                            <a:srgbClr val="FF0000"/>
                          </a:solidFill>
                        </a:rPr>
                        <a:t> подключение к информационной сети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400" dirty="0" smtClean="0"/>
                        <a:t>Невозможна автоматизированная централизованная</a:t>
                      </a:r>
                      <a:r>
                        <a:rPr lang="ru-RU" sz="1400" baseline="0" dirty="0" smtClean="0"/>
                        <a:t> регистрация работ и аварийных событий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400" baseline="0" dirty="0" smtClean="0"/>
                        <a:t>Необходимость перепрограммирования ячейки с участием специалиста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400" baseline="0" dirty="0" smtClean="0"/>
                        <a:t>Необходимо отдельное перепрограммирование каждой ячейки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sz="1400" baseline="0" dirty="0" smtClean="0"/>
                        <a:t>Невозможность работы с базами данных и создания отчетов, подсчета КПЭ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5237019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Время реакции системы на поступление задания на паллете не должно превышать 5 секунд</a:t>
            </a:r>
          </a:p>
          <a:p>
            <a:r>
              <a:rPr lang="ru-RU" dirty="0" smtClean="0"/>
              <a:t>Время определения типа задания не должно превышать 5 секунд</a:t>
            </a:r>
          </a:p>
          <a:p>
            <a:r>
              <a:rPr lang="ru-RU" dirty="0" smtClean="0"/>
              <a:t>Возможность удаленной конфигурации системы</a:t>
            </a:r>
          </a:p>
          <a:p>
            <a:r>
              <a:rPr lang="ru-RU" dirty="0" smtClean="0"/>
              <a:t>Возможность автоматически определять следующие показатели:</a:t>
            </a:r>
          </a:p>
          <a:p>
            <a:pPr lvl="1"/>
            <a:r>
              <a:rPr lang="ru-RU" dirty="0" smtClean="0"/>
              <a:t>Общее время работы</a:t>
            </a:r>
          </a:p>
          <a:p>
            <a:pPr lvl="1"/>
            <a:r>
              <a:rPr lang="ru-RU" dirty="0" smtClean="0"/>
              <a:t>Время работы оборудования</a:t>
            </a:r>
          </a:p>
          <a:p>
            <a:pPr lvl="1"/>
            <a:r>
              <a:rPr lang="ru-RU" dirty="0" smtClean="0"/>
              <a:t>Коэффициент использования оборудования</a:t>
            </a:r>
          </a:p>
          <a:p>
            <a:pPr lvl="1"/>
            <a:r>
              <a:rPr lang="ru-RU" dirty="0" smtClean="0"/>
              <a:t>Эффективность использования оборудования</a:t>
            </a:r>
          </a:p>
          <a:p>
            <a:r>
              <a:rPr lang="ru-RU" dirty="0" smtClean="0"/>
              <a:t>Возможность сохранять в базу данных информацию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 собранных изделиях</a:t>
            </a:r>
          </a:p>
          <a:p>
            <a:pPr lvl="1"/>
            <a:r>
              <a:rPr lang="ru-RU" dirty="0" smtClean="0"/>
              <a:t>О браке </a:t>
            </a:r>
          </a:p>
          <a:p>
            <a:pPr lvl="1"/>
            <a:r>
              <a:rPr lang="ru-RU" dirty="0" smtClean="0"/>
              <a:t>О совершенных операциях</a:t>
            </a:r>
          </a:p>
          <a:p>
            <a:pPr lvl="1"/>
            <a:r>
              <a:rPr lang="ru-RU" dirty="0" smtClean="0"/>
              <a:t>Об аварийных ситуациях</a:t>
            </a:r>
          </a:p>
          <a:p>
            <a:pPr lvl="1"/>
            <a:r>
              <a:rPr lang="ru-RU" dirty="0" smtClean="0"/>
              <a:t>Другую служебную информацию</a:t>
            </a:r>
          </a:p>
          <a:p>
            <a:r>
              <a:rPr lang="ru-RU" dirty="0" smtClean="0"/>
              <a:t>Возможность отображать для заданного отрезка времени</a:t>
            </a:r>
          </a:p>
          <a:p>
            <a:pPr lvl="1"/>
            <a:r>
              <a:rPr lang="ru-RU" dirty="0" smtClean="0"/>
              <a:t>График работы</a:t>
            </a:r>
          </a:p>
          <a:p>
            <a:pPr lvl="1"/>
            <a:r>
              <a:rPr lang="ru-RU" dirty="0" smtClean="0"/>
              <a:t>График изменения температуры</a:t>
            </a:r>
          </a:p>
          <a:p>
            <a:pPr lvl="1"/>
            <a:r>
              <a:rPr lang="ru-RU" dirty="0" smtClean="0"/>
              <a:t>Динамику изменения других величин</a:t>
            </a:r>
          </a:p>
          <a:p>
            <a:r>
              <a:rPr lang="ru-RU" dirty="0" smtClean="0"/>
              <a:t>Возможность автоматически формировать отчеты:</a:t>
            </a:r>
          </a:p>
          <a:p>
            <a:pPr lvl="1"/>
            <a:r>
              <a:rPr lang="ru-RU" dirty="0" smtClean="0"/>
              <a:t>О событиях, происходящих в системе в нормальном режиме работы (о выполненных изделиях, браке, количестве собранных изделий разного типа, количестве совершенных операций для изделий разного типа и т.д.)</a:t>
            </a:r>
          </a:p>
          <a:p>
            <a:pPr lvl="1"/>
            <a:r>
              <a:rPr lang="ru-RU" dirty="0" smtClean="0"/>
              <a:t>О возникновении аварийных ситуаций (включают тип ситуации, продолжительность, статистику возникновения аварийных ситуаций и т.д.)</a:t>
            </a:r>
          </a:p>
        </p:txBody>
      </p:sp>
    </p:spTree>
    <p:extLst>
      <p:ext uri="{BB962C8B-B14F-4D97-AF65-F5344CB8AC3E}">
        <p14:creationId xmlns:p14="http://schemas.microsoft.com/office/powerpoint/2010/main" val="5930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выполнения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цифровых двойников ячеек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Организация получения данных от ячеек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Организация отображения данных – проектирование виртуальных экранов мастера и оператора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Организация контроля безопасности на производстве – анализ данных от датчиков расстояния, температуры, обеспечение получения тревожных сообщений и включения аварийного режима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Организация управления параметрами сигнализации и содержанием тревожных сообщений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Организация автоматического определения типа изделия и процедуры выполнения задания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Организация сохранения в базу данных необходимой информации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Организация анализа данных, контроля технологических событий, расчета КПЭ, создания пользовательских отчетов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Организация взаимодействия производственной ячейки с централизованной системой управления производственным участком и обеспечение связи с внешними приложениями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Проведение процедуры отладки на каждом этапе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необходимых изменений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061325"/>
              </p:ext>
            </p:extLst>
          </p:nvPr>
        </p:nvGraphicFramePr>
        <p:xfrm>
          <a:off x="838200" y="1377537"/>
          <a:ext cx="10515600" cy="539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374"/>
                <a:gridCol w="2161309"/>
                <a:gridCol w="3764478"/>
                <a:gridCol w="2720439"/>
              </a:tblGrid>
              <a:tr h="404908">
                <a:tc>
                  <a:txBody>
                    <a:bodyPr/>
                    <a:lstStyle/>
                    <a:p>
                      <a:r>
                        <a:rPr lang="ru-RU" sz="1400" b="0" dirty="0" smtClean="0"/>
                        <a:t>Этап 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/>
                        <a:t>Текущая ситуация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/>
                        <a:t>Изменение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/>
                        <a:t>Желаемая ситуация</a:t>
                      </a:r>
                      <a:endParaRPr lang="ru-RU" sz="1400" b="0" dirty="0"/>
                    </a:p>
                  </a:txBody>
                  <a:tcPr/>
                </a:tc>
              </a:tr>
              <a:tr h="46283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Определение изделия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Выполняется</a:t>
                      </a:r>
                      <a:r>
                        <a:rPr lang="ru-RU" sz="1200" baseline="0" dirty="0" smtClean="0"/>
                        <a:t> оператором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Подключение смарт-камеры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Автоматически</a:t>
                      </a:r>
                      <a:endParaRPr lang="ru-RU" sz="1200" dirty="0"/>
                    </a:p>
                  </a:txBody>
                  <a:tcPr/>
                </a:tc>
              </a:tr>
              <a:tr h="647965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Взаимодействие с ячейкой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Физический терминал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Создание цифровых двойников ячеек с использованием облачных технологий и подключение ячейки к информационной сети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Виртуальные терминалы</a:t>
                      </a:r>
                      <a:endParaRPr lang="ru-RU" sz="1200" dirty="0"/>
                    </a:p>
                  </a:txBody>
                  <a:tcPr/>
                </a:tc>
              </a:tr>
              <a:tr h="79872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Вычисление КПЭ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Отсутствует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Автоматический подсчет всех необходимых показателей (время работы,</a:t>
                      </a:r>
                      <a:r>
                        <a:rPr lang="ru-RU" sz="1200" baseline="0" dirty="0" smtClean="0"/>
                        <a:t> время простоя и т.д.)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Автоматическое вычисление КПЭ </a:t>
                      </a:r>
                      <a:endParaRPr lang="ru-RU" sz="1200" dirty="0"/>
                    </a:p>
                  </a:txBody>
                  <a:tcPr/>
                </a:tc>
              </a:tr>
              <a:tr h="647965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Регистрация</a:t>
                      </a:r>
                      <a:r>
                        <a:rPr lang="ru-RU" sz="1200" baseline="0" dirty="0" smtClean="0"/>
                        <a:t> аварийных событий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Отсутствует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Сохранение информации о различных аварийных ситуациях в базу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Автоматическая,</a:t>
                      </a:r>
                      <a:r>
                        <a:rPr lang="ru-RU" sz="1200" baseline="0" dirty="0" smtClean="0"/>
                        <a:t> с возможностью формирования отчетов и построения графиков</a:t>
                      </a:r>
                      <a:endParaRPr lang="ru-RU" sz="1200" dirty="0"/>
                    </a:p>
                  </a:txBody>
                  <a:tcPr/>
                </a:tc>
              </a:tr>
              <a:tr h="103168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Анализ рабочего процесса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Отсутствует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Сохранение информации о выполненных действиях в базу данных,</a:t>
                      </a:r>
                      <a:r>
                        <a:rPr lang="ru-RU" sz="1200" baseline="0" dirty="0" smtClean="0"/>
                        <a:t> организация подсчета различных операций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Автоматический, </a:t>
                      </a:r>
                      <a:r>
                        <a:rPr lang="ru-RU" sz="1200" baseline="0" dirty="0" smtClean="0"/>
                        <a:t>с возможностью формирования отчетов и построения графиков</a:t>
                      </a:r>
                      <a:endParaRPr lang="ru-RU" sz="1200" dirty="0" smtClean="0"/>
                    </a:p>
                  </a:txBody>
                  <a:tcPr/>
                </a:tc>
              </a:tr>
              <a:tr h="56576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Анализ степени</a:t>
                      </a:r>
                      <a:r>
                        <a:rPr lang="ru-RU" sz="1200" baseline="0" dirty="0" smtClean="0"/>
                        <a:t> износа оборудования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Отсутствует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Сохранение информации о действиях ячейки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Автоматическое</a:t>
                      </a:r>
                      <a:r>
                        <a:rPr lang="ru-RU" sz="1200" baseline="0" dirty="0" smtClean="0"/>
                        <a:t> определение степени износа</a:t>
                      </a:r>
                      <a:endParaRPr lang="ru-RU" sz="1200" dirty="0"/>
                    </a:p>
                  </a:txBody>
                  <a:tcPr/>
                </a:tc>
              </a:tr>
              <a:tr h="833097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Перепрограммирование ячейки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 участием специалиста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Использование</a:t>
                      </a:r>
                      <a:r>
                        <a:rPr lang="ru-RU" sz="1200" baseline="0" dirty="0" smtClean="0"/>
                        <a:t> шаблонов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Возможность удаленного перепрограммирования,</a:t>
                      </a:r>
                      <a:r>
                        <a:rPr lang="ru-RU" sz="1200" baseline="0" dirty="0" smtClean="0"/>
                        <a:t> возможность одновременно внести однотипные изменения в работу нескольких ячеек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взаимодействия с пользователем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82" y="1690688"/>
            <a:ext cx="8815436" cy="4895809"/>
          </a:xfrm>
        </p:spPr>
      </p:pic>
    </p:spTree>
    <p:extLst>
      <p:ext uri="{BB962C8B-B14F-4D97-AF65-F5344CB8AC3E}">
        <p14:creationId xmlns:p14="http://schemas.microsoft.com/office/powerpoint/2010/main" val="15998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процедур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8" y="1346015"/>
            <a:ext cx="10913423" cy="5236449"/>
          </a:xfrm>
        </p:spPr>
      </p:pic>
    </p:spTree>
    <p:extLst>
      <p:ext uri="{BB962C8B-B14F-4D97-AF65-F5344CB8AC3E}">
        <p14:creationId xmlns:p14="http://schemas.microsoft.com/office/powerpoint/2010/main" val="1480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1174</Words>
  <Application>Microsoft Office PowerPoint</Application>
  <PresentationFormat>Широкоэкранный</PresentationFormat>
  <Paragraphs>142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Тема Office</vt:lpstr>
      <vt:lpstr>Техническое предложение</vt:lpstr>
      <vt:lpstr>Цели и задачи</vt:lpstr>
      <vt:lpstr>Проблемы заказчика</vt:lpstr>
      <vt:lpstr>Анализ вариантов решения проблем</vt:lpstr>
      <vt:lpstr>Требования к системе</vt:lpstr>
      <vt:lpstr>Стратегия выполнения задач</vt:lpstr>
      <vt:lpstr>Определение необходимых изменений</vt:lpstr>
      <vt:lpstr>Организация взаимодействия с пользователем</vt:lpstr>
      <vt:lpstr>Описание процедур</vt:lpstr>
      <vt:lpstr>Информационная архитектура</vt:lpstr>
      <vt:lpstr>Интерфейс оператора</vt:lpstr>
      <vt:lpstr>Интерфейс мастера оператора</vt:lpstr>
      <vt:lpstr>Анализ эксплуатационных характеристик</vt:lpstr>
      <vt:lpstr>Краткое описание процедур отладки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предложение</dc:title>
  <dc:creator>пользователь Microsoft Office</dc:creator>
  <cp:lastModifiedBy>Виктор Минченков</cp:lastModifiedBy>
  <cp:revision>30</cp:revision>
  <dcterms:created xsi:type="dcterms:W3CDTF">2017-05-16T06:26:55Z</dcterms:created>
  <dcterms:modified xsi:type="dcterms:W3CDTF">2017-10-10T14:42:13Z</dcterms:modified>
</cp:coreProperties>
</file>