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5912-0B67-4289-9ABC-51B9E9D185ED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907C3-0E47-4037-9E5B-BCDE3D69A3F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6C3E-B763-42C9-B21A-21D6165FC5E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конкурсных заданий чемпионатов </a:t>
            </a:r>
            <a:r>
              <a:rPr lang="en-US" dirty="0" err="1" smtClean="0"/>
              <a:t>WorldSkills</a:t>
            </a:r>
            <a:r>
              <a:rPr lang="en-US" dirty="0" smtClean="0"/>
              <a:t> Russia</a:t>
            </a:r>
            <a:r>
              <a:rPr lang="ru-RU" dirty="0" smtClean="0"/>
              <a:t> различного уровня по компетенции «Интернет вещей»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Модуль 6 – Анализ эффективности работы системы в целом</a:t>
            </a:r>
          </a:p>
          <a:p>
            <a:r>
              <a:rPr lang="ru-RU" dirty="0" smtClean="0"/>
              <a:t>Полная непрерывная работа системы</a:t>
            </a:r>
          </a:p>
          <a:p>
            <a:r>
              <a:rPr lang="ru-RU" dirty="0" err="1" smtClean="0"/>
              <a:t>Логгирование</a:t>
            </a:r>
            <a:r>
              <a:rPr lang="ru-RU" dirty="0" smtClean="0"/>
              <a:t> данных</a:t>
            </a:r>
          </a:p>
          <a:p>
            <a:r>
              <a:rPr lang="ru-RU" dirty="0" smtClean="0"/>
              <a:t>Подсчёт количества выполненной работы (собранных слов и т.д.)</a:t>
            </a:r>
          </a:p>
          <a:p>
            <a:r>
              <a:rPr lang="ru-RU" dirty="0" smtClean="0"/>
              <a:t>Анализ эффективности своей системы и систем других команд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Сокращение количества модулей на чемпионатах происходит путём объединения модулей (особенно 4-5-6) с некоторым сокращением объёма заданий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Опыт участия в чемпионатах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Открытый турнир по интернету вещей ГУАП, апрель 2017 г.</a:t>
            </a:r>
          </a:p>
          <a:p>
            <a:r>
              <a:rPr lang="ru-RU" dirty="0" smtClean="0"/>
              <a:t>Отборочный турнир по интернету вещей, Московский </a:t>
            </a:r>
            <a:r>
              <a:rPr lang="ru-RU" dirty="0" err="1" smtClean="0"/>
              <a:t>Политех</a:t>
            </a:r>
            <a:r>
              <a:rPr lang="ru-RU" dirty="0" smtClean="0"/>
              <a:t>, апрель 2017 г.</a:t>
            </a:r>
          </a:p>
          <a:p>
            <a:r>
              <a:rPr lang="ru-RU" dirty="0" smtClean="0"/>
              <a:t>Финал национального чемпионата </a:t>
            </a:r>
            <a:r>
              <a:rPr lang="en-US" dirty="0" err="1" smtClean="0"/>
              <a:t>WorldSkills</a:t>
            </a:r>
            <a:r>
              <a:rPr lang="en-US" dirty="0" smtClean="0"/>
              <a:t> Russia</a:t>
            </a:r>
            <a:r>
              <a:rPr lang="ru-RU" dirty="0" smtClean="0"/>
              <a:t> в Краснодаре, май 2017 г.</a:t>
            </a:r>
          </a:p>
          <a:p>
            <a:r>
              <a:rPr lang="ru-RU" dirty="0" smtClean="0"/>
              <a:t>Отборочный вузовский чемпионат ГУАП, октябрь 2017 г.</a:t>
            </a:r>
          </a:p>
          <a:p>
            <a:r>
              <a:rPr lang="ru-RU" dirty="0" smtClean="0"/>
              <a:t>Финал межвузовского чемпионата </a:t>
            </a:r>
            <a:r>
              <a:rPr lang="en-US" dirty="0" err="1" smtClean="0"/>
              <a:t>WorldSkills</a:t>
            </a:r>
            <a:r>
              <a:rPr lang="en-US" dirty="0" smtClean="0"/>
              <a:t> Russia</a:t>
            </a:r>
            <a:r>
              <a:rPr lang="ru-RU" dirty="0" smtClean="0"/>
              <a:t>, Москва, ВДНХ, ноябрь 2017 г.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заданий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Работа с устройствами на базе </a:t>
            </a:r>
            <a:r>
              <a:rPr lang="en-US" dirty="0" smtClean="0"/>
              <a:t>Intel Edison</a:t>
            </a:r>
            <a:endParaRPr lang="ru-RU" dirty="0" smtClean="0"/>
          </a:p>
          <a:p>
            <a:r>
              <a:rPr lang="ru-RU" dirty="0" smtClean="0"/>
              <a:t>Управление роботами-манипуляторами</a:t>
            </a:r>
          </a:p>
          <a:p>
            <a:r>
              <a:rPr lang="ru-RU" dirty="0" smtClean="0"/>
              <a:t>Управление роботами-машинами</a:t>
            </a:r>
            <a:endParaRPr lang="ru-RU" dirty="0"/>
          </a:p>
        </p:txBody>
      </p:sp>
      <p:pic>
        <p:nvPicPr>
          <p:cNvPr id="10242" name="Picture 2" descr="https://www.mirea.ru/upload/resize_cache/iblock/5b9/840_840_1/img_20170426_142056_hdr_m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4357094" cy="2448272"/>
          </a:xfrm>
          <a:prstGeom prst="rect">
            <a:avLst/>
          </a:prstGeom>
          <a:noFill/>
        </p:spPr>
      </p:pic>
      <p:pic>
        <p:nvPicPr>
          <p:cNvPr id="10244" name="Picture 4" descr="Картинки по запросу гуап интернет вещей"/>
          <p:cNvPicPr>
            <a:picLocks noChangeAspect="1" noChangeArrowheads="1"/>
          </p:cNvPicPr>
          <p:nvPr/>
        </p:nvPicPr>
        <p:blipFill>
          <a:blip r:embed="rId3" cstate="print"/>
          <a:srcRect l="8796" t="10706"/>
          <a:stretch>
            <a:fillRect/>
          </a:stretch>
        </p:blipFill>
        <p:spPr bwMode="auto">
          <a:xfrm>
            <a:off x="4283968" y="4149080"/>
            <a:ext cx="4392488" cy="2417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конкурсного задания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1916832"/>
          <a:ext cx="8604447" cy="4645968"/>
        </p:xfrm>
        <a:graphic>
          <a:graphicData uri="http://schemas.openxmlformats.org/drawingml/2006/table">
            <a:tbl>
              <a:tblPr/>
              <a:tblGrid>
                <a:gridCol w="576064"/>
                <a:gridCol w="5363168"/>
                <a:gridCol w="1515248"/>
                <a:gridCol w="1149967"/>
              </a:tblGrid>
              <a:tr h="632178"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№ </a:t>
                      </a:r>
                      <a:r>
                        <a:rPr lang="ru-RU" sz="1600" b="1" i="0" dirty="0" err="1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п</a:t>
                      </a:r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/</a:t>
                      </a:r>
                      <a:r>
                        <a:rPr lang="ru-RU" sz="1600" b="1" i="0" dirty="0" err="1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п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Наименование модуля 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Рабочее время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Время на </a:t>
                      </a:r>
                      <a:r>
                        <a:rPr lang="ru-RU" sz="1600" b="1" i="0" dirty="0">
                          <a:solidFill>
                            <a:srgbClr val="000000"/>
                          </a:solidFill>
                          <a:latin typeface="TimesNewRomanPSMT"/>
                        </a:rPr>
                        <a:t/>
                      </a:r>
                      <a:br>
                        <a:rPr lang="ru-RU" sz="1600" b="1" i="0" dirty="0">
                          <a:solidFill>
                            <a:srgbClr val="000000"/>
                          </a:solidFill>
                          <a:latin typeface="TimesNewRomanPSMT"/>
                        </a:rPr>
                      </a:br>
                      <a:r>
                        <a:rPr lang="ru-RU" sz="1600" b="1" i="0" dirty="0">
                          <a:solidFill>
                            <a:srgbClr val="000000"/>
                          </a:solidFill>
                          <a:latin typeface="TimesNewRomanPSMT"/>
                        </a:rPr>
                        <a:t>задание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990"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1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1.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Разработка и презентация проекта системы мониторинга и управления технологическим процессом для заданного производственного модуля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С1 09.30-13.00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2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2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Организация сбора и обработки данных, необходимых для функционирования системы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С1 15.00-18.30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3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3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Организация управления устройствами системы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C2 09.30-13.00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4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4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Организация процедур обработки данных в соответствии с проектом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С2 15.00-18.30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5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5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Комплексная пуско-наладка системы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/>
                      </a:r>
                      <a:b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</a:b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мониторинга и управления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С3 09.30-13.00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178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6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6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Демонстрация работоспособности системы и определение её технико-экономических показателей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С3 15.00-17.30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2,5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19675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Конкурсное задание на финале национального чемпионата </a:t>
            </a:r>
            <a:r>
              <a:rPr lang="en-US" dirty="0" err="1" smtClean="0"/>
              <a:t>WorldSkills</a:t>
            </a:r>
            <a:r>
              <a:rPr lang="en-US" dirty="0" smtClean="0"/>
              <a:t> Russia </a:t>
            </a:r>
            <a:r>
              <a:rPr lang="ru-RU" dirty="0" smtClean="0"/>
              <a:t>в Краснодаре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конкурсного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системы</a:t>
            </a:r>
          </a:p>
          <a:p>
            <a:r>
              <a:rPr lang="ru-RU" dirty="0" smtClean="0"/>
              <a:t>Получение данных с внешних устройств</a:t>
            </a:r>
          </a:p>
          <a:p>
            <a:r>
              <a:rPr lang="ru-RU" dirty="0" smtClean="0"/>
              <a:t>Ручное управление внешними устройствами</a:t>
            </a:r>
          </a:p>
          <a:p>
            <a:r>
              <a:rPr lang="ru-RU" dirty="0" smtClean="0"/>
              <a:t>Автоматическое управление внешними устройствами</a:t>
            </a:r>
          </a:p>
          <a:p>
            <a:r>
              <a:rPr lang="ru-RU" dirty="0" smtClean="0"/>
              <a:t>Анализ эффективности работы системы</a:t>
            </a:r>
          </a:p>
          <a:p>
            <a:r>
              <a:rPr lang="ru-RU" dirty="0" smtClean="0"/>
              <a:t>Прочее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выполнения задания экспертами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Модуль 1 – защита презентации конкурсантом или просмотр презентации без конкурсанта</a:t>
            </a:r>
          </a:p>
          <a:p>
            <a:pPr>
              <a:buNone/>
            </a:pPr>
            <a:r>
              <a:rPr lang="ru-RU" dirty="0" smtClean="0"/>
              <a:t>Остальные модули – демонстрация работоспособности системы, </a:t>
            </a:r>
            <a:r>
              <a:rPr lang="ru-RU" u="sng" dirty="0" smtClean="0"/>
              <a:t>используя </a:t>
            </a:r>
            <a:r>
              <a:rPr lang="ru-RU" u="sng" dirty="0" err="1" smtClean="0"/>
              <a:t>мэшапы</a:t>
            </a:r>
            <a:endParaRPr lang="ru-RU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Пояснения к модулям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Модуль 2 – Мониторинг</a:t>
            </a:r>
          </a:p>
          <a:p>
            <a:pPr>
              <a:buNone/>
            </a:pPr>
            <a:r>
              <a:rPr lang="ru-RU" dirty="0" smtClean="0"/>
              <a:t>Требования к получению данных с устройств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/>
            <a:r>
              <a:rPr lang="ru-RU" dirty="0" smtClean="0"/>
              <a:t>Полнота (все требуемые параметры)</a:t>
            </a:r>
          </a:p>
          <a:p>
            <a:pPr marL="514350" indent="-514350"/>
            <a:r>
              <a:rPr lang="ru-RU" dirty="0" smtClean="0"/>
              <a:t>Достоверность (</a:t>
            </a:r>
            <a:r>
              <a:rPr lang="ru-RU" dirty="0" err="1" smtClean="0"/>
              <a:t>неискажение</a:t>
            </a:r>
            <a:r>
              <a:rPr lang="ru-RU" dirty="0" smtClean="0"/>
              <a:t> значений)</a:t>
            </a:r>
          </a:p>
          <a:p>
            <a:pPr marL="514350" indent="-514350"/>
            <a:r>
              <a:rPr lang="ru-RU" dirty="0" smtClean="0"/>
              <a:t>Актуальность (информация обновляется)</a:t>
            </a:r>
          </a:p>
          <a:p>
            <a:pPr marL="514350" indent="-514350"/>
            <a:r>
              <a:rPr lang="ru-RU" dirty="0" smtClean="0"/>
              <a:t>Понятность (не возникает вопросов, что есть что и в чём измеряется)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Модуль 3 – Управление и контроль критических значений</a:t>
            </a:r>
          </a:p>
          <a:p>
            <a:r>
              <a:rPr lang="ru-RU" dirty="0" smtClean="0"/>
              <a:t>Ручной ввод команд управления</a:t>
            </a:r>
          </a:p>
          <a:p>
            <a:r>
              <a:rPr lang="ru-RU" dirty="0" smtClean="0"/>
              <a:t>Окончательный перевод всех параметров в нужные единицы измерения</a:t>
            </a:r>
          </a:p>
          <a:p>
            <a:r>
              <a:rPr lang="ru-RU" dirty="0" smtClean="0"/>
              <a:t>Ввод критических значений параметров</a:t>
            </a:r>
          </a:p>
          <a:p>
            <a:r>
              <a:rPr lang="ru-RU" dirty="0" smtClean="0"/>
              <a:t>Реагирование системы при достижении критических значений параметров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6886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Модуль 4 – Автоматическое управление</a:t>
            </a:r>
          </a:p>
          <a:p>
            <a:r>
              <a:rPr lang="ru-RU" dirty="0" smtClean="0"/>
              <a:t>Выполнение серии команд автоматически (составление слова, перекладывание кубиков и т.д.)</a:t>
            </a:r>
          </a:p>
          <a:p>
            <a:r>
              <a:rPr lang="ru-RU" dirty="0" smtClean="0"/>
              <a:t>Окончательное доведение системы и внешних устройств до автоматического реагирования на достижение критических значений</a:t>
            </a:r>
          </a:p>
          <a:p>
            <a:pPr>
              <a:buNone/>
            </a:pPr>
            <a:r>
              <a:rPr lang="ru-RU" b="1" dirty="0" smtClean="0"/>
              <a:t>Модуль 5 – Комплексное тестирование</a:t>
            </a:r>
          </a:p>
          <a:p>
            <a:r>
              <a:rPr lang="ru-RU" dirty="0" smtClean="0"/>
              <a:t>Подготовка системы к непрерывной автоматической работе</a:t>
            </a:r>
          </a:p>
          <a:p>
            <a:r>
              <a:rPr lang="ru-RU" i="1" dirty="0" smtClean="0"/>
              <a:t>Составление документации по тестированию и тестирование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427</Words>
  <Application>Microsoft Office PowerPoint</Application>
  <PresentationFormat>Экран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Обзор конкурсных заданий чемпионатов WorldSkills Russia различного уровня по компетенции «Интернет вещей»</vt:lpstr>
      <vt:lpstr>Опыт участия в чемпионатах</vt:lpstr>
      <vt:lpstr>Виды заданий</vt:lpstr>
      <vt:lpstr>Модули конкурсного задания</vt:lpstr>
      <vt:lpstr>Схема конкурсного задания</vt:lpstr>
      <vt:lpstr>Проверка выполнения задания экспертами</vt:lpstr>
      <vt:lpstr>Пояснения к модулям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конкурсных заданий чемпионатов WorldSkills Russia различного уровня по компетенции «Интернет вещей»</dc:title>
  <dc:creator>Семья</dc:creator>
  <cp:lastModifiedBy>Семья</cp:lastModifiedBy>
  <cp:revision>10</cp:revision>
  <dcterms:created xsi:type="dcterms:W3CDTF">2018-02-24T21:32:52Z</dcterms:created>
  <dcterms:modified xsi:type="dcterms:W3CDTF">2018-02-24T23:02:05Z</dcterms:modified>
</cp:coreProperties>
</file>