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pectral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EDF172-A601-47E9-9F7F-256C1891414C}">
  <a:tblStyle styleId="{2EEDF172-A601-47E9-9F7F-256C18914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pectral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pectralSemiBol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ectral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af531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af531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af5315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af5315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af5315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af5315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af5315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af5315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af5315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af5315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af5315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af5315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af5315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af5315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af5315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af5315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37967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37967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379672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379672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3050" y="2678875"/>
            <a:ext cx="44190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ATMS 597: Neural Networks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3050" y="3995400"/>
            <a:ext cx="365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Randy Chase, Divyansh Chug, Rose Miller</a:t>
            </a:r>
            <a:endParaRPr sz="2000"/>
          </a:p>
        </p:txBody>
      </p:sp>
      <p:cxnSp>
        <p:nvCxnSpPr>
          <p:cNvPr id="56" name="Google Shape;56;p13"/>
          <p:cNvCxnSpPr/>
          <p:nvPr/>
        </p:nvCxnSpPr>
        <p:spPr>
          <a:xfrm>
            <a:off x="336775" y="2602375"/>
            <a:ext cx="336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41575" y="2602375"/>
            <a:ext cx="3369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704250" y="260550"/>
            <a:ext cx="2985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143" name="Google Shape;143;p22"/>
          <p:cNvSpPr txBox="1"/>
          <p:nvPr/>
        </p:nvSpPr>
        <p:spPr>
          <a:xfrm>
            <a:off x="0" y="891375"/>
            <a:ext cx="71181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Random forests outperforms a simple NN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Deep NN does the best (without overfitting), but offers the least in terms of which variables are most important.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learned a lot.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repeated the experiments after removing SM_sfc, since it is highly correlated to SM_root. Similar results.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repeated experiments with 20% test data. Similar results.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 yes, soil moisture is important for accurate prediction of subseason rainfall over central east Brazil!</a:t>
            </a:r>
            <a:endParaRPr sz="21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50" y="0"/>
            <a:ext cx="2096450" cy="29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7078275" y="2133825"/>
            <a:ext cx="10350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7078275" y="2181525"/>
            <a:ext cx="1035000" cy="76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Doing all 3 for Steve’s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66400" y="398000"/>
            <a:ext cx="2985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229625" y="1163300"/>
            <a:ext cx="75162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we predict the intraseasonal precipitation over Central east Brazil (aka SACZ region) in the wet season (NDJFM) with a </a:t>
            </a:r>
            <a:r>
              <a:rPr b="1" lang="en" sz="2100"/>
              <a:t>lead time of 30 days</a:t>
            </a:r>
            <a:r>
              <a:rPr lang="en" sz="2100"/>
              <a:t>?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will use commonly referenced predictors such as: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ENSO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MJO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Past precipitation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Soil Moisture (not so common)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important is soil moisture for this prediction (relatively)?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66400" y="398000"/>
            <a:ext cx="4668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Predictors (standardized)</a:t>
            </a:r>
            <a:endParaRPr sz="3000"/>
          </a:p>
        </p:txBody>
      </p:sp>
      <p:sp>
        <p:nvSpPr>
          <p:cNvPr id="69" name="Google Shape;69;p15"/>
          <p:cNvSpPr txBox="1"/>
          <p:nvPr/>
        </p:nvSpPr>
        <p:spPr>
          <a:xfrm>
            <a:off x="489850" y="1086700"/>
            <a:ext cx="52506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b="1" lang="en" sz="1800"/>
              <a:t>ENSO</a:t>
            </a:r>
            <a:r>
              <a:rPr lang="en" sz="1800"/>
              <a:t> - Daily Nino 3.4 index, from SST OI v2 dataset (1981-now)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b="1" lang="en" sz="1800"/>
              <a:t>MJO</a:t>
            </a:r>
            <a:r>
              <a:rPr lang="en" sz="1800"/>
              <a:t> - Daily amplitude and phase, Daily PC values of RMM1 and RMM2 modes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</a:t>
            </a:r>
            <a:r>
              <a:rPr b="1" lang="en" sz="1800"/>
              <a:t>Soil Moisture</a:t>
            </a:r>
            <a:r>
              <a:rPr lang="en" sz="1800"/>
              <a:t> - Daily SM data from GLEAM, averaged over SACZ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</a:t>
            </a:r>
            <a:r>
              <a:rPr b="1" lang="en" sz="1800"/>
              <a:t>Precipitation</a:t>
            </a:r>
            <a:r>
              <a:rPr lang="en" sz="1800"/>
              <a:t> - Daily IMERG data, averaged over SACZ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</a:t>
            </a:r>
            <a:r>
              <a:rPr b="1" lang="en" sz="1800"/>
              <a:t>Synthetic</a:t>
            </a:r>
            <a:r>
              <a:rPr lang="en" sz="1800"/>
              <a:t> - Day of year, Years since start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75" y="560088"/>
            <a:ext cx="3098749" cy="40233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638375" y="2173750"/>
            <a:ext cx="489900" cy="4743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745875" y="2648050"/>
            <a:ext cx="826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SACZ</a:t>
            </a:r>
            <a:endParaRPr b="1" sz="1700"/>
          </a:p>
        </p:txBody>
      </p:sp>
      <p:sp>
        <p:nvSpPr>
          <p:cNvPr id="73" name="Google Shape;73;p15"/>
          <p:cNvSpPr txBox="1"/>
          <p:nvPr/>
        </p:nvSpPr>
        <p:spPr>
          <a:xfrm>
            <a:off x="566400" y="3888250"/>
            <a:ext cx="5495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30-day rolling mean was applied to soil moisture, precipitation, nino3.4 and MJO amplitude.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used 10% data for testing, and same random state.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66400" y="398000"/>
            <a:ext cx="5556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Baseline: Linear Regression</a:t>
            </a:r>
            <a:endParaRPr sz="3000"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258625" y="11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{2EEDF172-A601-47E9-9F7F-256C1891414C}</a:tableStyleId>
              </a:tblPr>
              <a:tblGrid>
                <a:gridCol w="1088900"/>
                <a:gridCol w="98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2.07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5" y="2372325"/>
            <a:ext cx="5073500" cy="2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 rot="-5400000">
            <a:off x="485825" y="1224650"/>
            <a:ext cx="1086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689250" y="1281725"/>
            <a:ext cx="2801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% correct prediction of sign of anomaly = </a:t>
            </a:r>
            <a:r>
              <a:rPr b="1" lang="en" sz="1700"/>
              <a:t>59.1%</a:t>
            </a:r>
            <a:endParaRPr b="1" sz="17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500" y="2005250"/>
            <a:ext cx="3011001" cy="28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5878275" y="3566775"/>
            <a:ext cx="3011100" cy="2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637975" y="2709500"/>
            <a:ext cx="150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see extreme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88850" y="321450"/>
            <a:ext cx="4356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Simple Neural Network</a:t>
            </a:r>
            <a:endParaRPr sz="3000"/>
          </a:p>
        </p:txBody>
      </p:sp>
      <p:sp>
        <p:nvSpPr>
          <p:cNvPr id="91" name="Google Shape;91;p17"/>
          <p:cNvSpPr txBox="1"/>
          <p:nvPr/>
        </p:nvSpPr>
        <p:spPr>
          <a:xfrm>
            <a:off x="566400" y="1163300"/>
            <a:ext cx="6551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10x10, Relu activation function, RMSprop, 500 epochs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275" y="2189050"/>
            <a:ext cx="3836055" cy="27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00" y="1942588"/>
            <a:ext cx="3199424" cy="30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8"/>
          <p:cNvGraphicFramePr/>
          <p:nvPr/>
        </p:nvGraphicFramePr>
        <p:xfrm>
          <a:off x="1258625" y="11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{2EEDF172-A601-47E9-9F7F-256C1891414C}</a:tableStyleId>
              </a:tblPr>
              <a:tblGrid>
                <a:gridCol w="1088900"/>
                <a:gridCol w="98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1.06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8"/>
          <p:cNvSpPr txBox="1"/>
          <p:nvPr/>
        </p:nvSpPr>
        <p:spPr>
          <a:xfrm rot="-5400000">
            <a:off x="485825" y="1224650"/>
            <a:ext cx="1086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689250" y="1281725"/>
            <a:ext cx="2801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% correct prediction of sign of anomaly = </a:t>
            </a:r>
            <a:r>
              <a:rPr b="1" lang="en" sz="1700"/>
              <a:t>86.38</a:t>
            </a:r>
            <a:r>
              <a:rPr b="1" lang="en" sz="1700"/>
              <a:t>%</a:t>
            </a:r>
            <a:endParaRPr b="1" sz="17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3850"/>
            <a:ext cx="5379858" cy="2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333" y="2386250"/>
            <a:ext cx="3306941" cy="259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848625" y="1921246"/>
            <a:ext cx="1969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importance from Layer 1</a:t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7822400" y="2801500"/>
            <a:ext cx="0" cy="13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8"/>
          <p:cNvSpPr txBox="1"/>
          <p:nvPr/>
        </p:nvSpPr>
        <p:spPr>
          <a:xfrm>
            <a:off x="688850" y="321450"/>
            <a:ext cx="4356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Simple Neural Network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704150" y="674200"/>
            <a:ext cx="570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Because we also planted 500 Decision trees</a:t>
            </a:r>
            <a:endParaRPr sz="2200"/>
          </a:p>
        </p:txBody>
      </p:sp>
      <p:sp>
        <p:nvSpPr>
          <p:cNvPr id="111" name="Google Shape;111;p19"/>
          <p:cNvSpPr txBox="1"/>
          <p:nvPr/>
        </p:nvSpPr>
        <p:spPr>
          <a:xfrm>
            <a:off x="704250" y="184350"/>
            <a:ext cx="2985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1030025" y="139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{2EEDF172-A601-47E9-9F7F-256C1891414C}</a:tableStyleId>
              </a:tblPr>
              <a:tblGrid>
                <a:gridCol w="1088900"/>
                <a:gridCol w="98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10e-5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0.31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 rot="-5400000">
            <a:off x="257225" y="1453250"/>
            <a:ext cx="1086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460650" y="1510325"/>
            <a:ext cx="2801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% correct prediction of sign of anomaly = </a:t>
            </a:r>
            <a:r>
              <a:rPr b="1" lang="en" sz="1700"/>
              <a:t>97</a:t>
            </a:r>
            <a:r>
              <a:rPr b="1" lang="en" sz="1700"/>
              <a:t>.4%</a:t>
            </a:r>
            <a:endParaRPr b="1" sz="17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5" y="2384850"/>
            <a:ext cx="5154537" cy="264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562" y="2496425"/>
            <a:ext cx="3238328" cy="264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>
            <a:off x="7531550" y="3168725"/>
            <a:ext cx="0" cy="107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9"/>
          <p:cNvSpPr txBox="1"/>
          <p:nvPr/>
        </p:nvSpPr>
        <p:spPr>
          <a:xfrm>
            <a:off x="6735925" y="1593350"/>
            <a:ext cx="2072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underfitting for extremes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566400" y="1163300"/>
            <a:ext cx="7247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6x</a:t>
            </a:r>
            <a:r>
              <a:rPr lang="en" sz="2000"/>
              <a:t>1024, Relu activation function, RMSprop, ~200 epochs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Regularization: Dropout (0.2), BatchNorm after each layer</a:t>
            </a:r>
            <a:endParaRPr sz="2000"/>
          </a:p>
        </p:txBody>
      </p:sp>
      <p:sp>
        <p:nvSpPr>
          <p:cNvPr id="124" name="Google Shape;124;p20"/>
          <p:cNvSpPr txBox="1"/>
          <p:nvPr/>
        </p:nvSpPr>
        <p:spPr>
          <a:xfrm>
            <a:off x="704250" y="336750"/>
            <a:ext cx="42627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Neural Network </a:t>
            </a:r>
            <a:endParaRPr sz="30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2127800"/>
            <a:ext cx="4049888" cy="27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056600" y="3082575"/>
            <a:ext cx="1126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</a:t>
            </a:r>
            <a:endParaRPr sz="2000"/>
          </a:p>
        </p:txBody>
      </p:sp>
      <p:sp>
        <p:nvSpPr>
          <p:cNvPr id="127" name="Google Shape;127;p20"/>
          <p:cNvSpPr txBox="1"/>
          <p:nvPr/>
        </p:nvSpPr>
        <p:spPr>
          <a:xfrm>
            <a:off x="2945000" y="3441100"/>
            <a:ext cx="1350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Validation</a:t>
            </a:r>
            <a:endParaRPr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950" y="2032000"/>
            <a:ext cx="3704424" cy="27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704250" y="336750"/>
            <a:ext cx="42627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</a:t>
            </a:r>
            <a:r>
              <a:rPr lang="en" sz="3000"/>
              <a:t>Neural Network </a:t>
            </a:r>
            <a:endParaRPr sz="3000"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1258625" y="11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{2EEDF172-A601-47E9-9F7F-256C1891414C}</a:tableStyleId>
              </a:tblPr>
              <a:tblGrid>
                <a:gridCol w="1088900"/>
                <a:gridCol w="98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0.21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1"/>
          <p:cNvSpPr txBox="1"/>
          <p:nvPr/>
        </p:nvSpPr>
        <p:spPr>
          <a:xfrm rot="-5400000">
            <a:off x="485825" y="1224650"/>
            <a:ext cx="1086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689250" y="1281725"/>
            <a:ext cx="2801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% correct prediction of sign of anomaly = </a:t>
            </a:r>
            <a:r>
              <a:rPr b="1" lang="en" sz="1700"/>
              <a:t>97</a:t>
            </a:r>
            <a:r>
              <a:rPr b="1" lang="en" sz="1700"/>
              <a:t>%</a:t>
            </a:r>
            <a:endParaRPr b="1" sz="17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388" y="2211400"/>
            <a:ext cx="5104475" cy="26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