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3" r:id="rId5"/>
    <p:sldId id="260" r:id="rId6"/>
    <p:sldId id="264" r:id="rId7"/>
    <p:sldId id="26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6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977D69-CDA4-1142-A5A9-2BC9356490C7}" type="datetimeFigureOut">
              <a:rPr lang="en-US" smtClean="0"/>
              <a:t>3/31/16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042BC-084E-4E46-B981-E3A6A0CCAE64}" type="slidenum">
              <a:rPr lang="en-US" smtClean="0"/>
              <a:t>‹#›</a:t>
            </a:fld>
            <a:endParaRPr lang="en-US"/>
          </a:p>
        </p:txBody>
      </p:sp>
    </p:spTree>
    <p:extLst>
      <p:ext uri="{BB962C8B-B14F-4D97-AF65-F5344CB8AC3E}">
        <p14:creationId xmlns:p14="http://schemas.microsoft.com/office/powerpoint/2010/main" val="309706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77D69-CDA4-1142-A5A9-2BC9356490C7}" type="datetimeFigureOut">
              <a:rPr lang="en-US" smtClean="0"/>
              <a:t>3/31/16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042BC-084E-4E46-B981-E3A6A0CCAE64}" type="slidenum">
              <a:rPr lang="en-US" smtClean="0"/>
              <a:t>‹#›</a:t>
            </a:fld>
            <a:endParaRPr lang="en-US"/>
          </a:p>
        </p:txBody>
      </p:sp>
    </p:spTree>
    <p:extLst>
      <p:ext uri="{BB962C8B-B14F-4D97-AF65-F5344CB8AC3E}">
        <p14:creationId xmlns:p14="http://schemas.microsoft.com/office/powerpoint/2010/main" val="1098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77D69-CDA4-1142-A5A9-2BC9356490C7}" type="datetimeFigureOut">
              <a:rPr lang="en-US" smtClean="0"/>
              <a:t>3/31/16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042BC-084E-4E46-B981-E3A6A0CCAE64}" type="slidenum">
              <a:rPr lang="en-US" smtClean="0"/>
              <a:t>‹#›</a:t>
            </a:fld>
            <a:endParaRPr lang="en-US"/>
          </a:p>
        </p:txBody>
      </p:sp>
    </p:spTree>
    <p:extLst>
      <p:ext uri="{BB962C8B-B14F-4D97-AF65-F5344CB8AC3E}">
        <p14:creationId xmlns:p14="http://schemas.microsoft.com/office/powerpoint/2010/main" val="2532976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77D69-CDA4-1142-A5A9-2BC9356490C7}" type="datetimeFigureOut">
              <a:rPr lang="en-US" smtClean="0"/>
              <a:t>3/31/16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042BC-084E-4E46-B981-E3A6A0CCAE64}" type="slidenum">
              <a:rPr lang="en-US" smtClean="0"/>
              <a:t>‹#›</a:t>
            </a:fld>
            <a:endParaRPr lang="en-US"/>
          </a:p>
        </p:txBody>
      </p:sp>
    </p:spTree>
    <p:extLst>
      <p:ext uri="{BB962C8B-B14F-4D97-AF65-F5344CB8AC3E}">
        <p14:creationId xmlns:p14="http://schemas.microsoft.com/office/powerpoint/2010/main" val="17927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977D69-CDA4-1142-A5A9-2BC9356490C7}" type="datetimeFigureOut">
              <a:rPr lang="en-US" smtClean="0"/>
              <a:t>3/31/16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042BC-084E-4E46-B981-E3A6A0CCAE64}" type="slidenum">
              <a:rPr lang="en-US" smtClean="0"/>
              <a:t>‹#›</a:t>
            </a:fld>
            <a:endParaRPr lang="en-US"/>
          </a:p>
        </p:txBody>
      </p:sp>
    </p:spTree>
    <p:extLst>
      <p:ext uri="{BB962C8B-B14F-4D97-AF65-F5344CB8AC3E}">
        <p14:creationId xmlns:p14="http://schemas.microsoft.com/office/powerpoint/2010/main" val="574041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977D69-CDA4-1142-A5A9-2BC9356490C7}" type="datetimeFigureOut">
              <a:rPr lang="en-US" smtClean="0"/>
              <a:t>3/31/16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042BC-084E-4E46-B981-E3A6A0CCAE64}" type="slidenum">
              <a:rPr lang="en-US" smtClean="0"/>
              <a:t>‹#›</a:t>
            </a:fld>
            <a:endParaRPr lang="en-US"/>
          </a:p>
        </p:txBody>
      </p:sp>
    </p:spTree>
    <p:extLst>
      <p:ext uri="{BB962C8B-B14F-4D97-AF65-F5344CB8AC3E}">
        <p14:creationId xmlns:p14="http://schemas.microsoft.com/office/powerpoint/2010/main" val="248644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977D69-CDA4-1142-A5A9-2BC9356490C7}" type="datetimeFigureOut">
              <a:rPr lang="en-US" smtClean="0"/>
              <a:t>3/31/16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F042BC-084E-4E46-B981-E3A6A0CCAE64}" type="slidenum">
              <a:rPr lang="en-US" smtClean="0"/>
              <a:t>‹#›</a:t>
            </a:fld>
            <a:endParaRPr lang="en-US"/>
          </a:p>
        </p:txBody>
      </p:sp>
    </p:spTree>
    <p:extLst>
      <p:ext uri="{BB962C8B-B14F-4D97-AF65-F5344CB8AC3E}">
        <p14:creationId xmlns:p14="http://schemas.microsoft.com/office/powerpoint/2010/main" val="165023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977D69-CDA4-1142-A5A9-2BC9356490C7}" type="datetimeFigureOut">
              <a:rPr lang="en-US" smtClean="0"/>
              <a:t>3/31/16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042BC-084E-4E46-B981-E3A6A0CCAE64}" type="slidenum">
              <a:rPr lang="en-US" smtClean="0"/>
              <a:t>‹#›</a:t>
            </a:fld>
            <a:endParaRPr lang="en-US"/>
          </a:p>
        </p:txBody>
      </p:sp>
    </p:spTree>
    <p:extLst>
      <p:ext uri="{BB962C8B-B14F-4D97-AF65-F5344CB8AC3E}">
        <p14:creationId xmlns:p14="http://schemas.microsoft.com/office/powerpoint/2010/main" val="3409154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77D69-CDA4-1142-A5A9-2BC9356490C7}" type="datetimeFigureOut">
              <a:rPr lang="en-US" smtClean="0"/>
              <a:t>3/31/16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F042BC-084E-4E46-B981-E3A6A0CCAE64}" type="slidenum">
              <a:rPr lang="en-US" smtClean="0"/>
              <a:t>‹#›</a:t>
            </a:fld>
            <a:endParaRPr lang="en-US"/>
          </a:p>
        </p:txBody>
      </p:sp>
    </p:spTree>
    <p:extLst>
      <p:ext uri="{BB962C8B-B14F-4D97-AF65-F5344CB8AC3E}">
        <p14:creationId xmlns:p14="http://schemas.microsoft.com/office/powerpoint/2010/main" val="4263030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77D69-CDA4-1142-A5A9-2BC9356490C7}" type="datetimeFigureOut">
              <a:rPr lang="en-US" smtClean="0"/>
              <a:t>3/31/16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042BC-084E-4E46-B981-E3A6A0CCAE64}" type="slidenum">
              <a:rPr lang="en-US" smtClean="0"/>
              <a:t>‹#›</a:t>
            </a:fld>
            <a:endParaRPr lang="en-US"/>
          </a:p>
        </p:txBody>
      </p:sp>
    </p:spTree>
    <p:extLst>
      <p:ext uri="{BB962C8B-B14F-4D97-AF65-F5344CB8AC3E}">
        <p14:creationId xmlns:p14="http://schemas.microsoft.com/office/powerpoint/2010/main" val="2989724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77D69-CDA4-1142-A5A9-2BC9356490C7}" type="datetimeFigureOut">
              <a:rPr lang="en-US" smtClean="0"/>
              <a:t>3/31/16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042BC-084E-4E46-B981-E3A6A0CCAE64}" type="slidenum">
              <a:rPr lang="en-US" smtClean="0"/>
              <a:t>‹#›</a:t>
            </a:fld>
            <a:endParaRPr lang="en-US"/>
          </a:p>
        </p:txBody>
      </p:sp>
    </p:spTree>
    <p:extLst>
      <p:ext uri="{BB962C8B-B14F-4D97-AF65-F5344CB8AC3E}">
        <p14:creationId xmlns:p14="http://schemas.microsoft.com/office/powerpoint/2010/main" val="33204592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77D69-CDA4-1142-A5A9-2BC9356490C7}" type="datetimeFigureOut">
              <a:rPr lang="en-US" smtClean="0"/>
              <a:t>3/31/16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042BC-084E-4E46-B981-E3A6A0CCAE64}" type="slidenum">
              <a:rPr lang="en-US" smtClean="0"/>
              <a:t>‹#›</a:t>
            </a:fld>
            <a:endParaRPr lang="en-US"/>
          </a:p>
        </p:txBody>
      </p:sp>
    </p:spTree>
    <p:extLst>
      <p:ext uri="{BB962C8B-B14F-4D97-AF65-F5344CB8AC3E}">
        <p14:creationId xmlns:p14="http://schemas.microsoft.com/office/powerpoint/2010/main" val="3373660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Project 1</a:t>
            </a:r>
            <a:endParaRPr lang="en-US" dirty="0"/>
          </a:p>
        </p:txBody>
      </p:sp>
      <p:sp>
        <p:nvSpPr>
          <p:cNvPr id="3" name="Subtitle 2"/>
          <p:cNvSpPr>
            <a:spLocks noGrp="1"/>
          </p:cNvSpPr>
          <p:nvPr>
            <p:ph type="subTitle" idx="1"/>
          </p:nvPr>
        </p:nvSpPr>
        <p:spPr/>
        <p:txBody>
          <a:bodyPr/>
          <a:lstStyle/>
          <a:p>
            <a:r>
              <a:rPr lang="en-US" dirty="0" smtClean="0"/>
              <a:t>Don Chung</a:t>
            </a:r>
            <a:endParaRPr lang="en-US" dirty="0"/>
          </a:p>
        </p:txBody>
      </p:sp>
    </p:spTree>
    <p:extLst>
      <p:ext uri="{BB962C8B-B14F-4D97-AF65-F5344CB8AC3E}">
        <p14:creationId xmlns:p14="http://schemas.microsoft.com/office/powerpoint/2010/main" val="10028569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3-31 at 8.50.27 AM (2).png"/>
          <p:cNvPicPr>
            <a:picLocks noChangeAspect="1"/>
          </p:cNvPicPr>
          <p:nvPr/>
        </p:nvPicPr>
        <p:blipFill rotWithShape="1">
          <a:blip r:embed="rId2">
            <a:extLst>
              <a:ext uri="{28A0092B-C50C-407E-A947-70E740481C1C}">
                <a14:useLocalDpi xmlns:a14="http://schemas.microsoft.com/office/drawing/2010/main" val="0"/>
              </a:ext>
            </a:extLst>
          </a:blip>
          <a:srcRect t="11381" b="19154"/>
          <a:stretch/>
        </p:blipFill>
        <p:spPr>
          <a:xfrm>
            <a:off x="0" y="498548"/>
            <a:ext cx="9144000" cy="3572927"/>
          </a:xfrm>
          <a:prstGeom prst="rect">
            <a:avLst/>
          </a:prstGeom>
        </p:spPr>
      </p:pic>
      <p:sp>
        <p:nvSpPr>
          <p:cNvPr id="8" name="TextBox 7"/>
          <p:cNvSpPr txBox="1"/>
          <p:nvPr/>
        </p:nvSpPr>
        <p:spPr>
          <a:xfrm>
            <a:off x="0" y="2452761"/>
            <a:ext cx="9143999" cy="584776"/>
          </a:xfrm>
          <a:prstGeom prst="rect">
            <a:avLst/>
          </a:prstGeom>
          <a:solidFill>
            <a:schemeClr val="bg1">
              <a:lumMod val="65000"/>
            </a:schemeClr>
          </a:solidFill>
        </p:spPr>
        <p:txBody>
          <a:bodyPr wrap="square" rtlCol="0">
            <a:spAutoFit/>
          </a:bodyPr>
          <a:lstStyle/>
          <a:p>
            <a:pPr algn="ctr"/>
            <a:r>
              <a:rPr lang="en-US" sz="3200" dirty="0" smtClean="0">
                <a:solidFill>
                  <a:schemeClr val="bg1"/>
                </a:solidFill>
                <a:latin typeface="Avenir Black Oblique"/>
                <a:cs typeface="Avenir Black Oblique"/>
              </a:rPr>
              <a:t>Predicting the success of </a:t>
            </a:r>
            <a:r>
              <a:rPr lang="en-US" sz="3200" dirty="0" err="1" smtClean="0">
                <a:solidFill>
                  <a:schemeClr val="bg1"/>
                </a:solidFill>
                <a:latin typeface="Avenir Black Oblique"/>
                <a:cs typeface="Avenir Black Oblique"/>
              </a:rPr>
              <a:t>Kickstarter</a:t>
            </a:r>
            <a:r>
              <a:rPr lang="en-US" sz="3200" dirty="0" smtClean="0">
                <a:solidFill>
                  <a:schemeClr val="bg1"/>
                </a:solidFill>
                <a:latin typeface="Avenir Black Oblique"/>
                <a:cs typeface="Avenir Black Oblique"/>
              </a:rPr>
              <a:t> projects</a:t>
            </a:r>
            <a:endParaRPr lang="en-US" sz="3200" dirty="0">
              <a:solidFill>
                <a:schemeClr val="bg1"/>
              </a:solidFill>
              <a:latin typeface="Avenir Black Oblique"/>
              <a:cs typeface="Avenir Black Oblique"/>
            </a:endParaRPr>
          </a:p>
        </p:txBody>
      </p:sp>
      <p:sp>
        <p:nvSpPr>
          <p:cNvPr id="9" name="TextBox 8"/>
          <p:cNvSpPr txBox="1"/>
          <p:nvPr/>
        </p:nvSpPr>
        <p:spPr>
          <a:xfrm>
            <a:off x="605347" y="4071475"/>
            <a:ext cx="7489682" cy="3293209"/>
          </a:xfrm>
          <a:prstGeom prst="rect">
            <a:avLst/>
          </a:prstGeom>
          <a:noFill/>
        </p:spPr>
        <p:txBody>
          <a:bodyPr wrap="square" rtlCol="0">
            <a:spAutoFit/>
          </a:bodyPr>
          <a:lstStyle/>
          <a:p>
            <a:r>
              <a:rPr lang="en-US" sz="3200" b="1" dirty="0" smtClean="0">
                <a:latin typeface="Avenir Black Oblique"/>
                <a:cs typeface="Avenir Black Oblique"/>
              </a:rPr>
              <a:t>Problem:</a:t>
            </a:r>
          </a:p>
          <a:p>
            <a:r>
              <a:rPr lang="en-US" sz="2400" dirty="0" smtClean="0">
                <a:latin typeface="Avenir Oblique"/>
                <a:cs typeface="Avenir Oblique"/>
              </a:rPr>
              <a:t>There are thousands of </a:t>
            </a:r>
            <a:r>
              <a:rPr lang="en-US" sz="2400" dirty="0" err="1" smtClean="0">
                <a:latin typeface="Avenir Oblique"/>
                <a:cs typeface="Avenir Oblique"/>
              </a:rPr>
              <a:t>kickstarter</a:t>
            </a:r>
            <a:r>
              <a:rPr lang="en-US" sz="2400" dirty="0" smtClean="0">
                <a:latin typeface="Avenir Oblique"/>
                <a:cs typeface="Avenir Oblique"/>
              </a:rPr>
              <a:t> projects and many other similar websites that provide </a:t>
            </a:r>
            <a:r>
              <a:rPr lang="en-US" sz="2400" dirty="0" err="1" smtClean="0">
                <a:latin typeface="Avenir Oblique"/>
                <a:cs typeface="Avenir Oblique"/>
              </a:rPr>
              <a:t>crowdfunding</a:t>
            </a:r>
            <a:r>
              <a:rPr lang="en-US" sz="2400" dirty="0" smtClean="0">
                <a:latin typeface="Avenir Oblique"/>
                <a:cs typeface="Avenir Oblique"/>
              </a:rPr>
              <a:t> platforms for innovators and creators. Problem is… you never know if the project you support is going to end up being fully funded and successful or not. </a:t>
            </a:r>
            <a:endParaRPr lang="en-US" sz="2400" dirty="0">
              <a:latin typeface="Avenir Oblique"/>
              <a:cs typeface="Avenir Oblique"/>
            </a:endParaRPr>
          </a:p>
          <a:p>
            <a:endParaRPr lang="en-US" sz="2400" dirty="0" smtClean="0">
              <a:latin typeface="Avenir Oblique"/>
              <a:cs typeface="Avenir Oblique"/>
            </a:endParaRPr>
          </a:p>
          <a:p>
            <a:endParaRPr lang="en-US" sz="3200" b="1" dirty="0">
              <a:latin typeface="Avenir Black Oblique"/>
              <a:cs typeface="Avenir Black Oblique"/>
            </a:endParaRPr>
          </a:p>
        </p:txBody>
      </p:sp>
    </p:spTree>
    <p:extLst>
      <p:ext uri="{BB962C8B-B14F-4D97-AF65-F5344CB8AC3E}">
        <p14:creationId xmlns:p14="http://schemas.microsoft.com/office/powerpoint/2010/main" val="4934940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5347" y="1448163"/>
            <a:ext cx="7489682" cy="4401205"/>
          </a:xfrm>
          <a:prstGeom prst="rect">
            <a:avLst/>
          </a:prstGeom>
          <a:noFill/>
        </p:spPr>
        <p:txBody>
          <a:bodyPr wrap="square" rtlCol="0">
            <a:spAutoFit/>
          </a:bodyPr>
          <a:lstStyle/>
          <a:p>
            <a:r>
              <a:rPr lang="en-US" sz="3200" b="1" dirty="0" smtClean="0">
                <a:latin typeface="Avenir Black Oblique"/>
                <a:cs typeface="Avenir Black Oblique"/>
              </a:rPr>
              <a:t>Data:</a:t>
            </a:r>
          </a:p>
          <a:p>
            <a:r>
              <a:rPr lang="en-US" sz="2400" dirty="0" smtClean="0">
                <a:latin typeface="Avenir Oblique"/>
                <a:cs typeface="Avenir Oblique"/>
              </a:rPr>
              <a:t>I will be using data scrapped from the </a:t>
            </a:r>
            <a:r>
              <a:rPr lang="en-US" sz="2400" dirty="0" err="1" smtClean="0">
                <a:latin typeface="Avenir Oblique"/>
                <a:cs typeface="Avenir Oblique"/>
              </a:rPr>
              <a:t>Kickstarter</a:t>
            </a:r>
            <a:r>
              <a:rPr lang="en-US" sz="2400" dirty="0" smtClean="0">
                <a:latin typeface="Avenir Oblique"/>
                <a:cs typeface="Avenir Oblique"/>
              </a:rPr>
              <a:t> website provided by Web Robots, which has data from April 2014 through January 2016 of all projects on </a:t>
            </a:r>
            <a:r>
              <a:rPr lang="en-US" sz="2400" dirty="0" err="1" smtClean="0">
                <a:latin typeface="Avenir Oblique"/>
                <a:cs typeface="Avenir Oblique"/>
              </a:rPr>
              <a:t>Kickstarter</a:t>
            </a:r>
            <a:r>
              <a:rPr lang="en-US" sz="2400" dirty="0" smtClean="0">
                <a:latin typeface="Avenir Oblique"/>
                <a:cs typeface="Avenir Oblique"/>
              </a:rPr>
              <a:t>. </a:t>
            </a:r>
          </a:p>
          <a:p>
            <a:endParaRPr lang="en-US" sz="2400" dirty="0">
              <a:latin typeface="Avenir Oblique"/>
              <a:cs typeface="Avenir Oblique"/>
            </a:endParaRPr>
          </a:p>
          <a:p>
            <a:r>
              <a:rPr lang="en-US" sz="2400" dirty="0" smtClean="0">
                <a:latin typeface="Avenir Oblique"/>
                <a:cs typeface="Avenir Oblique"/>
              </a:rPr>
              <a:t>It has data from funding goal to whether it has a video on the page, name of the project, location, number of days open. Basically whatever is available on the project website along with the metadata. </a:t>
            </a:r>
          </a:p>
          <a:p>
            <a:endParaRPr lang="en-US" sz="3200" b="1" dirty="0">
              <a:latin typeface="Avenir Black Oblique"/>
              <a:cs typeface="Avenir Black Oblique"/>
            </a:endParaRPr>
          </a:p>
        </p:txBody>
      </p:sp>
      <p:pic>
        <p:nvPicPr>
          <p:cNvPr id="3" name="Picture 2" descr="Screen Shot 2016-03-31 at 9.12.04 AM (2).png"/>
          <p:cNvPicPr>
            <a:picLocks noChangeAspect="1"/>
          </p:cNvPicPr>
          <p:nvPr/>
        </p:nvPicPr>
        <p:blipFill rotWithShape="1">
          <a:blip r:embed="rId2">
            <a:extLst>
              <a:ext uri="{28A0092B-C50C-407E-A947-70E740481C1C}">
                <a14:useLocalDpi xmlns:a14="http://schemas.microsoft.com/office/drawing/2010/main" val="0"/>
              </a:ext>
            </a:extLst>
          </a:blip>
          <a:srcRect l="5193" t="13530" r="73779" b="77866"/>
          <a:stretch/>
        </p:blipFill>
        <p:spPr>
          <a:xfrm>
            <a:off x="1875387" y="237404"/>
            <a:ext cx="5260671" cy="1210759"/>
          </a:xfrm>
          <a:prstGeom prst="rect">
            <a:avLst/>
          </a:prstGeom>
        </p:spPr>
      </p:pic>
    </p:spTree>
    <p:extLst>
      <p:ext uri="{BB962C8B-B14F-4D97-AF65-F5344CB8AC3E}">
        <p14:creationId xmlns:p14="http://schemas.microsoft.com/office/powerpoint/2010/main" val="35509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5347" y="688471"/>
            <a:ext cx="7489682" cy="4401205"/>
          </a:xfrm>
          <a:prstGeom prst="rect">
            <a:avLst/>
          </a:prstGeom>
          <a:noFill/>
        </p:spPr>
        <p:txBody>
          <a:bodyPr wrap="square" rtlCol="0">
            <a:spAutoFit/>
          </a:bodyPr>
          <a:lstStyle/>
          <a:p>
            <a:r>
              <a:rPr lang="en-US" sz="3200" b="1" dirty="0" smtClean="0">
                <a:latin typeface="Avenir Black Oblique"/>
                <a:cs typeface="Avenir Black Oblique"/>
              </a:rPr>
              <a:t>Hypothesis:</a:t>
            </a:r>
          </a:p>
          <a:p>
            <a:r>
              <a:rPr lang="en-US" sz="2400" dirty="0" smtClean="0">
                <a:latin typeface="Avenir Oblique"/>
                <a:cs typeface="Avenir Oblique"/>
              </a:rPr>
              <a:t>Certain categories of projects will increase the chances of success of a project (i.e. technology vs. crafts).</a:t>
            </a:r>
          </a:p>
          <a:p>
            <a:endParaRPr lang="en-US" sz="2400" dirty="0">
              <a:latin typeface="Avenir Oblique"/>
              <a:cs typeface="Avenir Oblique"/>
            </a:endParaRPr>
          </a:p>
          <a:p>
            <a:r>
              <a:rPr lang="en-US" sz="2400" dirty="0" smtClean="0">
                <a:latin typeface="Avenir Oblique"/>
                <a:cs typeface="Avenir Oblique"/>
              </a:rPr>
              <a:t>Also, the amount of media (pictures and video) will increase the likelihood of funding as well as the goal amount. </a:t>
            </a:r>
          </a:p>
          <a:p>
            <a:endParaRPr lang="en-US" sz="2400" dirty="0">
              <a:latin typeface="Avenir Oblique"/>
              <a:cs typeface="Avenir Oblique"/>
            </a:endParaRPr>
          </a:p>
          <a:p>
            <a:endParaRPr lang="en-US" sz="2400" dirty="0" smtClean="0">
              <a:latin typeface="Avenir Oblique"/>
              <a:cs typeface="Avenir Oblique"/>
            </a:endParaRPr>
          </a:p>
          <a:p>
            <a:endParaRPr lang="en-US" sz="3200" b="1" dirty="0">
              <a:latin typeface="Avenir Black Oblique"/>
              <a:cs typeface="Avenir Black Oblique"/>
            </a:endParaRPr>
          </a:p>
        </p:txBody>
      </p:sp>
    </p:spTree>
    <p:extLst>
      <p:ext uri="{BB962C8B-B14F-4D97-AF65-F5344CB8AC3E}">
        <p14:creationId xmlns:p14="http://schemas.microsoft.com/office/powerpoint/2010/main" val="1461332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26672" b="22233"/>
          <a:stretch/>
        </p:blipFill>
        <p:spPr>
          <a:xfrm>
            <a:off x="2667000" y="94961"/>
            <a:ext cx="3810000" cy="1946710"/>
          </a:xfrm>
          <a:prstGeom prst="rect">
            <a:avLst/>
          </a:prstGeom>
        </p:spPr>
      </p:pic>
      <p:sp>
        <p:nvSpPr>
          <p:cNvPr id="6" name="TextBox 5"/>
          <p:cNvSpPr txBox="1"/>
          <p:nvPr/>
        </p:nvSpPr>
        <p:spPr>
          <a:xfrm>
            <a:off x="0" y="1867985"/>
            <a:ext cx="9143999" cy="584776"/>
          </a:xfrm>
          <a:prstGeom prst="rect">
            <a:avLst/>
          </a:prstGeom>
          <a:solidFill>
            <a:schemeClr val="bg1">
              <a:lumMod val="65000"/>
            </a:schemeClr>
          </a:solidFill>
        </p:spPr>
        <p:txBody>
          <a:bodyPr wrap="square" rtlCol="0">
            <a:spAutoFit/>
          </a:bodyPr>
          <a:lstStyle/>
          <a:p>
            <a:pPr algn="ctr"/>
            <a:r>
              <a:rPr lang="en-US" sz="3200" dirty="0" smtClean="0">
                <a:solidFill>
                  <a:schemeClr val="bg1"/>
                </a:solidFill>
                <a:latin typeface="Avenir Black Oblique"/>
                <a:cs typeface="Avenir Black Oblique"/>
              </a:rPr>
              <a:t>Predicting who will win March Madness</a:t>
            </a:r>
            <a:endParaRPr lang="en-US" sz="3200" dirty="0">
              <a:solidFill>
                <a:schemeClr val="bg1"/>
              </a:solidFill>
              <a:latin typeface="Avenir Black Oblique"/>
              <a:cs typeface="Avenir Black Oblique"/>
            </a:endParaRPr>
          </a:p>
        </p:txBody>
      </p:sp>
      <p:sp>
        <p:nvSpPr>
          <p:cNvPr id="7" name="TextBox 6"/>
          <p:cNvSpPr txBox="1"/>
          <p:nvPr/>
        </p:nvSpPr>
        <p:spPr>
          <a:xfrm>
            <a:off x="605347" y="2635181"/>
            <a:ext cx="7489682" cy="2923878"/>
          </a:xfrm>
          <a:prstGeom prst="rect">
            <a:avLst/>
          </a:prstGeom>
          <a:noFill/>
        </p:spPr>
        <p:txBody>
          <a:bodyPr wrap="square" rtlCol="0">
            <a:spAutoFit/>
          </a:bodyPr>
          <a:lstStyle/>
          <a:p>
            <a:r>
              <a:rPr lang="en-US" sz="3200" b="1" dirty="0" smtClean="0">
                <a:latin typeface="Avenir Black Oblique"/>
                <a:cs typeface="Avenir Black Oblique"/>
              </a:rPr>
              <a:t>Problem:</a:t>
            </a:r>
          </a:p>
          <a:p>
            <a:r>
              <a:rPr lang="en-US" sz="2400" dirty="0" smtClean="0">
                <a:latin typeface="Avenir Oblique"/>
                <a:cs typeface="Avenir Oblique"/>
              </a:rPr>
              <a:t>Determining who will win March Madness based on the regular season performance as well as the match-up of the teams. </a:t>
            </a:r>
          </a:p>
          <a:p>
            <a:endParaRPr lang="en-US" sz="2400" dirty="0">
              <a:latin typeface="Avenir Oblique"/>
              <a:cs typeface="Avenir Oblique"/>
            </a:endParaRPr>
          </a:p>
          <a:p>
            <a:endParaRPr lang="en-US" sz="2400" dirty="0" smtClean="0">
              <a:latin typeface="Avenir Oblique"/>
              <a:cs typeface="Avenir Oblique"/>
            </a:endParaRPr>
          </a:p>
          <a:p>
            <a:endParaRPr lang="en-US" sz="3200" b="1" dirty="0">
              <a:latin typeface="Avenir Black Oblique"/>
              <a:cs typeface="Avenir Black Oblique"/>
            </a:endParaRPr>
          </a:p>
        </p:txBody>
      </p:sp>
      <p:sp>
        <p:nvSpPr>
          <p:cNvPr id="8" name="TextBox 7"/>
          <p:cNvSpPr txBox="1"/>
          <p:nvPr/>
        </p:nvSpPr>
        <p:spPr>
          <a:xfrm>
            <a:off x="605347" y="4498801"/>
            <a:ext cx="7489682" cy="1323439"/>
          </a:xfrm>
          <a:prstGeom prst="rect">
            <a:avLst/>
          </a:prstGeom>
          <a:noFill/>
        </p:spPr>
        <p:txBody>
          <a:bodyPr wrap="square" rtlCol="0">
            <a:spAutoFit/>
          </a:bodyPr>
          <a:lstStyle/>
          <a:p>
            <a:r>
              <a:rPr lang="en-US" sz="3200" b="1" dirty="0" smtClean="0">
                <a:latin typeface="Avenir Black Oblique"/>
                <a:cs typeface="Avenir Black Oblique"/>
              </a:rPr>
              <a:t>Data:</a:t>
            </a:r>
          </a:p>
          <a:p>
            <a:r>
              <a:rPr lang="en-US" sz="2400" dirty="0" err="1" smtClean="0">
                <a:latin typeface="Avenir Oblique"/>
                <a:cs typeface="Avenir Oblique"/>
              </a:rPr>
              <a:t>Kaggle</a:t>
            </a:r>
            <a:r>
              <a:rPr lang="en-US" sz="2400" dirty="0" smtClean="0">
                <a:latin typeface="Avenir Oblique"/>
                <a:cs typeface="Avenir Oblique"/>
              </a:rPr>
              <a:t> has provided data of all teams who have been in March Madness since 1996 through 2014. </a:t>
            </a:r>
            <a:endParaRPr lang="en-US" sz="3200" b="1" dirty="0">
              <a:latin typeface="Avenir Black Oblique"/>
              <a:cs typeface="Avenir Black Oblique"/>
            </a:endParaRPr>
          </a:p>
        </p:txBody>
      </p:sp>
    </p:spTree>
    <p:extLst>
      <p:ext uri="{BB962C8B-B14F-4D97-AF65-F5344CB8AC3E}">
        <p14:creationId xmlns:p14="http://schemas.microsoft.com/office/powerpoint/2010/main" val="10636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26672" b="22233"/>
          <a:stretch/>
        </p:blipFill>
        <p:spPr>
          <a:xfrm>
            <a:off x="2667000" y="94961"/>
            <a:ext cx="3810000" cy="1946710"/>
          </a:xfrm>
          <a:prstGeom prst="rect">
            <a:avLst/>
          </a:prstGeom>
        </p:spPr>
      </p:pic>
      <p:sp>
        <p:nvSpPr>
          <p:cNvPr id="6" name="TextBox 5"/>
          <p:cNvSpPr txBox="1"/>
          <p:nvPr/>
        </p:nvSpPr>
        <p:spPr>
          <a:xfrm>
            <a:off x="0" y="1867985"/>
            <a:ext cx="9143999" cy="584776"/>
          </a:xfrm>
          <a:prstGeom prst="rect">
            <a:avLst/>
          </a:prstGeom>
          <a:solidFill>
            <a:schemeClr val="bg1">
              <a:lumMod val="65000"/>
            </a:schemeClr>
          </a:solidFill>
        </p:spPr>
        <p:txBody>
          <a:bodyPr wrap="square" rtlCol="0">
            <a:spAutoFit/>
          </a:bodyPr>
          <a:lstStyle/>
          <a:p>
            <a:pPr algn="ctr"/>
            <a:r>
              <a:rPr lang="en-US" sz="3200" dirty="0" smtClean="0">
                <a:solidFill>
                  <a:schemeClr val="bg1"/>
                </a:solidFill>
                <a:latin typeface="Avenir Black Oblique"/>
                <a:cs typeface="Avenir Black Oblique"/>
              </a:rPr>
              <a:t>Predicting who will win March Madness</a:t>
            </a:r>
            <a:endParaRPr lang="en-US" sz="3200" dirty="0">
              <a:solidFill>
                <a:schemeClr val="bg1"/>
              </a:solidFill>
              <a:latin typeface="Avenir Black Oblique"/>
              <a:cs typeface="Avenir Black Oblique"/>
            </a:endParaRPr>
          </a:p>
        </p:txBody>
      </p:sp>
      <p:sp>
        <p:nvSpPr>
          <p:cNvPr id="7" name="TextBox 6"/>
          <p:cNvSpPr txBox="1"/>
          <p:nvPr/>
        </p:nvSpPr>
        <p:spPr>
          <a:xfrm>
            <a:off x="605347" y="2635181"/>
            <a:ext cx="7489682" cy="3662541"/>
          </a:xfrm>
          <a:prstGeom prst="rect">
            <a:avLst/>
          </a:prstGeom>
          <a:noFill/>
        </p:spPr>
        <p:txBody>
          <a:bodyPr wrap="square" rtlCol="0">
            <a:spAutoFit/>
          </a:bodyPr>
          <a:lstStyle/>
          <a:p>
            <a:r>
              <a:rPr lang="en-US" sz="3200" b="1" dirty="0" smtClean="0">
                <a:latin typeface="Avenir Black Oblique"/>
                <a:cs typeface="Avenir Black Oblique"/>
              </a:rPr>
              <a:t>Hypothesis: </a:t>
            </a:r>
          </a:p>
          <a:p>
            <a:r>
              <a:rPr lang="en-US" sz="2400" dirty="0" smtClean="0">
                <a:latin typeface="Avenir Oblique"/>
                <a:cs typeface="Avenir Oblique"/>
              </a:rPr>
              <a:t>For the most part, most of the winners will be predicted based on seeding. However, the upsets and the Cinderella stories can be predicted based on the difficulty of the regular season schedule (measured by number of ranked opponents), regular season record, as well as any streaks coming into March Madness</a:t>
            </a:r>
          </a:p>
          <a:p>
            <a:endParaRPr lang="en-US" sz="3200" b="1" dirty="0">
              <a:latin typeface="Avenir Black Oblique"/>
              <a:cs typeface="Avenir Black Oblique"/>
            </a:endParaRPr>
          </a:p>
        </p:txBody>
      </p:sp>
    </p:spTree>
    <p:extLst>
      <p:ext uri="{BB962C8B-B14F-4D97-AF65-F5344CB8AC3E}">
        <p14:creationId xmlns:p14="http://schemas.microsoft.com/office/powerpoint/2010/main" val="107415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867985"/>
            <a:ext cx="9143999" cy="584776"/>
          </a:xfrm>
          <a:prstGeom prst="rect">
            <a:avLst/>
          </a:prstGeom>
          <a:solidFill>
            <a:schemeClr val="bg1">
              <a:lumMod val="65000"/>
            </a:schemeClr>
          </a:solidFill>
        </p:spPr>
        <p:txBody>
          <a:bodyPr wrap="square" rtlCol="0">
            <a:spAutoFit/>
          </a:bodyPr>
          <a:lstStyle/>
          <a:p>
            <a:pPr algn="ctr"/>
            <a:r>
              <a:rPr lang="en-US" sz="3200" dirty="0" smtClean="0">
                <a:solidFill>
                  <a:schemeClr val="bg1"/>
                </a:solidFill>
                <a:latin typeface="Avenir Black Oblique"/>
                <a:cs typeface="Avenir Black Oblique"/>
              </a:rPr>
              <a:t>Predicting the category of crime in SF </a:t>
            </a:r>
            <a:endParaRPr lang="en-US" sz="3200" dirty="0">
              <a:solidFill>
                <a:schemeClr val="bg1"/>
              </a:solidFill>
              <a:latin typeface="Avenir Black Oblique"/>
              <a:cs typeface="Avenir Black Oblique"/>
            </a:endParaRPr>
          </a:p>
        </p:txBody>
      </p:sp>
      <p:pic>
        <p:nvPicPr>
          <p:cNvPr id="6" name="Picture 5" descr="Screen Shot 2016-03-31 at 10.40.4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200" y="191585"/>
            <a:ext cx="3149600" cy="1676400"/>
          </a:xfrm>
          <a:prstGeom prst="rect">
            <a:avLst/>
          </a:prstGeom>
        </p:spPr>
      </p:pic>
      <p:sp>
        <p:nvSpPr>
          <p:cNvPr id="7" name="TextBox 6"/>
          <p:cNvSpPr txBox="1"/>
          <p:nvPr/>
        </p:nvSpPr>
        <p:spPr>
          <a:xfrm>
            <a:off x="605347" y="2635181"/>
            <a:ext cx="7489682" cy="2554545"/>
          </a:xfrm>
          <a:prstGeom prst="rect">
            <a:avLst/>
          </a:prstGeom>
          <a:noFill/>
        </p:spPr>
        <p:txBody>
          <a:bodyPr wrap="square" rtlCol="0">
            <a:spAutoFit/>
          </a:bodyPr>
          <a:lstStyle/>
          <a:p>
            <a:r>
              <a:rPr lang="en-US" sz="3200" b="1" dirty="0" smtClean="0">
                <a:latin typeface="Avenir Black Oblique"/>
                <a:cs typeface="Avenir Black Oblique"/>
              </a:rPr>
              <a:t>Problem:</a:t>
            </a:r>
          </a:p>
          <a:p>
            <a:r>
              <a:rPr lang="en-US" sz="2400" dirty="0" smtClean="0">
                <a:latin typeface="Avenir Oblique"/>
                <a:cs typeface="Avenir Oblique"/>
              </a:rPr>
              <a:t>Determining what type of crime will occur given the location and time within SF’s neighborhood</a:t>
            </a:r>
          </a:p>
          <a:p>
            <a:endParaRPr lang="en-US" sz="2400" dirty="0">
              <a:latin typeface="Avenir Oblique"/>
              <a:cs typeface="Avenir Oblique"/>
            </a:endParaRPr>
          </a:p>
          <a:p>
            <a:endParaRPr lang="en-US" sz="2400" dirty="0" smtClean="0">
              <a:latin typeface="Avenir Oblique"/>
              <a:cs typeface="Avenir Oblique"/>
            </a:endParaRPr>
          </a:p>
          <a:p>
            <a:endParaRPr lang="en-US" sz="3200" b="1" dirty="0">
              <a:latin typeface="Avenir Black Oblique"/>
              <a:cs typeface="Avenir Black Oblique"/>
            </a:endParaRPr>
          </a:p>
        </p:txBody>
      </p:sp>
      <p:sp>
        <p:nvSpPr>
          <p:cNvPr id="8" name="TextBox 7"/>
          <p:cNvSpPr txBox="1"/>
          <p:nvPr/>
        </p:nvSpPr>
        <p:spPr>
          <a:xfrm>
            <a:off x="605347" y="4498801"/>
            <a:ext cx="7489682" cy="1323439"/>
          </a:xfrm>
          <a:prstGeom prst="rect">
            <a:avLst/>
          </a:prstGeom>
          <a:noFill/>
        </p:spPr>
        <p:txBody>
          <a:bodyPr wrap="square" rtlCol="0">
            <a:spAutoFit/>
          </a:bodyPr>
          <a:lstStyle/>
          <a:p>
            <a:r>
              <a:rPr lang="en-US" sz="3200" b="1" dirty="0" smtClean="0">
                <a:latin typeface="Avenir Black Oblique"/>
                <a:cs typeface="Avenir Black Oblique"/>
              </a:rPr>
              <a:t>Data:</a:t>
            </a:r>
          </a:p>
          <a:p>
            <a:r>
              <a:rPr lang="en-US" sz="2400" dirty="0" err="1" smtClean="0">
                <a:latin typeface="Avenir Oblique"/>
                <a:cs typeface="Avenir Oblique"/>
              </a:rPr>
              <a:t>Kaggle</a:t>
            </a:r>
            <a:r>
              <a:rPr lang="en-US" sz="2400" dirty="0" smtClean="0">
                <a:latin typeface="Avenir Oblique"/>
                <a:cs typeface="Avenir Oblique"/>
              </a:rPr>
              <a:t> has provided the past 12 years of crime data and I will be using this to train a model to predict</a:t>
            </a:r>
            <a:endParaRPr lang="en-US" sz="3200" b="1" dirty="0">
              <a:latin typeface="Avenir Black Oblique"/>
              <a:cs typeface="Avenir Black Oblique"/>
            </a:endParaRPr>
          </a:p>
        </p:txBody>
      </p:sp>
    </p:spTree>
    <p:extLst>
      <p:ext uri="{BB962C8B-B14F-4D97-AF65-F5344CB8AC3E}">
        <p14:creationId xmlns:p14="http://schemas.microsoft.com/office/powerpoint/2010/main" val="3191769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TotalTime>
  <Words>343</Words>
  <Application>Microsoft Macintosh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Final Project 1</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1</dc:title>
  <dc:creator>Don Chung</dc:creator>
  <cp:lastModifiedBy>Don Chung</cp:lastModifiedBy>
  <cp:revision>10</cp:revision>
  <cp:lastPrinted>2016-03-31T17:44:51Z</cp:lastPrinted>
  <dcterms:created xsi:type="dcterms:W3CDTF">2016-03-31T15:43:44Z</dcterms:created>
  <dcterms:modified xsi:type="dcterms:W3CDTF">2016-03-31T17:45:04Z</dcterms:modified>
</cp:coreProperties>
</file>