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3793eeedf4_0_0:notes"/>
          <p:cNvSpPr/>
          <p:nvPr>
            <p:ph idx="2" type="sldImg"/>
          </p:nvPr>
        </p:nvSpPr>
        <p:spPr>
          <a:xfrm>
            <a:off x="381095" y="685800"/>
            <a:ext cx="60966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3793eeed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3870" l="11265" r="11412" t="5484"/>
          <a:stretch/>
        </p:blipFill>
        <p:spPr>
          <a:xfrm>
            <a:off x="214126" y="169925"/>
            <a:ext cx="632700" cy="638700"/>
          </a:xfrm>
          <a:prstGeom prst="ellipse">
            <a:avLst/>
          </a:prstGeom>
          <a:noFill/>
          <a:ln>
            <a:noFill/>
          </a:ln>
        </p:spPr>
      </p:pic>
      <p:pic>
        <p:nvPicPr>
          <p:cNvPr id="55" name="Google Shape;55;p13"/>
          <p:cNvPicPr preferRelativeResize="0"/>
          <p:nvPr/>
        </p:nvPicPr>
        <p:blipFill>
          <a:blip r:embed="rId4">
            <a:alphaModFix/>
          </a:blip>
          <a:stretch>
            <a:fillRect/>
          </a:stretch>
        </p:blipFill>
        <p:spPr>
          <a:xfrm>
            <a:off x="8297175" y="172975"/>
            <a:ext cx="632600" cy="632600"/>
          </a:xfrm>
          <a:prstGeom prst="rect">
            <a:avLst/>
          </a:prstGeom>
          <a:noFill/>
          <a:ln>
            <a:noFill/>
          </a:ln>
        </p:spPr>
      </p:pic>
      <p:sp>
        <p:nvSpPr>
          <p:cNvPr id="56" name="Google Shape;56;p13"/>
          <p:cNvSpPr txBox="1"/>
          <p:nvPr/>
        </p:nvSpPr>
        <p:spPr>
          <a:xfrm>
            <a:off x="-4759232" y="2273984"/>
            <a:ext cx="1183500" cy="187200"/>
          </a:xfrm>
          <a:prstGeom prst="rect">
            <a:avLst/>
          </a:prstGeom>
          <a:noFill/>
          <a:ln>
            <a:noFill/>
          </a:ln>
        </p:spPr>
        <p:txBody>
          <a:bodyPr anchorCtr="0" anchor="t" bIns="24075" lIns="24075" spcFirstLastPara="1" rIns="24075" wrap="square" tIns="24075">
            <a:spAutoFit/>
          </a:bodyPr>
          <a:lstStyle/>
          <a:p>
            <a:pPr indent="0" lvl="0" marL="0" rtl="0" algn="l">
              <a:spcBef>
                <a:spcPts val="0"/>
              </a:spcBef>
              <a:spcAft>
                <a:spcPts val="0"/>
              </a:spcAft>
              <a:buNone/>
            </a:pPr>
            <a:r>
              <a:t/>
            </a:r>
            <a:endParaRPr sz="900"/>
          </a:p>
        </p:txBody>
      </p:sp>
      <p:sp>
        <p:nvSpPr>
          <p:cNvPr id="57" name="Google Shape;57;p13"/>
          <p:cNvSpPr txBox="1"/>
          <p:nvPr/>
        </p:nvSpPr>
        <p:spPr>
          <a:xfrm>
            <a:off x="436138" y="923563"/>
            <a:ext cx="2487900" cy="252300"/>
          </a:xfrm>
          <a:prstGeom prst="rect">
            <a:avLst/>
          </a:prstGeom>
          <a:solidFill>
            <a:srgbClr val="F6B2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Cambria"/>
                <a:ea typeface="Cambria"/>
                <a:cs typeface="Cambria"/>
                <a:sym typeface="Cambria"/>
              </a:rPr>
              <a:t>Abstract</a:t>
            </a:r>
            <a:endParaRPr b="1" sz="1100">
              <a:latin typeface="Cambria"/>
              <a:ea typeface="Cambria"/>
              <a:cs typeface="Cambria"/>
              <a:sym typeface="Cambria"/>
            </a:endParaRPr>
          </a:p>
        </p:txBody>
      </p:sp>
      <p:sp>
        <p:nvSpPr>
          <p:cNvPr id="58" name="Google Shape;58;p13"/>
          <p:cNvSpPr txBox="1"/>
          <p:nvPr/>
        </p:nvSpPr>
        <p:spPr>
          <a:xfrm>
            <a:off x="436138" y="3443925"/>
            <a:ext cx="2487900" cy="252300"/>
          </a:xfrm>
          <a:prstGeom prst="rect">
            <a:avLst/>
          </a:prstGeom>
          <a:solidFill>
            <a:srgbClr val="F6B2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Cambria"/>
                <a:ea typeface="Cambria"/>
                <a:cs typeface="Cambria"/>
                <a:sym typeface="Cambria"/>
              </a:rPr>
              <a:t>Background on Diabetes</a:t>
            </a:r>
            <a:endParaRPr b="1" sz="1100">
              <a:latin typeface="Cambria"/>
              <a:ea typeface="Cambria"/>
              <a:cs typeface="Cambria"/>
              <a:sym typeface="Cambria"/>
            </a:endParaRPr>
          </a:p>
        </p:txBody>
      </p:sp>
      <p:sp>
        <p:nvSpPr>
          <p:cNvPr id="59" name="Google Shape;59;p13"/>
          <p:cNvSpPr txBox="1"/>
          <p:nvPr/>
        </p:nvSpPr>
        <p:spPr>
          <a:xfrm>
            <a:off x="3365788" y="923563"/>
            <a:ext cx="2487900" cy="252300"/>
          </a:xfrm>
          <a:prstGeom prst="rect">
            <a:avLst/>
          </a:prstGeom>
          <a:solidFill>
            <a:srgbClr val="F6B2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Cambria"/>
                <a:ea typeface="Cambria"/>
                <a:cs typeface="Cambria"/>
                <a:sym typeface="Cambria"/>
              </a:rPr>
              <a:t>Machine Learning Algorithms</a:t>
            </a:r>
            <a:endParaRPr b="1" sz="1100">
              <a:latin typeface="Cambria"/>
              <a:ea typeface="Cambria"/>
              <a:cs typeface="Cambria"/>
              <a:sym typeface="Cambria"/>
            </a:endParaRPr>
          </a:p>
        </p:txBody>
      </p:sp>
      <p:sp>
        <p:nvSpPr>
          <p:cNvPr id="60" name="Google Shape;60;p13"/>
          <p:cNvSpPr txBox="1"/>
          <p:nvPr/>
        </p:nvSpPr>
        <p:spPr>
          <a:xfrm>
            <a:off x="3365788" y="3494675"/>
            <a:ext cx="2487900" cy="252300"/>
          </a:xfrm>
          <a:prstGeom prst="rect">
            <a:avLst/>
          </a:prstGeom>
          <a:solidFill>
            <a:srgbClr val="F6B2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Cambria"/>
                <a:ea typeface="Cambria"/>
                <a:cs typeface="Cambria"/>
                <a:sym typeface="Cambria"/>
              </a:rPr>
              <a:t>Methods</a:t>
            </a:r>
            <a:endParaRPr b="1" sz="1100">
              <a:latin typeface="Cambria"/>
              <a:ea typeface="Cambria"/>
              <a:cs typeface="Cambria"/>
              <a:sym typeface="Cambria"/>
            </a:endParaRPr>
          </a:p>
        </p:txBody>
      </p:sp>
      <p:sp>
        <p:nvSpPr>
          <p:cNvPr id="61" name="Google Shape;61;p13"/>
          <p:cNvSpPr txBox="1"/>
          <p:nvPr/>
        </p:nvSpPr>
        <p:spPr>
          <a:xfrm>
            <a:off x="6257763" y="923563"/>
            <a:ext cx="2487900" cy="252300"/>
          </a:xfrm>
          <a:prstGeom prst="rect">
            <a:avLst/>
          </a:prstGeom>
          <a:solidFill>
            <a:srgbClr val="F6B2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Cambria"/>
                <a:ea typeface="Cambria"/>
                <a:cs typeface="Cambria"/>
                <a:sym typeface="Cambria"/>
              </a:rPr>
              <a:t>Results</a:t>
            </a:r>
            <a:endParaRPr b="1" sz="1100">
              <a:latin typeface="Cambria"/>
              <a:ea typeface="Cambria"/>
              <a:cs typeface="Cambria"/>
              <a:sym typeface="Cambria"/>
            </a:endParaRPr>
          </a:p>
        </p:txBody>
      </p:sp>
      <p:sp>
        <p:nvSpPr>
          <p:cNvPr id="62" name="Google Shape;62;p13"/>
          <p:cNvSpPr txBox="1"/>
          <p:nvPr/>
        </p:nvSpPr>
        <p:spPr>
          <a:xfrm>
            <a:off x="6257763" y="3818725"/>
            <a:ext cx="2487900" cy="252300"/>
          </a:xfrm>
          <a:prstGeom prst="rect">
            <a:avLst/>
          </a:prstGeom>
          <a:solidFill>
            <a:srgbClr val="F6B2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Cambria"/>
                <a:ea typeface="Cambria"/>
                <a:cs typeface="Cambria"/>
                <a:sym typeface="Cambria"/>
              </a:rPr>
              <a:t>Discussion on Future Work</a:t>
            </a:r>
            <a:endParaRPr b="1" sz="1100">
              <a:latin typeface="Cambria"/>
              <a:ea typeface="Cambria"/>
              <a:cs typeface="Cambria"/>
              <a:sym typeface="Cambria"/>
            </a:endParaRPr>
          </a:p>
        </p:txBody>
      </p:sp>
      <p:sp>
        <p:nvSpPr>
          <p:cNvPr id="63" name="Google Shape;63;p13"/>
          <p:cNvSpPr txBox="1"/>
          <p:nvPr/>
        </p:nvSpPr>
        <p:spPr>
          <a:xfrm>
            <a:off x="2039850" y="172975"/>
            <a:ext cx="5064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073763"/>
                </a:solidFill>
                <a:latin typeface="Times New Roman"/>
                <a:ea typeface="Times New Roman"/>
                <a:cs typeface="Times New Roman"/>
                <a:sym typeface="Times New Roman"/>
              </a:rPr>
              <a:t>Predicting Diabetes Using Machine Learning</a:t>
            </a:r>
            <a:endParaRPr b="1" sz="2000">
              <a:solidFill>
                <a:srgbClr val="073763"/>
              </a:solidFill>
              <a:latin typeface="Times New Roman"/>
              <a:ea typeface="Times New Roman"/>
              <a:cs typeface="Times New Roman"/>
              <a:sym typeface="Times New Roman"/>
            </a:endParaRPr>
          </a:p>
        </p:txBody>
      </p:sp>
      <p:sp>
        <p:nvSpPr>
          <p:cNvPr id="64" name="Google Shape;64;p13"/>
          <p:cNvSpPr txBox="1"/>
          <p:nvPr/>
        </p:nvSpPr>
        <p:spPr>
          <a:xfrm>
            <a:off x="3289500" y="574650"/>
            <a:ext cx="2565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Daniel Chung, Shubhankar Naik, Elizaveta Belkina</a:t>
            </a:r>
            <a:endParaRPr sz="800"/>
          </a:p>
        </p:txBody>
      </p:sp>
      <p:cxnSp>
        <p:nvCxnSpPr>
          <p:cNvPr id="65" name="Google Shape;65;p13"/>
          <p:cNvCxnSpPr/>
          <p:nvPr/>
        </p:nvCxnSpPr>
        <p:spPr>
          <a:xfrm flipH="1" rot="10800000">
            <a:off x="1539000" y="600400"/>
            <a:ext cx="6066000" cy="6300"/>
          </a:xfrm>
          <a:prstGeom prst="straightConnector1">
            <a:avLst/>
          </a:prstGeom>
          <a:noFill/>
          <a:ln cap="flat" cmpd="sng" w="9525">
            <a:solidFill>
              <a:srgbClr val="B45F06"/>
            </a:solidFill>
            <a:prstDash val="solid"/>
            <a:round/>
            <a:headEnd len="med" w="med" type="none"/>
            <a:tailEnd len="med" w="med" type="none"/>
          </a:ln>
        </p:spPr>
      </p:cxnSp>
      <p:sp>
        <p:nvSpPr>
          <p:cNvPr id="66" name="Google Shape;66;p13"/>
          <p:cNvSpPr txBox="1"/>
          <p:nvPr/>
        </p:nvSpPr>
        <p:spPr>
          <a:xfrm>
            <a:off x="176488" y="1184450"/>
            <a:ext cx="3007200" cy="214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800">
                <a:solidFill>
                  <a:schemeClr val="dk1"/>
                </a:solidFill>
                <a:latin typeface="Times New Roman"/>
                <a:ea typeface="Times New Roman"/>
                <a:cs typeface="Times New Roman"/>
                <a:sym typeface="Times New Roman"/>
              </a:rPr>
              <a:t>This study investigates the causal relationships between various diagnostic measurements (such as pregnancy, skin thickness, and age) and the onset of diabetes. A predictive model is developed to forecast the onset of diabetes based on a range of health and external factors. The investigation employs a variety of machine learning (ML) algorithms to model these relationships. Our study seeks to explore factors beyond glucose levels that may contribute to the diagnosis of diabetes. For instance, we demonstrate that BMI is a significant variable that plays a major role in the onset of diabetes. The findings of this study reveal the multifaceted nature of diabetes and highlight the importance of comprehensive health care. Future research efforts may benefit from broadening the study population beyond female Pina individuals and incorporating additional external factors such as lifestyle and genetics.</a:t>
            </a:r>
            <a:endParaRPr sz="800">
              <a:latin typeface="Times New Roman"/>
              <a:ea typeface="Times New Roman"/>
              <a:cs typeface="Times New Roman"/>
              <a:sym typeface="Times New Roman"/>
            </a:endParaRPr>
          </a:p>
        </p:txBody>
      </p:sp>
      <p:sp>
        <p:nvSpPr>
          <p:cNvPr id="67" name="Google Shape;67;p13"/>
          <p:cNvSpPr txBox="1"/>
          <p:nvPr/>
        </p:nvSpPr>
        <p:spPr>
          <a:xfrm>
            <a:off x="214288" y="3666450"/>
            <a:ext cx="2931600" cy="1299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solidFill>
                  <a:schemeClr val="dk1"/>
                </a:solidFill>
                <a:latin typeface="Times New Roman"/>
                <a:ea typeface="Times New Roman"/>
                <a:cs typeface="Times New Roman"/>
                <a:sym typeface="Times New Roman"/>
              </a:rPr>
              <a:t>Diabetes is a chronic medical condition that affects the metabolic process of converting food into energy. Over time, uncontrolled diabetes can cause severe complications such as cardiovascular disease and vision impairment. High glucose levels can also result in vascular degradation, leading to cardiovascular collapse, and nerve malfunction, inducing short and long-term issues in the eyes, feet, heart, and kidneys. While there is no cure, current treatments focus on managing blood sugar levels with insulin.</a:t>
            </a:r>
            <a:endParaRPr sz="800">
              <a:latin typeface="Times New Roman"/>
              <a:ea typeface="Times New Roman"/>
              <a:cs typeface="Times New Roman"/>
              <a:sym typeface="Times New Roman"/>
            </a:endParaRPr>
          </a:p>
        </p:txBody>
      </p:sp>
      <p:sp>
        <p:nvSpPr>
          <p:cNvPr id="68" name="Google Shape;68;p13"/>
          <p:cNvSpPr txBox="1"/>
          <p:nvPr/>
        </p:nvSpPr>
        <p:spPr>
          <a:xfrm>
            <a:off x="3203562" y="3696225"/>
            <a:ext cx="2774700" cy="144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solidFill>
                  <a:schemeClr val="dk1"/>
                </a:solidFill>
                <a:latin typeface="Times New Roman"/>
                <a:ea typeface="Times New Roman"/>
                <a:cs typeface="Times New Roman"/>
                <a:sym typeface="Times New Roman"/>
              </a:rPr>
              <a:t>Our primary dataset for the prediction model is a dataset from Kaggle that is originally from the National Institute of Diabetes and Digestive and Kidney Diseases (NIDDK). All patients are females of at least 21 years old of Pima Indian heritage. The variables of the dataset are the number of pregnancies, glucose level, blood pressure, skin thickness, insulin level, body mass index (BMI), diabetes pedigree function, and age. We used the following Python libraries: numpy, matplotlib, pandas, seaborn, and sklearn.</a:t>
            </a:r>
            <a:endParaRPr sz="800">
              <a:solidFill>
                <a:schemeClr val="dk1"/>
              </a:solidFill>
              <a:latin typeface="Times New Roman"/>
              <a:ea typeface="Times New Roman"/>
              <a:cs typeface="Times New Roman"/>
              <a:sym typeface="Times New Roman"/>
            </a:endParaRPr>
          </a:p>
        </p:txBody>
      </p:sp>
      <p:sp>
        <p:nvSpPr>
          <p:cNvPr id="69" name="Google Shape;69;p13"/>
          <p:cNvSpPr txBox="1"/>
          <p:nvPr/>
        </p:nvSpPr>
        <p:spPr>
          <a:xfrm>
            <a:off x="6035913" y="4071200"/>
            <a:ext cx="2931600" cy="117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700">
                <a:solidFill>
                  <a:schemeClr val="dk1"/>
                </a:solidFill>
                <a:latin typeface="Times New Roman"/>
                <a:ea typeface="Times New Roman"/>
                <a:cs typeface="Times New Roman"/>
                <a:sym typeface="Times New Roman"/>
              </a:rPr>
              <a:t>Future research could use a more diverse dataset to confirm the validity of our findings. Additionally, our study did not consider other potential factors such as genetic predisposition, lifestyle choices, and environmental factors that could influence the onset of diabetes. Our study's implications suggest that machine learning algorithms can be a powerful tool in predicting the onset of diabetes, especially when considering multiple factors beyond glucose levels.</a:t>
            </a:r>
            <a:endParaRPr sz="7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sz="800">
              <a:solidFill>
                <a:schemeClr val="dk1"/>
              </a:solidFill>
              <a:latin typeface="Times New Roman"/>
              <a:ea typeface="Times New Roman"/>
              <a:cs typeface="Times New Roman"/>
              <a:sym typeface="Times New Roman"/>
            </a:endParaRPr>
          </a:p>
        </p:txBody>
      </p:sp>
      <p:pic>
        <p:nvPicPr>
          <p:cNvPr id="70" name="Google Shape;70;p13"/>
          <p:cNvPicPr preferRelativeResize="0"/>
          <p:nvPr/>
        </p:nvPicPr>
        <p:blipFill>
          <a:blip r:embed="rId5">
            <a:alphaModFix/>
          </a:blip>
          <a:stretch>
            <a:fillRect/>
          </a:stretch>
        </p:blipFill>
        <p:spPr>
          <a:xfrm>
            <a:off x="6063176" y="2616476"/>
            <a:ext cx="2877100" cy="977850"/>
          </a:xfrm>
          <a:prstGeom prst="rect">
            <a:avLst/>
          </a:prstGeom>
          <a:noFill/>
          <a:ln>
            <a:noFill/>
          </a:ln>
        </p:spPr>
      </p:pic>
      <p:pic>
        <p:nvPicPr>
          <p:cNvPr id="71" name="Google Shape;71;p13"/>
          <p:cNvPicPr preferRelativeResize="0"/>
          <p:nvPr/>
        </p:nvPicPr>
        <p:blipFill rotWithShape="1">
          <a:blip r:embed="rId6">
            <a:alphaModFix/>
          </a:blip>
          <a:srcRect b="0" l="0" r="0" t="0"/>
          <a:stretch/>
        </p:blipFill>
        <p:spPr>
          <a:xfrm>
            <a:off x="6257775" y="1175875"/>
            <a:ext cx="1710701" cy="1440600"/>
          </a:xfrm>
          <a:prstGeom prst="rect">
            <a:avLst/>
          </a:prstGeom>
          <a:noFill/>
          <a:ln>
            <a:noFill/>
          </a:ln>
        </p:spPr>
      </p:pic>
      <p:sp>
        <p:nvSpPr>
          <p:cNvPr id="72" name="Google Shape;72;p13"/>
          <p:cNvSpPr txBox="1"/>
          <p:nvPr/>
        </p:nvSpPr>
        <p:spPr>
          <a:xfrm>
            <a:off x="3109738" y="1119725"/>
            <a:ext cx="3000000" cy="2432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solidFill>
                  <a:schemeClr val="dk1"/>
                </a:solidFill>
                <a:latin typeface="Times New Roman"/>
                <a:ea typeface="Times New Roman"/>
                <a:cs typeface="Times New Roman"/>
                <a:sym typeface="Times New Roman"/>
              </a:rPr>
              <a:t>The ML algorithms are able to find patterns between several independent variables to determine the likelihood of the </a:t>
            </a:r>
            <a:r>
              <a:rPr lang="en" sz="800">
                <a:solidFill>
                  <a:schemeClr val="dk1"/>
                </a:solidFill>
                <a:latin typeface="Times New Roman"/>
                <a:ea typeface="Times New Roman"/>
                <a:cs typeface="Times New Roman"/>
                <a:sym typeface="Times New Roman"/>
              </a:rPr>
              <a:t>development of diabetes. For the our research database, the most accurate model was trained using the Decision Tree algorithm. This is a supervised learning algorithms that can be used for solving regression and classification problems. The algorithm is aimed at predicting the likelihood of diabetes development based on the simple decision rules inferred from the training data. We compared the accuracy of the predictions with the models trained using Logistic Regression and Random Forest algorithm. We determined that a higher accuracy of the predictions using the Decision Tree algorithm is due to the specifics of the training dataset, because, in general, the Random Forest algorithm demonstrates the highest accuracy. To achieve a higher accuracy, the model can be trained using the Random Forest algorithm with more trees. However, higher accuracy requires more computation power.</a:t>
            </a:r>
            <a:endParaRPr sz="800">
              <a:solidFill>
                <a:schemeClr val="dk1"/>
              </a:solidFill>
              <a:latin typeface="Times New Roman"/>
              <a:ea typeface="Times New Roman"/>
              <a:cs typeface="Times New Roman"/>
              <a:sym typeface="Times New Roman"/>
            </a:endParaRPr>
          </a:p>
        </p:txBody>
      </p:sp>
      <p:sp>
        <p:nvSpPr>
          <p:cNvPr id="73" name="Google Shape;73;p13"/>
          <p:cNvSpPr txBox="1"/>
          <p:nvPr/>
        </p:nvSpPr>
        <p:spPr>
          <a:xfrm>
            <a:off x="7968475" y="1184438"/>
            <a:ext cx="11526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700">
                <a:latin typeface="Times New Roman"/>
                <a:ea typeface="Times New Roman"/>
                <a:cs typeface="Times New Roman"/>
                <a:sym typeface="Times New Roman"/>
              </a:rPr>
              <a:t>Figure 1(left)</a:t>
            </a:r>
            <a:r>
              <a:rPr lang="en" sz="700">
                <a:latin typeface="Times New Roman"/>
                <a:ea typeface="Times New Roman"/>
                <a:cs typeface="Times New Roman"/>
                <a:sym typeface="Times New Roman"/>
              </a:rPr>
              <a:t>. The correlation between each pair of independent factors</a:t>
            </a:r>
            <a:endParaRPr sz="700">
              <a:latin typeface="Times New Roman"/>
              <a:ea typeface="Times New Roman"/>
              <a:cs typeface="Times New Roman"/>
              <a:sym typeface="Times New Roman"/>
            </a:endParaRPr>
          </a:p>
        </p:txBody>
      </p:sp>
      <p:sp>
        <p:nvSpPr>
          <p:cNvPr id="74" name="Google Shape;74;p13"/>
          <p:cNvSpPr txBox="1"/>
          <p:nvPr/>
        </p:nvSpPr>
        <p:spPr>
          <a:xfrm>
            <a:off x="6035900" y="3494675"/>
            <a:ext cx="314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700">
                <a:solidFill>
                  <a:schemeClr val="dk1"/>
                </a:solidFill>
                <a:latin typeface="Times New Roman"/>
                <a:ea typeface="Times New Roman"/>
                <a:cs typeface="Times New Roman"/>
                <a:sym typeface="Times New Roman"/>
              </a:rPr>
              <a:t>Figure 2</a:t>
            </a:r>
            <a:r>
              <a:rPr lang="en" sz="700">
                <a:solidFill>
                  <a:schemeClr val="dk1"/>
                </a:solidFill>
                <a:latin typeface="Times New Roman"/>
                <a:ea typeface="Times New Roman"/>
                <a:cs typeface="Times New Roman"/>
                <a:sym typeface="Times New Roman"/>
              </a:rPr>
              <a:t>. The accuracy results for the models trained using Logistic Regression, Random Forest, and Decision Tree algorithms</a:t>
            </a:r>
            <a:endParaRPr sz="7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