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A28-042D-114A-BB98-D0E71244F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4FFA-9054-7445-B0E6-EEC4F506D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Merit Badge</a:t>
            </a:r>
          </a:p>
        </p:txBody>
      </p:sp>
    </p:spTree>
    <p:extLst>
      <p:ext uri="{BB962C8B-B14F-4D97-AF65-F5344CB8AC3E}">
        <p14:creationId xmlns:p14="http://schemas.microsoft.com/office/powerpoint/2010/main" val="19119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0DCF-4905-F04C-9954-4D28786E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F587-DF96-EA41-B425-2A5DE68E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1950s, computers based on Transistors began to appear.</a:t>
            </a:r>
          </a:p>
          <a:p>
            <a:pPr lvl="1"/>
            <a:r>
              <a:rPr lang="en-US" dirty="0"/>
              <a:t>Transistors are really tiny light switches, but work with electricity instead.</a:t>
            </a:r>
          </a:p>
          <a:p>
            <a:r>
              <a:rPr lang="en-US" dirty="0"/>
              <a:t>If you have a LOT of transistors, you can use them to make the different parts of a computer. Things like memory, hard drives, and processors.</a:t>
            </a:r>
          </a:p>
          <a:p>
            <a:pPr lvl="1"/>
            <a:r>
              <a:rPr lang="en-US" dirty="0"/>
              <a:t>These were much smaller than other methods. They were also faster, and more reliable.</a:t>
            </a:r>
          </a:p>
          <a:p>
            <a:pPr lvl="1"/>
            <a:r>
              <a:rPr lang="en-US" dirty="0"/>
              <a:t>The latest Processors these days contain 19.2 </a:t>
            </a:r>
            <a:r>
              <a:rPr lang="en-US" i="1" dirty="0"/>
              <a:t>billion</a:t>
            </a:r>
            <a:r>
              <a:rPr lang="en-US" dirty="0"/>
              <a:t> transistors.</a:t>
            </a:r>
          </a:p>
          <a:p>
            <a:pPr lvl="1"/>
            <a:r>
              <a:rPr lang="en-US" dirty="0"/>
              <a:t>Transistors can represent two values – 1 (on) and 0 (off).</a:t>
            </a:r>
          </a:p>
        </p:txBody>
      </p:sp>
      <p:pic>
        <p:nvPicPr>
          <p:cNvPr id="7170" name="Picture 2" descr="Uxcell a11102000ux0369 2N3904 Through Hole Three Terminal NPN Transistors, 20 Piece">
            <a:extLst>
              <a:ext uri="{FF2B5EF4-FFF2-40B4-BE49-F238E27FC236}">
                <a16:creationId xmlns:a16="http://schemas.microsoft.com/office/drawing/2014/main" id="{411772C4-24FA-164A-BB2B-1BA88B76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957762"/>
            <a:ext cx="1760537" cy="17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FBBF-2597-A544-92BA-FFB0DE4B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Last</a:t>
            </a:r>
            <a:r>
              <a:rPr lang="en-US" dirty="0"/>
              <a:t> History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520F-0C40-E34F-856A-23910B90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computers became more widespread, more people wanted to write programs for them.</a:t>
            </a:r>
          </a:p>
          <a:p>
            <a:r>
              <a:rPr lang="en-US" dirty="0"/>
              <a:t>At the time, programs were written on pieces of paper, by punching holes in the paper.</a:t>
            </a:r>
          </a:p>
          <a:p>
            <a:pPr lvl="1"/>
            <a:r>
              <a:rPr lang="en-US" dirty="0"/>
              <a:t>These programs were represented in </a:t>
            </a:r>
            <a:r>
              <a:rPr lang="en-US" i="1" dirty="0"/>
              <a:t>binary</a:t>
            </a:r>
            <a:r>
              <a:rPr lang="en-US" dirty="0"/>
              <a:t>, a pattern of 1s and 0s</a:t>
            </a:r>
          </a:p>
          <a:p>
            <a:pPr lvl="1"/>
            <a:r>
              <a:rPr lang="en-US" dirty="0"/>
              <a:t>Later, people used a language called </a:t>
            </a:r>
            <a:r>
              <a:rPr lang="en-US" i="1" dirty="0"/>
              <a:t>Assembler</a:t>
            </a:r>
            <a:r>
              <a:rPr lang="en-US" dirty="0"/>
              <a:t> to write programs.</a:t>
            </a:r>
          </a:p>
          <a:p>
            <a:pPr lvl="1"/>
            <a:r>
              <a:rPr lang="en-US" dirty="0"/>
              <a:t>This was better, but only a little bit</a:t>
            </a:r>
          </a:p>
          <a:p>
            <a:r>
              <a:rPr lang="en-US" dirty="0"/>
              <a:t>High level languages were invented in the 1960’s. This means that you write a program in one language, and the computer converts it to binary for you.</a:t>
            </a:r>
          </a:p>
          <a:p>
            <a:pPr lvl="1"/>
            <a:r>
              <a:rPr lang="en-US" dirty="0"/>
              <a:t>This conversion is called </a:t>
            </a:r>
            <a:r>
              <a:rPr lang="en-US" i="1" dirty="0"/>
              <a:t>compilation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71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978A-235A-D841-93BD-83BCF70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Punch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111-4246-F142-861B-2490D44C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vitno_punch_card">
            <a:extLst>
              <a:ext uri="{FF2B5EF4-FFF2-40B4-BE49-F238E27FC236}">
                <a16:creationId xmlns:a16="http://schemas.microsoft.com/office/drawing/2014/main" id="{5BAED352-612B-0B4B-B955-8D2F9DF86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5463"/>
            <a:ext cx="97409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2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AEC3-1F95-E948-9129-9C616463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A6B4-5DA1-B849-9102-EB6D251A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programs are just information, it is easy to steal (pirate) software. Even on accident!</a:t>
            </a:r>
          </a:p>
          <a:p>
            <a:r>
              <a:rPr lang="en-US" dirty="0"/>
              <a:t>Here are some terms you should know:</a:t>
            </a:r>
          </a:p>
          <a:p>
            <a:pPr lvl="1"/>
            <a:r>
              <a:rPr lang="en-US" dirty="0"/>
              <a:t>Freeware – Software which is distributed freely.</a:t>
            </a:r>
          </a:p>
          <a:p>
            <a:pPr lvl="1"/>
            <a:r>
              <a:rPr lang="en-US" dirty="0"/>
              <a:t>Commercial – Software which you need to pay for.</a:t>
            </a:r>
          </a:p>
          <a:p>
            <a:pPr lvl="1"/>
            <a:r>
              <a:rPr lang="en-US" dirty="0"/>
              <a:t>Open Source – Software which is often free, and you </a:t>
            </a:r>
            <a:r>
              <a:rPr lang="en-US" i="1" dirty="0"/>
              <a:t>also</a:t>
            </a:r>
            <a:r>
              <a:rPr lang="en-US" dirty="0"/>
              <a:t> have access to the source code for the application.</a:t>
            </a:r>
          </a:p>
          <a:p>
            <a:pPr lvl="2"/>
            <a:r>
              <a:rPr lang="en-US" dirty="0"/>
              <a:t>Sometimes, if you make changes to the source code of Open Source, you are also required to share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210153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26AD-9E42-994B-8D9E-1F33C959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28D5-71F4-BA44-B23A-DE1532C5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kinds of property you need to be careful that you do not steal.</a:t>
            </a:r>
          </a:p>
          <a:p>
            <a:pPr lvl="1" fontAlgn="base"/>
            <a:r>
              <a:rPr lang="en-US" dirty="0"/>
              <a:t>Patents – These protect ideas and processes. It’s the </a:t>
            </a:r>
            <a:r>
              <a:rPr lang="en-US" i="1" dirty="0"/>
              <a:t>way</a:t>
            </a:r>
            <a:r>
              <a:rPr lang="en-US" dirty="0"/>
              <a:t> a program does something.</a:t>
            </a:r>
          </a:p>
          <a:p>
            <a:pPr lvl="1" fontAlgn="base"/>
            <a:r>
              <a:rPr lang="en-US" dirty="0"/>
              <a:t>Trademark – These are the words, colors, and graphics of the program.</a:t>
            </a:r>
          </a:p>
          <a:p>
            <a:pPr lvl="1" fontAlgn="base"/>
            <a:r>
              <a:rPr lang="en-US" dirty="0"/>
              <a:t>Copyright – These protect how the program expresses ideas. This could include the code itself, or any writing that appears in the program.</a:t>
            </a:r>
          </a:p>
          <a:p>
            <a:pPr lvl="1" fontAlgn="base"/>
            <a:r>
              <a:rPr lang="en-US" dirty="0"/>
              <a:t>Trade Secret – These are proprietary formulas and strategies.</a:t>
            </a:r>
          </a:p>
        </p:txBody>
      </p:sp>
    </p:spTree>
    <p:extLst>
      <p:ext uri="{BB962C8B-B14F-4D97-AF65-F5344CB8AC3E}">
        <p14:creationId xmlns:p14="http://schemas.microsoft.com/office/powerpoint/2010/main" val="60951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3B05-F7AD-6449-A109-B33C9789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930E-EE5A-0F4A-9187-BAD80627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can be very different depending on what kind of job you have.</a:t>
            </a:r>
          </a:p>
          <a:p>
            <a:r>
              <a:rPr lang="en-US" dirty="0"/>
              <a:t>Here are some careers you can choose to follow as a programmer:</a:t>
            </a:r>
          </a:p>
          <a:p>
            <a:pPr lvl="1" fontAlgn="base"/>
            <a:r>
              <a:rPr lang="en-US" dirty="0"/>
              <a:t>Software Engineer</a:t>
            </a:r>
          </a:p>
          <a:p>
            <a:pPr lvl="1" fontAlgn="base"/>
            <a:r>
              <a:rPr lang="en-US" dirty="0"/>
              <a:t>Graphics Programmer (video games)</a:t>
            </a:r>
          </a:p>
          <a:p>
            <a:pPr lvl="1" fontAlgn="base"/>
            <a:r>
              <a:rPr lang="en-US" dirty="0"/>
              <a:t>DevOps Engineer</a:t>
            </a:r>
          </a:p>
          <a:p>
            <a:pPr lvl="1" fontAlgn="base"/>
            <a:r>
              <a:rPr lang="en-US" dirty="0"/>
              <a:t>Data Scientist</a:t>
            </a:r>
          </a:p>
          <a:p>
            <a:pPr lvl="1" fontAlgn="base"/>
            <a:r>
              <a:rPr lang="en-US" dirty="0"/>
              <a:t>Researcher</a:t>
            </a:r>
          </a:p>
          <a:p>
            <a:pPr lvl="1" fontAlgn="base"/>
            <a:r>
              <a:rPr lang="en-US" dirty="0"/>
              <a:t>Teacher</a:t>
            </a:r>
          </a:p>
          <a:p>
            <a:pPr fontAlgn="base"/>
            <a:r>
              <a:rPr lang="en-US" dirty="0"/>
              <a:t>Can you think of any other ideas?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6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69F-C810-B547-8714-F219C5A64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Make A Game!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D8F0-53D0-B646-B950-9AB8BBA59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C98-DE23-A243-97E1-E26402BB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0432-3637-3147-BE1C-FF55DE36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Yes, programming has some occupational hazards. But only just barely.</a:t>
            </a:r>
          </a:p>
          <a:p>
            <a:r>
              <a:rPr lang="en-US" dirty="0"/>
              <a:t>Eyestrain</a:t>
            </a:r>
          </a:p>
          <a:p>
            <a:pPr lvl="1"/>
            <a:r>
              <a:rPr lang="en-US" dirty="0"/>
              <a:t>Use tinted glasses</a:t>
            </a:r>
          </a:p>
          <a:p>
            <a:pPr lvl="1"/>
            <a:r>
              <a:rPr lang="en-US" dirty="0"/>
              <a:t>Get up and take walks</a:t>
            </a:r>
          </a:p>
          <a:p>
            <a:pPr lvl="1"/>
            <a:r>
              <a:rPr lang="en-US" dirty="0"/>
              <a:t>Ensure good lighting in the room</a:t>
            </a:r>
          </a:p>
          <a:p>
            <a:r>
              <a:rPr lang="en-US" dirty="0"/>
              <a:t>Repetitive Stress Injury</a:t>
            </a:r>
          </a:p>
          <a:p>
            <a:pPr lvl="1"/>
            <a:r>
              <a:rPr lang="en-US" dirty="0"/>
              <a:t>Use different mice and keyboards</a:t>
            </a:r>
          </a:p>
          <a:p>
            <a:pPr lvl="1"/>
            <a:r>
              <a:rPr lang="en-US" dirty="0"/>
              <a:t>Good posture</a:t>
            </a:r>
          </a:p>
        </p:txBody>
      </p:sp>
      <p:pic>
        <p:nvPicPr>
          <p:cNvPr id="2052" name="Picture 4" descr="Gunnar Optiks VER-00101 Vertex Computer glasses, block blue light, Anti-glare, minimize digital eye strain, Onyx/Amber">
            <a:extLst>
              <a:ext uri="{FF2B5EF4-FFF2-40B4-BE49-F238E27FC236}">
                <a16:creationId xmlns:a16="http://schemas.microsoft.com/office/drawing/2014/main" id="{BD4B20A4-0E9C-E941-8D01-0E20F3C2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745423"/>
            <a:ext cx="3263900" cy="13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ert Mouse® Wireless Trackball">
            <a:extLst>
              <a:ext uri="{FF2B5EF4-FFF2-40B4-BE49-F238E27FC236}">
                <a16:creationId xmlns:a16="http://schemas.microsoft.com/office/drawing/2014/main" id="{BB0152A4-BC2A-2643-95FA-DF250AA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6" y="5293649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kinesis-ergo.com/wp-content/uploads/2016/09/kb600-angled-cc-510x344.jpg">
            <a:extLst>
              <a:ext uri="{FF2B5EF4-FFF2-40B4-BE49-F238E27FC236}">
                <a16:creationId xmlns:a16="http://schemas.microsoft.com/office/drawing/2014/main" id="{56E135EE-64FA-F041-9FC8-7BF85F59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68" y="4416398"/>
            <a:ext cx="2433637" cy="16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03F4-5AF6-5A40-82BE-FF0879B7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talk about software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D73A-2EAF-464B-B8CE-B7729AA4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name 3 devices that you use every day, that require software? (Besides a computer)</a:t>
            </a:r>
          </a:p>
          <a:p>
            <a:pPr lvl="1"/>
            <a:r>
              <a:rPr lang="en-US" dirty="0"/>
              <a:t>Did someone have to write a program to make it work?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Smartphone</a:t>
            </a:r>
          </a:p>
          <a:p>
            <a:pPr lvl="1"/>
            <a:r>
              <a:rPr lang="en-US" dirty="0"/>
              <a:t>Game Console</a:t>
            </a:r>
          </a:p>
          <a:p>
            <a:pPr lvl="1"/>
            <a:r>
              <a:rPr lang="en-US" dirty="0"/>
              <a:t>Keyboard</a:t>
            </a:r>
          </a:p>
          <a:p>
            <a:pPr lvl="1"/>
            <a:r>
              <a:rPr lang="en-US" dirty="0"/>
              <a:t>Microwave</a:t>
            </a:r>
          </a:p>
          <a:p>
            <a:pPr lvl="1"/>
            <a:endParaRPr lang="en-US" dirty="0"/>
          </a:p>
        </p:txBody>
      </p:sp>
      <p:pic>
        <p:nvPicPr>
          <p:cNvPr id="3074" name="Picture 2" descr="Image result for microwave">
            <a:extLst>
              <a:ext uri="{FF2B5EF4-FFF2-40B4-BE49-F238E27FC236}">
                <a16:creationId xmlns:a16="http://schemas.microsoft.com/office/drawing/2014/main" id="{9BCBEA1E-B8D5-1E47-988D-2C61503F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53" y="3171824"/>
            <a:ext cx="3194049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ontroller ps4">
            <a:extLst>
              <a:ext uri="{FF2B5EF4-FFF2-40B4-BE49-F238E27FC236}">
                <a16:creationId xmlns:a16="http://schemas.microsoft.com/office/drawing/2014/main" id="{0F8B3182-A57C-CA41-BCD3-EF19F661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6" y="4870048"/>
            <a:ext cx="2605087" cy="18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9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66F2-144C-9445-8C7F-9CDECF7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programs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54B9-033B-514A-98CA-7BAA5D9F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written in a language that both the computer and person writing the program understand.</a:t>
            </a:r>
          </a:p>
          <a:p>
            <a:r>
              <a:rPr lang="en-US" dirty="0"/>
              <a:t>These programs are then </a:t>
            </a:r>
            <a:r>
              <a:rPr lang="en-US" i="1" dirty="0"/>
              <a:t>compiled</a:t>
            </a:r>
            <a:r>
              <a:rPr lang="en-US" dirty="0"/>
              <a:t> into machine code.</a:t>
            </a:r>
          </a:p>
          <a:p>
            <a:r>
              <a:rPr lang="en-US" dirty="0"/>
              <a:t>Often, the person writing the program will make mistakes.</a:t>
            </a:r>
          </a:p>
          <a:p>
            <a:pPr lvl="1"/>
            <a:r>
              <a:rPr lang="en-US" dirty="0"/>
              <a:t>Sometimes, the computer can catch them. These are called </a:t>
            </a:r>
            <a:r>
              <a:rPr lang="en-US" i="1" dirty="0"/>
              <a:t>compilation errors</a:t>
            </a:r>
            <a:r>
              <a:rPr lang="en-US" dirty="0"/>
              <a:t>. The computer cannot run a program with these kind of errors.</a:t>
            </a:r>
          </a:p>
          <a:p>
            <a:pPr lvl="1"/>
            <a:r>
              <a:rPr lang="en-US" dirty="0"/>
              <a:t>When the computer cannot catch them, the programmer will have to </a:t>
            </a:r>
            <a:r>
              <a:rPr lang="en-US" i="1" dirty="0"/>
              <a:t>debug</a:t>
            </a:r>
            <a:r>
              <a:rPr lang="en-US" dirty="0"/>
              <a:t> the program to find his mistakes.</a:t>
            </a:r>
          </a:p>
          <a:p>
            <a:r>
              <a:rPr lang="en-US" dirty="0"/>
              <a:t>Do you know any examples of programming languages?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3023-771F-3744-97E2-CC64EC79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325A-B3D7-2E46-B7C3-6019C14A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a relatively new field. It has really only existed as a job for the last 70 years! Other kinds of engineering are hundreds of years older.</a:t>
            </a:r>
          </a:p>
          <a:p>
            <a:r>
              <a:rPr lang="en-US" dirty="0"/>
              <a:t>Every industry needs programmers. Programmers can be found in Art, Science, Math, Education, and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FD39-E352-7C44-A7B5-6A05204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BEB7-17DE-7144-A7A4-D30727EB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came first – the program or the computer?</a:t>
            </a:r>
          </a:p>
          <a:p>
            <a:pPr lvl="1"/>
            <a:r>
              <a:rPr lang="en-US" dirty="0"/>
              <a:t>The program! It was written for a mechanical computer called the “Babbage Analytical Engine” in 1840 by a woman named Ada Lovelace.</a:t>
            </a:r>
          </a:p>
          <a:p>
            <a:pPr lvl="1"/>
            <a:r>
              <a:rPr lang="en-US" dirty="0"/>
              <a:t>The computer it was written for had no electronics, and was meant to be cranked by hand.</a:t>
            </a:r>
          </a:p>
        </p:txBody>
      </p:sp>
      <p:pic>
        <p:nvPicPr>
          <p:cNvPr id="1026" name="Picture 2" descr="http://www.101101.io/babbage/babbage-engine-main.jpg">
            <a:extLst>
              <a:ext uri="{FF2B5EF4-FFF2-40B4-BE49-F238E27FC236}">
                <a16:creationId xmlns:a16="http://schemas.microsoft.com/office/drawing/2014/main" id="{B3EB81DE-E63F-AB4A-8963-FC80C7D2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3971032"/>
            <a:ext cx="4548187" cy="25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 Lovelace portrait.jpg">
            <a:extLst>
              <a:ext uri="{FF2B5EF4-FFF2-40B4-BE49-F238E27FC236}">
                <a16:creationId xmlns:a16="http://schemas.microsoft.com/office/drawing/2014/main" id="{50702716-9096-104E-AF73-4F192BAA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21" y="3914775"/>
            <a:ext cx="1818729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9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A649-A9B7-8846-BAA0-DD33AEEB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0CB-E152-3742-877F-290E84E9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many, many years before an electronic computer would be invented.</a:t>
            </a:r>
          </a:p>
          <a:p>
            <a:r>
              <a:rPr lang="en-US" dirty="0"/>
              <a:t>In 1941, Konrad </a:t>
            </a:r>
            <a:r>
              <a:rPr lang="en-US" dirty="0" err="1"/>
              <a:t>Zuse</a:t>
            </a:r>
            <a:r>
              <a:rPr lang="en-US" dirty="0"/>
              <a:t> invented the first programmable electric computer.</a:t>
            </a:r>
          </a:p>
          <a:p>
            <a:pPr lvl="1"/>
            <a:r>
              <a:rPr lang="en-US" dirty="0"/>
              <a:t>Programs were written on tape and fed into the machine, which would then print out a result.</a:t>
            </a:r>
          </a:p>
          <a:p>
            <a:pPr lvl="1"/>
            <a:r>
              <a:rPr lang="en-US" dirty="0"/>
              <a:t>There was no screen</a:t>
            </a:r>
          </a:p>
        </p:txBody>
      </p:sp>
      <p:pic>
        <p:nvPicPr>
          <p:cNvPr id="4098" name="Picture 2" descr="https://fsmedia.imgix.net/cd/e4/c8/38/9685/49ae/9b63/a4cebb312862/z3deutschesmuseumjpg.jpeg?rect=0%2C113%2C1600%2C800&amp;auto=format%2Ccompress&amp;w=650">
            <a:extLst>
              <a:ext uri="{FF2B5EF4-FFF2-40B4-BE49-F238E27FC236}">
                <a16:creationId xmlns:a16="http://schemas.microsoft.com/office/drawing/2014/main" id="{0F338FED-C64E-9F47-9A60-9AAE8458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3675858"/>
            <a:ext cx="5191385" cy="25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4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B90-7688-6E45-95C7-8125963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More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9BA3-215C-174E-878D-0F69E4A4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years later in 1946, the first </a:t>
            </a:r>
            <a:r>
              <a:rPr lang="en-US" i="1" dirty="0"/>
              <a:t>general purpose</a:t>
            </a:r>
            <a:r>
              <a:rPr lang="en-US" dirty="0"/>
              <a:t> computer was created.</a:t>
            </a:r>
          </a:p>
          <a:p>
            <a:pPr lvl="1"/>
            <a:r>
              <a:rPr lang="en-US" dirty="0"/>
              <a:t>This means that it could run any program, and could be configured to do any kind of computation.</a:t>
            </a:r>
          </a:p>
          <a:p>
            <a:r>
              <a:rPr lang="en-US" dirty="0"/>
              <a:t>This computer was named ENIAC. (Electronic Numerical Integrator and Computer)</a:t>
            </a:r>
          </a:p>
          <a:p>
            <a:r>
              <a:rPr lang="en-US" dirty="0"/>
              <a:t>This computer was programmed by hand. It would take many days to do this, because it required rewiring the whole thing!</a:t>
            </a:r>
          </a:p>
          <a:p>
            <a:r>
              <a:rPr lang="en-US" dirty="0"/>
              <a:t>It filled an entire room and took many people to operate.</a:t>
            </a:r>
          </a:p>
        </p:txBody>
      </p:sp>
    </p:spTree>
    <p:extLst>
      <p:ext uri="{BB962C8B-B14F-4D97-AF65-F5344CB8AC3E}">
        <p14:creationId xmlns:p14="http://schemas.microsoft.com/office/powerpoint/2010/main" val="126683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644-23F3-8549-9660-18396B5D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6F14-3ABB-2242-B5D3-1F119C46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upload.wikimedia.org/wikipedia/commons/4/4e/Eniac.jpg">
            <a:extLst>
              <a:ext uri="{FF2B5EF4-FFF2-40B4-BE49-F238E27FC236}">
                <a16:creationId xmlns:a16="http://schemas.microsoft.com/office/drawing/2014/main" id="{CFD1D9C0-1054-FE46-8946-35119D4F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84" y="1471852"/>
            <a:ext cx="6880754" cy="525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34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877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Programming</vt:lpstr>
      <vt:lpstr>Safety</vt:lpstr>
      <vt:lpstr>Lets talk about software </vt:lpstr>
      <vt:lpstr>How are programs made?</vt:lpstr>
      <vt:lpstr>History</vt:lpstr>
      <vt:lpstr>More History</vt:lpstr>
      <vt:lpstr>Even More History</vt:lpstr>
      <vt:lpstr>Yet More History</vt:lpstr>
      <vt:lpstr>ENIAC</vt:lpstr>
      <vt:lpstr>History Again</vt:lpstr>
      <vt:lpstr>The Last History Slide</vt:lpstr>
      <vt:lpstr>Punch Cards</vt:lpstr>
      <vt:lpstr>Intellectual Property</vt:lpstr>
      <vt:lpstr>More Intellectual Property</vt:lpstr>
      <vt:lpstr>Careers</vt:lpstr>
      <vt:lpstr>Lets Make A Game!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Corey Larson</dc:creator>
  <cp:lastModifiedBy>Corey Larson</cp:lastModifiedBy>
  <cp:revision>6</cp:revision>
  <dcterms:created xsi:type="dcterms:W3CDTF">2018-06-06T18:25:27Z</dcterms:created>
  <dcterms:modified xsi:type="dcterms:W3CDTF">2018-06-06T19:19:33Z</dcterms:modified>
</cp:coreProperties>
</file>