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officedocument.presentationml.presentation.main+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12.xml"/>
  <Override ContentType="application/vnd.openxmlformats-officedocument.presentationml.slide+xml" PartName="/ppt/slides/slidePoliticalMap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1.xml"/>
  <Override ContentType="application/vnd.openxmlformats-officedocument.presentationml.notesSlide+xml" PartName="/ppt/notesSlides/notesslidePoliticalMap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presentationml.slide+xml" PartName="/ppt/slides/slidePoliticalDetail1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PoliticalDetail0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tags+xml" PartName="/ppt/tags/tag1.xml"/>
  <Override ContentType="application/vnd.openxmlformats-officedocument.theme+xml" PartName="/ppt/theme/theme3.xml"/>
  <Override ContentType="application/vnd.openxmlformats-officedocument.presentationml.notesSlide+xml" PartName="/ppt/notesSlides/notesslidePoliticalDetail0.xml"/>
  <Override ContentType="application/vnd.openxmlformats-officedocument.presentationml.slideLayout+xml" PartName="/ppt/slideLayouts/slideLayout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package.core-properties+xml" PartName="/docProps/core.xml"/>
  <Override ContentType="application/vnd.openxmlformats-officedocument.presentationml.slideLayout+xml" PartName="/ppt/slideLayouts/slideLayout1.xml"/>
  <Override ContentType="application/vnd.openxmlformats-officedocument.presentationml.notesSlide+xml" PartName="/ppt/notesSlides/notesslidePoliticalDetail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</Types>
</file>

<file path=_rels/.rels><?xml version="1.0" encoding="utf-8"?>
<Relationships xmlns="http://schemas.openxmlformats.org/package/2006/relationships">
				<Relationship Id="rId3" Target="docProps/core.xml" Type="http://schemas.openxmlformats.org/package/2006/relationships/metadata/core-properties"/>
				<Relationship Id="rId2" Target="docProps/thumbnail.jpeg" Type="http://schemas.openxmlformats.org/package/2006/relationships/metadata/thumbnail"/>
				<Relationship Id="rId1" Target="ppt/presentation.xml" Type="http://schemas.openxmlformats.org/officeDocument/2006/relationships/officeDocument"/>
				<Relationship Id="rId4" Target="docProps/app.xml" Type="http://schemas.openxmlformats.org/officeDocument/2006/relationships/extended-properties"/>
			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77" r:id="slidePoliticalMap"/>
    <p:sldId id="278" r:id="slidePoliticalDetail0"/>
    <p:sldId id="279" r:id="slidePoliticalDetail1"/>
  </p:sldIdLst>
  <p:sldSz cx="13716000" cy="9753600"/>
  <p:notesSz cx="6858000" cy="9144000"/>
  <p:custDataLst>
    <p:tags r:id="rId6"/>
  </p:custDataLst>
  <p:defaultTextStyle>
    <a:defPPr>
      <a:defRPr lang="en-US">
        <a:effectLst/>
      </a:defRPr>
    </a:defPPr>
    <a:lvl1pPr algn="l" defTabSz="914400" eaLnBrk="1" hangingPunct="1" latinLnBrk="0" marL="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 lastView="sldThumbnailView">
  <p:normalViewPr>
    <p:restoredLeft sz="15620"/>
    <p:restoredTop sz="94660"/>
  </p:normalViewPr>
  <p:slideViewPr>
    <p:cSldViewPr>
      <p:cViewPr>
        <p:scale>
          <a:sx d="100" n="83"/>
          <a:sy d="100" n="83"/>
        </p:scale>
        <p:origin x="-1194" y="90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
				<Relationship Id="rId8" Target="viewProps.xml" Type="http://schemas.openxmlformats.org/officeDocument/2006/relationships/viewProps"/>
				<Relationship Id="rId3" Target="slides/slide1.xml" Type="http://schemas.openxmlformats.org/officeDocument/2006/relationships/slide"/>
				<Relationship Id="rId7" Target="presProps.xml" Type="http://schemas.openxmlformats.org/officeDocument/2006/relationships/presProps"/>
				<Relationship Id="rId2" Target="slideMasters/slideMaster2.xml" Type="http://schemas.openxmlformats.org/officeDocument/2006/relationships/slideMaster"/>
				<Relationship Id="rId1" Target="slideMasters/slideMaster1.xml" Type="http://schemas.openxmlformats.org/officeDocument/2006/relationships/slideMaster"/>
				<Relationship Id="rId6" Target="tags/tag1.xml" Type="http://schemas.openxmlformats.org/officeDocument/2006/relationships/tags"/>
				<Relationship Id="rId5" Target="notesMasters/notesMaster1.xml" Type="http://schemas.openxmlformats.org/officeDocument/2006/relationships/notesMaster"/>
				<Relationship Id="rId10" Target="tableStyles.xml" Type="http://schemas.openxmlformats.org/officeDocument/2006/relationships/tableStyles"/>
				<Relationship Id="rId9" Target="theme/theme1.xml" Type="http://schemas.openxmlformats.org/officeDocument/2006/relationships/theme"/>
			<Relationship Id="slidePoliticalMap" Target="slides/slidePoliticalMap.xml" Type="http://schemas.openxmlformats.org/officeDocument/2006/relationships/slide"/><Relationship Id="slidePoliticalDetail0" Target="slides/slidePoliticalDetail0.xml" Type="http://schemas.openxmlformats.org/officeDocument/2006/relationships/slide"/><Relationship Id="slidePoliticalDetail1" Target="slides/slidePoliticalDetail1.xml" Type="http://schemas.openxmlformats.org/officeDocument/2006/relationships/slide"/></Relationships>
</file>

<file path=ppt/notesMasters/_rels/notesMaster1.xml.rels><?xml version="1.0" encoding="utf-8"?>
<Relationships xmlns="http://schemas.openxmlformats.org/package/2006/relationships">
				<Relationship Id="rId1" Target="../theme/theme3.xml" Type="http://schemas.openxmlformats.org/officeDocument/2006/relationships/theme"/>
			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42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
				<Relationship Id="rId2" Target="../slides/slide1.xml" Type="http://schemas.openxmlformats.org/officeDocument/2006/relationships/slide"/>
				<Relationship Id="rId1" Target="../notesMasters/notesMaster1.xml" Type="http://schemas.openxmlformats.org/officeDocument/2006/relationships/notesMaster"/>
			</Relationships>
</file>

<file path=ppt/notesSlides/_rels/notesslidePoliticalDetail0.xml.rels><?xml version="1.0" encoding="utf-8"?>
<Relationships xmlns="http://schemas.openxmlformats.org/package/2006/relationships"><Relationship Id="rId2" Target="../slides/slidePoliticalDetail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PoliticalDetail1.xml.rels><?xml version="1.0" encoding="utf-8"?>
<Relationships xmlns="http://schemas.openxmlformats.org/package/2006/relationships"><Relationship Id="rId2" Target="../slides/slidePoliticalDetail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PoliticalMap.xml.rels><?xml version="1.0" encoding="utf-8"?>
<Relationships xmlns="http://schemas.openxmlformats.org/package/2006/relationships"><Relationship Id="rId2" Target="../slides/slidePoliticalMap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PoliticalDetail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PoliticalDetail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PoliticalMap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To generate a SmartArt Graphic version of the map in PowerPoint using a PC (version 2007 or more recent):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	Click into the bulleted list in the slide above.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2.	On the Home tab, in the Paragraph group, click the Convert to SmartArt Graphic button.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3.	In gallery, click the 'Hierarchy' section and select either the 'Organization Chart' or the 'Hierarchy List' diagram.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Alternatively, right click over the bulleted list and go down to Convert to SmartArt and across to either the 'Organization Chart' or the 'Hierarchy List' diagram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To generate a SmartArt Graphic version of the map in PowerPoint using a Mac (version 2008 or more recent):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1.	Click into the bulleted list in the slide above.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2.	In the PowerPoint Elements Gallery, click the 'SmartArt Graphics' tab/button.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3.	In the PowerPoint Elements Gallery, click the 'Hierarchy' section and select either the 'Organization Chart' or 'Hierarchy' diagram.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</a:t>
            </a:r>
          </a:p>
          <a:p>
            <a:pPr algn="l" indent="0" marL="0">
              <a:spcBef>
                <a:spcPct val="30000"/>
              </a:spcBef>
              <a:buNone/>
              <a:defRPr altLang="" b="1" bmk="" i="0" lang="" sz="1200" u="none">
                <a:solidFill>
                  <a:srgbClr val="000000"/>
                </a:solidFill>
                <a:effectLst/>
                <a:latin typeface="Arial"/>
              </a:defRPr>
            </a:pPr>
            <a:r>
              <a:t/>
            </a:r>
            <a:br/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Tester Ten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Andy Young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Test1 Test1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VP Operations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Operations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Test6 Test6,Test3 Test3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Test4 Test4,Test5 Test5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Test10 Test10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Test3 Test3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Test4 Test4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Test1 Test1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Test5 Test5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Test1 Test1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Test6 Test6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Test7 Test7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Test8 Test8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Test9 Test9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Tester Two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381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 Tester One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Two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381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 Tester Seven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Two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762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1.1.1. Tester Eight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Seven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1143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1.1.1.1. Tester Five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Eight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1524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1.1.1.1.1. Tester Six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Five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1524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381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 Tester Three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Two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381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762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1.1.1. Tester Four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Three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762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  <a:p>
            <a:pPr algn="l" indent="0" marL="114300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1.1.1.1. Tester Nine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Tester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QA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Political Status: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Tester Four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?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114300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slideLayouts/_rels/slideLayout1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0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1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2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3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4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5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6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7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8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9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20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1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2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3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4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5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6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7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8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9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b="1" cap="all" sz="4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/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indent="0" marL="0">
              <a:buNone/>
              <a:defRPr sz="3200">
                <a:effectLst/>
              </a:defRPr>
            </a:lvl1pPr>
            <a:lvl2pPr indent="0" marL="457200">
              <a:buNone/>
              <a:defRPr sz="2800">
                <a:effectLst/>
              </a:defRPr>
            </a:lvl2pPr>
            <a:lvl3pPr indent="0" marL="914400">
              <a:buNone/>
              <a:defRPr sz="2400">
                <a:effectLst/>
              </a:defRPr>
            </a:lvl3pPr>
            <a:lvl4pPr indent="0" marL="1371600">
              <a:buNone/>
              <a:defRPr sz="2000">
                <a:effectLst/>
              </a:defRPr>
            </a:lvl4pPr>
            <a:lvl5pPr indent="0" marL="1828800">
              <a:buNone/>
              <a:defRPr sz="2000">
                <a:effectLst/>
              </a:defRPr>
            </a:lvl5pPr>
            <a:lvl6pPr indent="0" marL="2286000">
              <a:buNone/>
              <a:defRPr sz="2000">
                <a:effectLst/>
              </a:defRPr>
            </a:lvl6pPr>
            <a:lvl7pPr indent="0" marL="2743200">
              <a:buNone/>
              <a:defRPr sz="2000">
                <a:effectLst/>
              </a:defRPr>
            </a:lvl7pPr>
            <a:lvl8pPr indent="0" marL="3200400">
              <a:buNone/>
              <a:defRPr sz="2000">
                <a:effectLst/>
              </a:defRPr>
            </a:lvl8pPr>
            <a:lvl9pPr indent="0" marL="3657600">
              <a:buNone/>
              <a:defRPr sz="2000">
                <a:effectLst/>
              </a:defRPr>
            </a:lvl9pPr>
          </a:lstStyle>
          <a:p>
            <a:r>
              <a:rPr lang="en-US" smtClean="0">
                <a:effectLst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b="1" cap="all" sz="4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/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indent="0" marL="0">
              <a:buNone/>
              <a:defRPr sz="3200">
                <a:effectLst/>
              </a:defRPr>
            </a:lvl1pPr>
            <a:lvl2pPr indent="0" marL="457200">
              <a:buNone/>
              <a:defRPr sz="2800">
                <a:effectLst/>
              </a:defRPr>
            </a:lvl2pPr>
            <a:lvl3pPr indent="0" marL="914400">
              <a:buNone/>
              <a:defRPr sz="2400">
                <a:effectLst/>
              </a:defRPr>
            </a:lvl3pPr>
            <a:lvl4pPr indent="0" marL="1371600">
              <a:buNone/>
              <a:defRPr sz="2000">
                <a:effectLst/>
              </a:defRPr>
            </a:lvl4pPr>
            <a:lvl5pPr indent="0" marL="1828800">
              <a:buNone/>
              <a:defRPr sz="2000">
                <a:effectLst/>
              </a:defRPr>
            </a:lvl5pPr>
            <a:lvl6pPr indent="0" marL="2286000">
              <a:buNone/>
              <a:defRPr sz="2000">
                <a:effectLst/>
              </a:defRPr>
            </a:lvl6pPr>
            <a:lvl7pPr indent="0" marL="2743200">
              <a:buNone/>
              <a:defRPr sz="2000">
                <a:effectLst/>
              </a:defRPr>
            </a:lvl7pPr>
            <a:lvl8pPr indent="0" marL="3200400">
              <a:buNone/>
              <a:defRPr sz="2000">
                <a:effectLst/>
              </a:defRPr>
            </a:lvl8pPr>
            <a:lvl9pPr indent="0" marL="365760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?>
<Relationships xmlns="http://schemas.openxmlformats.org/package/2006/relationships">
				<Relationship Id="rId8" Target="../slideLayouts/slideLayout8.xml" Type="http://schemas.openxmlformats.org/officeDocument/2006/relationships/slideLayout"/>
				<Relationship Id="rId3" Target="../slideLayouts/slideLayout3.xml" Type="http://schemas.openxmlformats.org/officeDocument/2006/relationships/slideLayout"/>
				<Relationship Id="rId7" Target="../slideLayouts/slideLayout7.xml" Type="http://schemas.openxmlformats.org/officeDocument/2006/relationships/slideLayout"/>
				<Relationship Id="rId12" Target="../theme/theme1.xml" Type="http://schemas.openxmlformats.org/officeDocument/2006/relationships/theme"/>				
				<Relationship Id="rId2" Target="../slideLayouts/slideLayout2.xml" Type="http://schemas.openxmlformats.org/officeDocument/2006/relationships/slideLayout"/>
				<Relationship Id="rId1" Target="../slideLayouts/slideLayout1.xml" Type="http://schemas.openxmlformats.org/officeDocument/2006/relationships/slideLayout"/>
				<Relationship Id="rId6" Target="../slideLayouts/slideLayout6.xml" Type="http://schemas.openxmlformats.org/officeDocument/2006/relationships/slideLayout"/>
				<Relationship Id="rId11" Target="../slideLayouts/slideLayout11.xml" Type="http://schemas.openxmlformats.org/officeDocument/2006/relationships/slideLayout"/>
				<Relationship Id="rId5" Target="../slideLayouts/slideLayout5.xml" Type="http://schemas.openxmlformats.org/officeDocument/2006/relationships/slideLayout"/>
				<Relationship Id="rId10" Target="../slideLayouts/slideLayout10.xml" Type="http://schemas.openxmlformats.org/officeDocument/2006/relationships/slideLayout"/>
				<Relationship Id="rId4" Target="../slideLayouts/slideLayout4.xml" Type="http://schemas.openxmlformats.org/officeDocument/2006/relationships/slideLayout"/>
				<Relationship Id="rId9" Target="../slideLayouts/slideLayout9.xml" Type="http://schemas.openxmlformats.org/officeDocument/2006/relationships/slideLayout"/>
			</Relationships>
</file>

<file path=ppt/slideMasters/_rels/slideMaster2.xml.rels><?xml version="1.0" encoding="utf-8"?>
<Relationships xmlns="http://schemas.openxmlformats.org/package/2006/relationships">
				<Relationship Id="rId8" Target="../slideLayouts/slideLayout19.xml" Type="http://schemas.openxmlformats.org/officeDocument/2006/relationships/slideLayout"/>
				<Relationship Id="rId3" Target="../slideLayouts/slideLayout14.xml" Type="http://schemas.openxmlformats.org/officeDocument/2006/relationships/slideLayout"/>
				<Relationship Id="rId7" Target="../slideLayouts/slideLayout18.xml" Type="http://schemas.openxmlformats.org/officeDocument/2006/relationships/slideLayout"/>
				<Relationship Id="rId12" Target="../theme/theme2.xml" Type="http://schemas.openxmlformats.org/officeDocument/2006/relationships/theme"/>
				<Relationship Id="rId2" Target="../slideLayouts/slideLayout13.xml" Type="http://schemas.openxmlformats.org/officeDocument/2006/relationships/slideLayout"/>
				<Relationship Id="rId1" Target="../slideLayouts/slideLayout12.xml" Type="http://schemas.openxmlformats.org/officeDocument/2006/relationships/slideLayout"/>
				<Relationship Id="rId6" Target="../slideLayouts/slideLayout17.xml" Type="http://schemas.openxmlformats.org/officeDocument/2006/relationships/slideLayout"/>
				<Relationship Id="rId11" Target="../slideLayouts/slideLayout22.xml" Type="http://schemas.openxmlformats.org/officeDocument/2006/relationships/slideLayout"/>
				<Relationship Id="rId5" Target="../slideLayouts/slideLayout16.xml" Type="http://schemas.openxmlformats.org/officeDocument/2006/relationships/slideLayout"/>
				<Relationship Id="rId10" Target="../slideLayouts/slideLayout21.xml" Type="http://schemas.openxmlformats.org/officeDocument/2006/relationships/slideLayout"/>
				<Relationship Id="rId4" Target="../slideLayouts/slideLayout15.xml" Type="http://schemas.openxmlformats.org/officeDocument/2006/relationships/slideLayout"/>
				<Relationship Id="rId9" Target="../slideLayouts/slideLayout20.xml" Type="http://schemas.openxmlformats.org/officeDocument/2006/relationships/slideLayout"/>
<Relationship Id="rIdBackground" Target="../media/imageBackground.png" Type="http://schemas.openxmlformats.org/officeDocument/2006/relationships/image"/>				
			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				<Relationship Id="rId3" Target="../media/image1.png" Type="http://schemas.openxmlformats.org/officeDocument/2006/relationships/image"/>
				<Relationship Id="rId2" Target="../notesSlides/notesSlide1.xml" Type="http://schemas.openxmlformats.org/officeDocument/2006/relationships/notesSlide"/>
				<Relationship Id="rId1" Target="../slideLayouts/slideLayout18.xml" Type="http://schemas.openxmlformats.org/officeDocument/2006/relationships/slideLayout"/>
			</Relationships>
</file>

<file path=ppt/slides/_rels/slidePoliticalDetail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PoliticalDetail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PoliticalDetail1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PoliticalDetail1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PoliticalMap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PoliticalMap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" y="635000"/>
            <a:ext cx="4807857" cy="110950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New shape"/>
          <p:cNvSpPr/>
          <p:nvPr/>
        </p:nvSpPr>
        <p:spPr>
          <a:xfrm>
            <a:off x="762000" y="6985000"/>
            <a:ext cx="12065000" cy="2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>
              <a:defRPr altLang="" b="0" bmk="" i="0" lang="" sz="3600" u="none">
                <a:solidFill>
                  <a:srgbClr val="000000"/>
                </a:solidFill>
                <a:effectLst/>
                <a:latin typeface="Arial"/>
              </a:defRPr>
            </a:pPr>
            <a:r>
              <a:rPr dirty="0" lang="en-US" smtClean="0">
                <a:effectLst/>
              </a:rPr>
              <a:t>Bakery </a:t>
            </a:r>
            <a:r>
              <a:rPr dirty="0" lang="en-US">
                <a:effectLst/>
              </a:rPr>
              <a:t>:  </a:t>
            </a:r>
            <a:r>
              <a:rPr dirty="0" lang="en-US" smtClean="0">
                <a:effectLst/>
              </a:rPr>
              <a:t>Bakery</a:t>
            </a:r>
            <a:endParaRPr dirty="0" lang="en-US">
              <a:effectLst/>
            </a:endParaRPr>
          </a:p>
          <a:p>
            <a:pPr>
              <a:defRPr altLang="" b="0" bmk="" i="0" lang="" sz="3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dirty="0" smtClean="0"/>
              <a:t>dclancy DMDEV30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PoliticalDetail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800" u="none">
                <a:solidFill>
                  <a:srgbClr val="445972"/>
                </a:solidFill>
                <a:effectLst/>
                <a:latin typeface="Calibri"/>
              </a:defRPr>
            </a:pPr>
            <a:r>
              <a:rPr lang="en-US">
                <a:effectLst/>
              </a:rPr>
              <a:t>Relationships Detail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9006"/>
              </p:ext>
            </p:extLst>
          </p:nvPr>
        </p:nvGraphicFramePr>
        <p:xfrm>
          <a:off x="341079" y="1445433"/>
          <a:ext cx="13069650" cy="737616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759374"/>
                <a:gridCol w="2262053"/>
                <a:gridCol w="1256696"/>
                <a:gridCol w="1508035"/>
                <a:gridCol w="1508035"/>
                <a:gridCol w="1005357"/>
                <a:gridCol w="1256696"/>
                <a:gridCol w="502678"/>
                <a:gridCol w="2010714"/>
              </a:tblGrid>
              <a:tr h="64008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Name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Title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Political Status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Decision Orientation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Adaptability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Your Status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Coverage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altLang="" b="0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mtClean="0"/>
                        <a:t>+ Influences / </a:t>
                      </a:r>
                      <a:r>
                        <a:rPr dirty="0" lang="en-IE" smtClean="0">
                          <a:solidFill>
                            <a:srgbClr val="16325C"/>
                          </a:solidFill>
                        </a:rPr>
                        <a:t>- Conflicts</a:t>
                      </a:r>
                      <a:endParaRPr dirty="0" lang="en-IE">
                        <a:solidFill>
                          <a:srgbClr val="FF0000"/>
                        </a:solidFill>
                      </a:endParaRPr>
                    </a:p>
                  </a:txBody>
                  <a:tcPr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!--<a:srgbClr val="16325C"/>-->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Eight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Five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Four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Nine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One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Seven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Six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Ten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Test1 Test1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VP Operations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Not Set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dirty="0" sz="1600"/>
                        <a:t>+</a:t>
                      </a: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7BC47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  <a:r>
                        <a:rPr dirty="0" lang="en-IE" smtClean="0"/>
                        <a:t>Test6 Test6, Test3 Test3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!--Influences and Conflicts Extra Row num columns = 7--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tabLst/>
                      </a:pPr>
                      <a:r>
                        <a:rPr b="1" dirty="0" sz="1600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EB686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  <a:r>
                        <a:rPr dirty="0" sz="1000"/>
                        <a:t>Test4 Test4, Test5 Test5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Test10 Test10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Test3 Test3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Test4 Test4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dirty="0" sz="1600"/>
                        <a:t>-</a:t>
                      </a: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EB686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  <a:r>
                        <a:rPr dirty="0" lang="en-IE" smtClean="0"/>
                        <a:t>Test1 Test1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Test5 Test5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dirty="0" sz="1600"/>
                        <a:t>-</a:t>
                      </a: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EB686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  <a:r>
                        <a:rPr dirty="0" lang="en-IE" smtClean="0"/>
                        <a:t>Test1 Test1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Test6 Test6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Test7 Test7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Test8 Test8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Test9 Test9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79" y="1013148"/>
            <a:ext cx="13069650" cy="43228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err="1" lang="en-US" smtClean="0" sz="3600">
                <a:solidFill>
                  <a:srgbClr val="596E91"/>
                </a:solidFill>
                <a:latin typeface="Calibri"/>
                <a:cs typeface="Calibri"/>
              </a:rPr>
              <a:t/>
            </a:r>
            <a:endParaRPr dirty="0" lang="en-US" sz="3600">
              <a:solidFill>
                <a:srgbClr val="596E9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PoliticalDetail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800" u="none">
                <a:solidFill>
                  <a:srgbClr val="445972"/>
                </a:solidFill>
                <a:effectLst/>
                <a:latin typeface="Calibri"/>
              </a:defRPr>
            </a:pPr>
            <a:r>
              <a:rPr lang="en-US">
                <a:effectLst/>
              </a:rPr>
              <a:t>Relationships Detail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9006"/>
              </p:ext>
            </p:extLst>
          </p:nvPr>
        </p:nvGraphicFramePr>
        <p:xfrm>
          <a:off x="341079" y="1445433"/>
          <a:ext cx="13069650" cy="14427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759374"/>
                <a:gridCol w="2262053"/>
                <a:gridCol w="1256696"/>
                <a:gridCol w="1508035"/>
                <a:gridCol w="1508035"/>
                <a:gridCol w="1005357"/>
                <a:gridCol w="1256696"/>
                <a:gridCol w="502678"/>
                <a:gridCol w="2010714"/>
              </a:tblGrid>
              <a:tr h="640080"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Name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Title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Political Status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Decision Orientation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Adaptability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Your Status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marL="0" marR="0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US" smtClean="0" sz="2000">
                          <a:solidFill>
                            <a:srgbClr val="16325C"/>
                          </a:solidFill>
                          <a:latin typeface="Calibri"/>
                          <a:ea charset="0" typeface="Arial"/>
                          <a:cs typeface="Calibri"/>
                        </a:rPr>
                        <a:t>Coverage</a:t>
                      </a: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defRPr altLang="" b="0" bmk="" i="0" lang="" sz="2000" u="none">
                          <a:solidFill>
                            <a:srgbClr val="16325C"/>
                          </a:solidFill>
                          <a:effectLst/>
                          <a:latin typeface="Calibri"/>
                        </a:defRPr>
                      </a:pPr>
                      <a:r>
                        <a:rPr dirty="0" lang="en-IE" smtClean="0"/>
                        <a:t>+ Influences / </a:t>
                      </a:r>
                      <a:r>
                        <a:rPr dirty="0" lang="en-IE" smtClean="0">
                          <a:solidFill>
                            <a:srgbClr val="16325C"/>
                          </a:solidFill>
                        </a:rPr>
                        <a:t>- Conflicts</a:t>
                      </a:r>
                      <a:endParaRPr dirty="0" lang="en-IE">
                        <a:solidFill>
                          <a:srgbClr val="FF0000"/>
                        </a:solidFill>
                      </a:endParaRPr>
                    </a:p>
                  </a:txBody>
                  <a:tcPr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9050">
                      <a:solidFill>
                        <!--<a:srgbClr val="16325C"/>-->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Three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70840">
                <a:tc rowSpan="1">
                  <a:txBody>
                    <a:bodyPr/>
                    <a:lstStyle/>
                    <a:p>
                      <a:r>
                        <a:rPr dirty="0" err="1" lang="en-US" smtClean="0" sz="1600">
                          <a:solidFill>
                            <a:srgbClr val="556A8C"/>
                          </a:solidFill>
                        </a:rPr>
                        <a:t>Tester Two</a:t>
                      </a:r>
                      <a:endParaRPr dirty="0" lang="en-US" sz="1000">
                        <a:solidFill>
                          <a:srgbClr val="556A8C"/>
                        </a:solidFill>
                      </a:endParaRPr>
                    </a:p>
                  </a:txBody>
                  <a:tcPr anchor="ctr" marB="32147" marL="60960" marR="6096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rgbClr val="FFFFFF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>Tester</a:t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pPr algn="l"/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 rowSpan="1">
                  <a:txBody>
                    <a:bodyPr/>
                    <a:lstStyle/>
                    <a:p>
                      <a:r>
                        <a:rPr dirty="0" lang="en-US" smtClean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 lang="en-US" sz="1600">
                        <a:solidFill>
                          <a:srgbClr val="556A8C"/>
                        </a:solidFill>
                      </a:endParaRPr>
                    </a:p>
                  </a:txBody>
                  <a:tcPr anchor="ctr" marB="22607" marL="40640" marR="40640" marT="2260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!-- conflictsInfleuces is  true} -->
                <a:tc>
                  <a:txBody>
                    <a:bodyPr/>
                    <a:lstStyle/>
                    <a:p>
                      <a:pPr algn="ct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sz="1600"/>
                        <a:t> </a:t>
                      </a: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w="12700">
                      <a:noFill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000">
                          <a:solidFill>
                            <a:srgbClr val="54698D"/>
                          </a:solidFill>
                        </a:defRPr>
                      </a:pPr>
                    </a:p>
                  </a:txBody>
                  <a:tcPr anchor="ctr" horzOverflow="overflow" marB="32147" marL="30480" marR="30480" marT="32147"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9050">
                      <a:solidFill>
                        <a:srgbClr val="596E9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w="12700">
                      <a:noFill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solidFill>
                      <a:srgbClr val="F4F6F9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79" y="1013148"/>
            <a:ext cx="13069650" cy="43228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dirty="0" err="1" lang="en-US" smtClean="0" sz="3600">
                <a:solidFill>
                  <a:srgbClr val="596E91"/>
                </a:solidFill>
                <a:latin typeface="Calibri"/>
                <a:cs typeface="Calibri"/>
              </a:rPr>
              <a:t/>
            </a:r>
            <a:endParaRPr dirty="0" lang="en-US" sz="3600">
              <a:solidFill>
                <a:srgbClr val="596E9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PoliticalMap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800" u="none">
                <a:solidFill>
                  <a:srgbClr val="445972"/>
                </a:solidFill>
                <a:effectLst/>
                <a:latin typeface="Calibri"/>
              </a:defRPr>
            </a:pPr>
            <a:r>
              <a:rPr lang="en-US">
                <a:effectLst/>
              </a:rPr>
              <a:t>Relationships: Bakery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New shape"/>
          <p:cNvSpPr/>
          <p:nvPr/>
        </p:nvSpPr>
        <p:spPr>
          <a:xfrm>
            <a:off x="635000" y="1587500"/>
            <a:ext cx="12446000" cy="57531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Ten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Test1 Test1</a:t>
            </a:r>
            <a:br/>
            <a:r>
              <a:t>VP Operations</a:t>
            </a:r>
            <a:br/>
            <a:r>
              <a:t>Not Set</a:t>
            </a:r>
            <a:br/>
            <a:r>
              <a:t>Not Set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Test10 Test10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Test3 Test3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Test4 Test4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Test5 Test5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Test6 Test6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Test7 Test7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Test8 Test8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Test9 Test9</a:t>
            </a:r>
            <a:br/>
            <a:r>
              <a:t>?</a:t>
            </a:r>
            <a:br/>
            <a:r>
              <a:t>?</a:t>
            </a:r>
            <a:br/>
            <a:r>
              <a:t>?</a:t>
            </a:r>
          </a:p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Two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381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One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381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Seven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762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Eight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1143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Five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1524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Six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381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Three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762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Four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  <a:p>
            <a:pPr algn="l" indent="381000" marL="114300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000" u="none">
                <a:solidFill>
                  <a:srgbClr val="16325C"/>
                </a:solidFill>
                <a:effectLst/>
                <a:latin typeface="Calibri"/>
              </a:defRPr>
            </a:pPr>
            <a:r>
              <a:t>Tester Nine</a:t>
            </a:r>
            <a:br/>
            <a:r>
              <a:t>Tester</a:t>
            </a:r>
            <a:br/>
            <a:r>
              <a:t>?</a:t>
            </a:r>
            <a:br/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ags/tag1.xml><?xml version="1.0" encoding="utf-8"?>
<p:tagLst xmlns:a="http://schemas.openxmlformats.org/drawingml/2006/main" xmlns:p="http://schemas.openxmlformats.org/presentationml/2006/main" xmlns:r="http://schemas.openxmlformats.org/officeDocument/2006/relationships">
  <p:tag name="AS_TITLE" val="Aspose.Slides for Java"/>
  <p:tag name="AS_VERSION" val="2.3.0.0"/>
  <p:tag name="AS_RELEASE_DATE" val="2010.07.10"/>
  <p:tag name="AS_OS" val="Java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01019_PoliticalAnalysisSampl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baseType="variant" size="4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baseType="lpstr" size="4">
      <vt:lpstr>Office Theme</vt:lpstr>
      <vt:lpstr>20101019_PoliticalAnalysisSample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Aspose.Slides</dc:creator>
  <cp:lastModifiedBy>Paco</cp:lastModifiedBy>
  <cp:revision>12</cp:revision>
  <dcterms:created xsi:type="dcterms:W3CDTF">2009-09-27T15:47:33Z</dcterms:created>
  <dcterms:modified xsi:type="dcterms:W3CDTF">2012-11-29T15:43:46Z</dcterms:modified>
</cp:coreProperties>
</file>