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Assessment3.xml"/>
  <Override ContentType="application/vnd.openxmlformats-officedocument.presentationml.notesSlide+xml" PartName="/ppt/notesSlides/notesslideInsight_0_0.xml"/>
  <Override ContentType="application/vnd.openxmlformats-officedocument.presentationml.slide+xml" PartName="/ppt/slides/opportunityOverview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PoliticalMap.xml"/>
  <Override ContentType="application/vnd.openxmlformats-officedocument.presentationml.tableStyles+xml" PartName="/ppt/tableStyles.xml"/>
  <Override ContentType="application/vnd.openxmlformats-officedocument.presentationml.notesSlide+xml" PartName="/ppt/notesSlides/notesslidePoliticalMap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slide+xml" PartName="/ppt/slides/slideAssessment1.xml"/>
  <Override ContentType="application/vnd.openxmlformats-officedocument.presentationml.slideLayout+xml" PartName="/ppt/slideLayouts/slideLayout8.xml"/>
  <Override ContentType="application/vnd.openxmlformats-officedocument.presentationml.notesSlide+xml" PartName="/ppt/notesSlides/notesslideDecisionCriteria_0_0.xml"/>
  <Override ContentType="application/vnd.openxmlformats-officedocument.presentationml.notesSlide+xml" PartName="/ppt/notesSlides/notesopportunityOverview.xml"/>
  <Override ContentType="application/vnd.openxmlformats-officedocument.presentationml.slide+xml" PartName="/ppt/slides/slideSalesProcess0.xml"/>
  <Override ContentType="application/vnd.openxmlformats-officedocument.presentationml.slide+xml" PartName="/ppt/slides/slideDealReview0.xml"/>
  <Override ContentType="application/vnd.openxmlformats-officedocument.presentationml.slide+xml" PartName="/ppt/slides/slidePoliticalDetail0.xml"/>
  <Override ContentType="application/vnd.openxmlformats-officedocument.presentationml.slideLayout+xml" PartName="/ppt/slideLayouts/slideLayout20.xml"/>
  <Override ContentType="application/vnd.openxmlformats-officedocument.presentationml.notesSlide+xml" PartName="/ppt/notesSlides/notesslideAssessment0.xml"/>
  <Override ContentType="application/vnd.openxmlformats-officedocument.presentationml.tags+xml" PartName="/ppt/tags/tag1.xml"/>
  <Override ContentType="application/vnd.openxmlformats-officedocument.theme+xml" PartName="/ppt/theme/theme3.xml"/>
  <Override ContentType="application/vnd.openxmlformats-officedocument.presentationml.slide+xml" PartName="/ppt/slides/slideAssessment2.xml"/>
  <Override ContentType="application/vnd.openxmlformats-officedocument.presentationml.notesSlide+xml" PartName="/ppt/notesSlides/notesslideAssessment1.xml"/>
  <Override ContentType="application/vnd.openxmlformats-officedocument.presentationml.notesSlide+xml" PartName="/ppt/notesSlides/notesslideSalesProcess0.xml"/>
  <Override ContentType="application/vnd.openxmlformats-officedocument.presentationml.slideLayout+xml" PartName="/ppt/slideLayouts/slideLayout2.xml"/>
  <Override ContentType="application/vnd.openxmlformats-officedocument.presentationml.slide+xml" PartName="/ppt/slides/slideInsight_0_0.xml"/>
  <Override ContentType="application/vnd.openxmlformats-package.core-properties+xml" PartName="/docProps/core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8.xml"/>
  <Override ContentType="application/vnd.openxmlformats-officedocument.presentationml.slide+xml" PartName="/ppt/slides/slideStrategy_0.xml"/>
  <Override ContentType="application/vnd.openxmlformats-officedocument.presentationml.slideLayout+xml" PartName="/ppt/slideLayouts/slideLayout3.xml"/>
  <Override ContentType="application/vnd.openxmlformats-officedocument.presentationml.notesSlide+xml" PartName="/ppt/notesSlides/notesslidePRIME0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notesSlide+xml" PartName="/ppt/notesSlides/notesslideStrategy_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4.xml"/>
  <Override ContentType="application/vnd.openxmlformats-officedocument.presentationml.slide+xml" PartName="/ppt/slides/slideAssessment3.xml"/>
  <Override ContentType="application/vnd.openxmlformats-officedocument.presentationml.slideLayout+xml" PartName="/ppt/slideLayouts/slideLayout21.xml"/>
  <Override ContentType="application/vnd.openxmlformats-officedocument.presentationml.notesSlide+xml" PartName="/ppt/notesSlides/notesslideCompetitors0.xml"/>
  <Override ContentType="application/vnd.openxmlformats-officedocument.theme+xml" PartName="/ppt/theme/theme1.xml"/>
  <Override ContentType="application/vnd.openxmlformats-officedocument.presentationml.slide+xml" PartName="/ppt/slides/slideDecisionCriteria_0_0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PRIME0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6.xml"/>
  <Override ContentType="application/vnd.openxmlformats-officedocument.presentationml.notesSlide+xml" PartName="/ppt/notesSlides/notesslideAssessment2.xml"/>
  <Override ContentType="application/vnd.openxmlformats-officedocument.presentationml.notesSlide+xml" PartName="/ppt/notesSlides/notesslideDealReview0.xml"/>
  <Override ContentType="application/vnd.openxmlformats-officedocument.presentationml.notesSlide+xml" PartName="/ppt/notesSlides/notesslidePoliticalDetail0.xml"/>
  <Override ContentType="application/vnd.openxmlformats-officedocument.presentationml.slideLayout+xml" PartName="/ppt/slideLayouts/slideLayout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2.xml"/>
  <Override ContentType="application/vnd.openxmlformats-officedocument.presentationml.slide+xml" PartName="/ppt/slides/slideCompetitors0.xml"/>
  <Override ContentType="application/vnd.openxmlformats-officedocument.presentationml.slide+xml" PartName="/ppt/slides/slideAssessment0.xml"/>
</Types>
</file>

<file path=_rels/.rels><?xml version="1.0" encoding="utf-8"?>
<Relationships xmlns="http://schemas.openxmlformats.org/package/2006/relationships">
				<Relationship Id="rId3" Target="docProps/core.xml" Type="http://schemas.openxmlformats.org/package/2006/relationships/metadata/core-properties"/>
				<Relationship Id="rId2" Target="docProps/thumbnail.jpeg" Type="http://schemas.openxmlformats.org/package/2006/relationships/metadata/thumbnail"/>
				<Relationship Id="rId1" Target="ppt/presentation.xml" Type="http://schemas.openxmlformats.org/officeDocument/2006/relationships/officeDocument"/>
				<Relationship Id="rId4" Target="docProps/app.xml" Type="http://schemas.openxmlformats.org/officeDocument/2006/relationships/extended-properties"/>
			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77" r:id="opportunityOverview"/>
    <p:sldId id="278" r:id="slideCompetitors0"/>
    <p:sldId id="279" r:id="slideSalesProcess0"/>
    <p:sldId id="280" r:id="slideAssessment0"/>
    <p:sldId id="281" r:id="slideAssessment1"/>
    <p:sldId id="282" r:id="slideAssessment2"/>
    <p:sldId id="283" r:id="slideAssessment3"/>
    <p:sldId id="284" r:id="slidePoliticalMap"/>
    <p:sldId id="285" r:id="slidePoliticalDetail0"/>
    <p:sldId id="286" r:id="slideDecisionCriteria_0_0"/>
    <p:sldId id="287" r:id="slideInsight_0_0"/>
    <p:sldId id="288" r:id="slideStrategy_0"/>
    <p:sldId id="289" r:id="slidePRIME0"/>
    <p:sldId id="290" r:id="slideDealReview0"/>
  </p:sldIdLst>
  <p:sldSz cx="13716000" cy="9753600"/>
  <p:notesSz cx="6858000" cy="9144000"/>
  <p:custDataLst>
    <p:tags r:id="rId6"/>
  </p:custDataLst>
  <p:defaultTextStyle>
    <a:defPPr>
      <a:defRPr lang="en-US">
        <a:effectLst/>
      </a:defRPr>
    </a:defPPr>
    <a:lvl1pPr algn="l" defTabSz="914400" eaLnBrk="1" hangingPunct="1" latinLnBrk="0" marL="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E2F4EC"/>
          </a:solidFill>
        </a:fill>
      </a:tcStyle>
    </a:wholeTbl>
    <a:band2H>
      <a:tcTxStyle/>
      <a:tcStyle>
        <a:tcBdr/>
        <a:fill>
          <a:solidFill>
            <a:srgbClr val="F1FA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E2F4E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50800">
              <a:solidFill>
                <a:srgbClr val="000000"/>
              </a:solidFill>
              <a:prstDash val="solid"/>
              <a:round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F1FAF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 lastView="sldThumbnailView">
  <p:normalViewPr>
    <p:restoredLeft sz="15620"/>
    <p:restoredTop sz="94660"/>
  </p:normalViewPr>
  <p:slideViewPr>
    <p:cSldViewPr>
      <p:cViewPr>
        <p:scale>
          <a:sx d="100" n="83"/>
          <a:sy d="100" n="83"/>
        </p:scale>
        <p:origin x="-1194" y="90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
				<Relationship Id="rId8" Target="viewProps.xml" Type="http://schemas.openxmlformats.org/officeDocument/2006/relationships/viewProps"/>
				<Relationship Id="rId3" Target="slides/slide1.xml" Type="http://schemas.openxmlformats.org/officeDocument/2006/relationships/slide"/>
				<Relationship Id="rId7" Target="presProps.xml" Type="http://schemas.openxmlformats.org/officeDocument/2006/relationships/presProps"/>
				<Relationship Id="rId2" Target="slideMasters/slideMaster2.xml" Type="http://schemas.openxmlformats.org/officeDocument/2006/relationships/slideMaster"/>
				<Relationship Id="rId1" Target="slideMasters/slideMaster1.xml" Type="http://schemas.openxmlformats.org/officeDocument/2006/relationships/slideMaster"/>
				<Relationship Id="rId6" Target="tags/tag1.xml" Type="http://schemas.openxmlformats.org/officeDocument/2006/relationships/tags"/>
				<Relationship Id="rId5" Target="notesMasters/notesMaster1.xml" Type="http://schemas.openxmlformats.org/officeDocument/2006/relationships/notesMaster"/>
				<Relationship Id="rId10" Target="tableStyles.xml" Type="http://schemas.openxmlformats.org/officeDocument/2006/relationships/tableStyles"/>
				<Relationship Id="rId9" Target="theme/theme1.xml" Type="http://schemas.openxmlformats.org/officeDocument/2006/relationships/theme"/>
			<Relationship Id="opportunityOverview" Target="slides/opportunityOverview.xml" Type="http://schemas.openxmlformats.org/officeDocument/2006/relationships/slide"/><Relationship Id="slideCompetitors0" Target="slides/slideCompetitors0.xml" Type="http://schemas.openxmlformats.org/officeDocument/2006/relationships/slide"/><Relationship Id="slideSalesProcess0" Target="slides/slideSalesProcess0.xml" Type="http://schemas.openxmlformats.org/officeDocument/2006/relationships/slide"/><Relationship Id="slideAssessment0" Target="slides/slideAssessment0.xml" Type="http://schemas.openxmlformats.org/officeDocument/2006/relationships/slide"/><Relationship Id="slideAssessment1" Target="slides/slideAssessment1.xml" Type="http://schemas.openxmlformats.org/officeDocument/2006/relationships/slide"/><Relationship Id="slideAssessment2" Target="slides/slideAssessment2.xml" Type="http://schemas.openxmlformats.org/officeDocument/2006/relationships/slide"/><Relationship Id="slideAssessment3" Target="slides/slideAssessment3.xml" Type="http://schemas.openxmlformats.org/officeDocument/2006/relationships/slide"/><Relationship Id="slidePoliticalMap" Target="slides/slidePoliticalMap.xml" Type="http://schemas.openxmlformats.org/officeDocument/2006/relationships/slide"/><Relationship Id="slidePoliticalDetail0" Target="slides/slidePoliticalDetail0.xml" Type="http://schemas.openxmlformats.org/officeDocument/2006/relationships/slide"/><Relationship Id="slideDecisionCriteria_0_0" Target="slides/slideDecisionCriteria_0_0.xml" Type="http://schemas.openxmlformats.org/officeDocument/2006/relationships/slide"/><Relationship Id="slideInsight_0_0" Target="slides/slideInsight_0_0.xml" Type="http://schemas.openxmlformats.org/officeDocument/2006/relationships/slide"/><Relationship Id="slideStrategy_0" Target="slides/slideStrategy_0.xml" Type="http://schemas.openxmlformats.org/officeDocument/2006/relationships/slide"/><Relationship Id="slidePRIME0" Target="slides/slidePRIME0.xml" Type="http://schemas.openxmlformats.org/officeDocument/2006/relationships/slide"/><Relationship Id="slideDealReview0" Target="slides/slideDealReview0.xml" Type="http://schemas.openxmlformats.org/officeDocument/2006/relationships/slide"/></Relationships>
</file>

<file path=ppt/notesMasters/_rels/notesMaster1.xml.rels><?xml version="1.0" encoding="utf-8"?>
<Relationships xmlns="http://schemas.openxmlformats.org/package/2006/relationships">
				<Relationship Id="rId1" Target="../theme/theme3.xml" Type="http://schemas.openxmlformats.org/officeDocument/2006/relationships/theme"/>
			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42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
				<Relationship Id="rId2" Target="../slides/slide1.xml" Type="http://schemas.openxmlformats.org/officeDocument/2006/relationships/slide"/>
				<Relationship Id="rId1" Target="../notesMasters/notesMaster1.xml" Type="http://schemas.openxmlformats.org/officeDocument/2006/relationships/notesMaster"/>
			</Relationships>
</file>

<file path=ppt/notesSlides/_rels/notesopportunityOverview.xml.rels><?xml version="1.0" encoding="utf-8"?>
<Relationships xmlns="http://schemas.openxmlformats.org/package/2006/relationships"><Relationship Id="rId2" Target="../slides/opportunityOverview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Assessment0.xml.rels><?xml version="1.0" encoding="utf-8"?>
<Relationships xmlns="http://schemas.openxmlformats.org/package/2006/relationships"><Relationship Id="rId2" Target="../slides/slideAssessment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Assessment1.xml.rels><?xml version="1.0" encoding="utf-8"?>
<Relationships xmlns="http://schemas.openxmlformats.org/package/2006/relationships"><Relationship Id="rId2" Target="../slides/slideAssessment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Assessment2.xml.rels><?xml version="1.0" encoding="utf-8"?>
<Relationships xmlns="http://schemas.openxmlformats.org/package/2006/relationships"><Relationship Id="rId2" Target="../slides/slideAssessment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Assessment3.xml.rels><?xml version="1.0" encoding="utf-8"?>
<Relationships xmlns="http://schemas.openxmlformats.org/package/2006/relationships"><Relationship Id="rId2" Target="../slides/slideAssessment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Competitors0.xml.rels><?xml version="1.0" encoding="utf-8"?>
<Relationships xmlns="http://schemas.openxmlformats.org/package/2006/relationships"><Relationship Id="rId2" Target="../slides/slideCompetitors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DealReview0.xml.rels><?xml version="1.0" encoding="utf-8"?>
<Relationships xmlns="http://schemas.openxmlformats.org/package/2006/relationships"><Relationship Id="rId2" Target="../slides/slideDealReview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DecisionCriteria_0_0.xml.rels><?xml version="1.0" encoding="utf-8"?>
<Relationships xmlns="http://schemas.openxmlformats.org/package/2006/relationships"><Relationship Id="rId2" Target="../slides/slideDecisionCriteria_0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Insight_0_0.xml.rels><?xml version="1.0" encoding="utf-8"?>
<Relationships xmlns="http://schemas.openxmlformats.org/package/2006/relationships"><Relationship Id="rId2" Target="../slides/slideInsight_0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PRIME0.xml.rels><?xml version="1.0" encoding="utf-8"?>
<Relationships xmlns="http://schemas.openxmlformats.org/package/2006/relationships"><Relationship Id="rId2" Target="../slides/slidePRIME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PoliticalDetail0.xml.rels><?xml version="1.0" encoding="utf-8"?>
<Relationships xmlns="http://schemas.openxmlformats.org/package/2006/relationships"><Relationship Id="rId2" Target="../slides/slidePoliticalDetail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PoliticalMap.xml.rels><?xml version="1.0" encoding="utf-8"?>
<Relationships xmlns="http://schemas.openxmlformats.org/package/2006/relationships"><Relationship Id="rId2" Target="../slides/slidePoliticalMap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SalesProcess0.xml.rels><?xml version="1.0" encoding="utf-8"?>
<Relationships xmlns="http://schemas.openxmlformats.org/package/2006/relationships"><Relationship Id="rId2" Target="../slides/slideSalesProcess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Strategy_0.xml.rels><?xml version="1.0" encoding="utf-8"?>
<Relationships xmlns="http://schemas.openxmlformats.org/package/2006/relationships"><Relationship Id="rId2" Target="../slides/slideStrategy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opportunityOverview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Assessment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Assessment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Assessment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Assessment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Competitors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DealReview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DecisionCriteria_0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Insight_0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RIME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oliticalDetail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oliticalMap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To generate a SmartArt Graphic version of the map in PowerPoint using a PC (version 2007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2.	On the Home tab, in the Paragraph group, click the Convert to SmartArt Graphic 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3.	In gallery, click the 'Hierarchy' section and select either the 'Organization Chart' or the 'Hierarchy List'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Alternatively, right click over the bulleted list and go down to Convert to SmartArt and across to either the 'Organization Chart' or the 'Hierarchy List' diagram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To generate a SmartArt Graphic version of the map in PowerPoint using a Mac (version 2008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2.	In the PowerPoint Elements Gallery, click the 'SmartArt Graphics' tab/button.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3.	In the PowerPoint Elements Gallery, click the 'Hierarchy' section and select either the 'Organization Chart' or 'Hierarchy'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1" bmk="" i="0" lang="" sz="1200" u="none">
                <a:solidFill>
                  <a:srgbClr val="000000"/>
                </a:solidFill>
                <a:effectLst/>
                <a:latin typeface="Arial"/>
              </a:defRPr>
            </a:pPr>
            <a:r>
              <a:t/>
            </a:r>
            <a:br/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 One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VP Ops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dclancy DMDEV27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Key Player: No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Buying Role: Approver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381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 Test Two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VP Sales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dclancy DMDEV27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Key Player: No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 One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Buying Role: Decision Maker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SalesProcess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Strategy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slideLayouts/_rels/slideLayout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0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3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4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5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6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7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8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9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20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1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3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4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5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6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7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8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9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r>
              <a:rPr lang="en-US" smtClean="0">
                <a:effectLst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?>
<Relationships xmlns="http://schemas.openxmlformats.org/package/2006/relationships">
				<Relationship Id="rId8" Target="../slideLayouts/slideLayout8.xml" Type="http://schemas.openxmlformats.org/officeDocument/2006/relationships/slideLayout"/>
				<Relationship Id="rId3" Target="../slideLayouts/slideLayout3.xml" Type="http://schemas.openxmlformats.org/officeDocument/2006/relationships/slideLayout"/>
				<Relationship Id="rId7" Target="../slideLayouts/slideLayout7.xml" Type="http://schemas.openxmlformats.org/officeDocument/2006/relationships/slideLayout"/>
				<Relationship Id="rId12" Target="../theme/theme1.xml" Type="http://schemas.openxmlformats.org/officeDocument/2006/relationships/theme"/>				
				<Relationship Id="rId2" Target="../slideLayouts/slideLayout2.xml" Type="http://schemas.openxmlformats.org/officeDocument/2006/relationships/slideLayout"/>
				<Relationship Id="rId1" Target="../slideLayouts/slideLayout1.xml" Type="http://schemas.openxmlformats.org/officeDocument/2006/relationships/slideLayout"/>
				<Relationship Id="rId6" Target="../slideLayouts/slideLayout6.xml" Type="http://schemas.openxmlformats.org/officeDocument/2006/relationships/slideLayout"/>
				<Relationship Id="rId11" Target="../slideLayouts/slideLayout11.xml" Type="http://schemas.openxmlformats.org/officeDocument/2006/relationships/slideLayout"/>
				<Relationship Id="rId5" Target="../slideLayouts/slideLayout5.xml" Type="http://schemas.openxmlformats.org/officeDocument/2006/relationships/slideLayout"/>
				<Relationship Id="rId10" Target="../slideLayouts/slideLayout10.xml" Type="http://schemas.openxmlformats.org/officeDocument/2006/relationships/slideLayout"/>
				<Relationship Id="rId4" Target="../slideLayouts/slideLayout4.xml" Type="http://schemas.openxmlformats.org/officeDocument/2006/relationships/slideLayout"/>
				<Relationship Id="rId9" Target="../slideLayouts/slideLayout9.xml" Type="http://schemas.openxmlformats.org/officeDocument/2006/relationships/slideLayout"/>
			</Relationships>
</file>

<file path=ppt/slideMasters/_rels/slideMaster2.xml.rels><?xml version="1.0" encoding="utf-8"?>
<Relationships xmlns="http://schemas.openxmlformats.org/package/2006/relationships">
				<Relationship Id="rId8" Target="../slideLayouts/slideLayout19.xml" Type="http://schemas.openxmlformats.org/officeDocument/2006/relationships/slideLayout"/>
				<Relationship Id="rId3" Target="../slideLayouts/slideLayout14.xml" Type="http://schemas.openxmlformats.org/officeDocument/2006/relationships/slideLayout"/>
				<Relationship Id="rId7" Target="../slideLayouts/slideLayout18.xml" Type="http://schemas.openxmlformats.org/officeDocument/2006/relationships/slideLayout"/>
				<Relationship Id="rId12" Target="../theme/theme2.xml" Type="http://schemas.openxmlformats.org/officeDocument/2006/relationships/theme"/>
				<Relationship Id="rId2" Target="../slideLayouts/slideLayout13.xml" Type="http://schemas.openxmlformats.org/officeDocument/2006/relationships/slideLayout"/>
				<Relationship Id="rId1" Target="../slideLayouts/slideLayout12.xml" Type="http://schemas.openxmlformats.org/officeDocument/2006/relationships/slideLayout"/>
				<Relationship Id="rId6" Target="../slideLayouts/slideLayout17.xml" Type="http://schemas.openxmlformats.org/officeDocument/2006/relationships/slideLayout"/>
				<Relationship Id="rId11" Target="../slideLayouts/slideLayout22.xml" Type="http://schemas.openxmlformats.org/officeDocument/2006/relationships/slideLayout"/>
				<Relationship Id="rId5" Target="../slideLayouts/slideLayout16.xml" Type="http://schemas.openxmlformats.org/officeDocument/2006/relationships/slideLayout"/>
				<Relationship Id="rId10" Target="../slideLayouts/slideLayout21.xml" Type="http://schemas.openxmlformats.org/officeDocument/2006/relationships/slideLayout"/>
				<Relationship Id="rId4" Target="../slideLayouts/slideLayout15.xml" Type="http://schemas.openxmlformats.org/officeDocument/2006/relationships/slideLayout"/>
				<Relationship Id="rId9" Target="../slideLayouts/slideLayout20.xml" Type="http://schemas.openxmlformats.org/officeDocument/2006/relationships/slideLayout"/>
<Relationship Id="rIdBackground" Target="../media/imageBackground.png" Type="http://schemas.openxmlformats.org/officeDocument/2006/relationships/image"/>				
			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opportunityOverview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opportunityOverview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1.xml.rels><?xml version="1.0" encoding="utf-8"?>
<Relationships xmlns="http://schemas.openxmlformats.org/package/2006/relationships">
				<Relationship Id="rId3" Target="../media/image1.png" Type="http://schemas.openxmlformats.org/officeDocument/2006/relationships/image"/>
				<Relationship Id="rId2" Target="../notesSlides/notesSlide1.xml" Type="http://schemas.openxmlformats.org/officeDocument/2006/relationships/notesSlide"/>
				<Relationship Id="rId1" Target="../slideLayouts/slideLayout18.xml" Type="http://schemas.openxmlformats.org/officeDocument/2006/relationships/slideLayout"/>
				<Relationship Id="rIdImageOverviewOne" Target="../media/imageOverviewOne.png" Type="http://schemas.openxmlformats.org/officeDocument/2006/relationships/image"/>
				<Relationship Id="rIdImageOverviewTwo" Target="../media/imageOverviewTwo.png" Type="http://schemas.openxmlformats.org/officeDocument/2006/relationships/image"/>
				<Relationship Id="rIdImageOverviewThree" Target="../media/imageOverviewThree.png" Type="http://schemas.openxmlformats.org/officeDocument/2006/relationships/image"/>
			</Relationships>
</file>

<file path=ppt/slides/_rels/slideAssessment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Assessment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Assessment1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Assessment1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Assessment2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Assessment2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Assessment3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Assessment3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Competitors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Competitors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DealReview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DealReview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DecisionCriteria_0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DecisionCriteria_0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Insight_0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Insight_0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PRIME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RIME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PoliticalDetail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oliticalDetail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PoliticalMap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oliticalMap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SalesProcess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SalesProcess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Strategy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Strategy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opportunityOverview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Overview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35000" y="1587500"/>
            <a:ext cx="12446000" cy="1270000"/>
          </a:xfrm>
          <a:prstGeom prst="rect">
            <a:avLst/>
          </a:prstGeom>
          <a:noFill/>
          <a:ln cap="flat" w="25560">
            <a:noFill/>
            <a:round/>
            <a:headEnd/>
            <a:tailEnd/>
          </a:ln>
          <a:effectLst/>
        </p:spPr>
        <p:txBody>
          <a:bodyPr bIns="45000" lIns="90000" rIns="90000" tIns="45000"/>
          <a:lstStyle/>
          <a:p>
            <a:pPr hangingPunct="1" indent="379413">
              <a:lnSpc>
                <a:spcPct val="150000"/>
              </a:lnSpc>
              <a:buClr>
                <a:srgbClr val="B20838"/>
              </a:buClr>
              <a:buSzPct val="45000"/>
              <a:buFont charset="2" typeface="Symbol"/>
              <a:buChar char=" 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  <a:tab algn="l" pos="8686800"/>
                <a:tab algn="l" pos="9410700"/>
                <a:tab algn="l" pos="10134600"/>
                <a:tab algn="l" pos="10858500"/>
                <a:tab algn="l" pos="11582400"/>
                <a:tab algn="l" pos="12306300"/>
              </a:tabLst>
            </a:pPr>
            <a:endParaRPr dirty="0" lang="en-US" sz="2200">
              <a:solidFill>
                <a:srgbClr val="000000"/>
              </a:solidFill>
              <a:effectLst/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8270ED-28EE-45C9-9D3D-F1292C2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5387"/>
              </p:ext>
            </p:extLst>
          </p:nvPr>
        </p:nvGraphicFramePr>
        <p:xfrm>
          <a:off x="2286000" y="1828800"/>
          <a:ext cx="9144000" cy="21132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6075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dirty="0" lang="en-IE"/>
                    </a:p>
                  </a:txBody>
                  <a:tcPr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689284"/>
                  </a:ext>
                </a:extLst>
              </a:tr>
              <a:tr h="1043464">
                <a:tc>
                  <a:txBody>
                    <a:bodyPr/>
                    <a:lstStyle/>
                    <a:p>
                      <a:pPr algn="ctr"/>
                      <a:r>
                        <a:rPr dirty="0" lang="en-IE" sz="2800">
                          <a:solidFill>
                            <a:srgbClr val="556A8C"/>
                          </a:solidFill>
                        </a:rPr>
                        <a:t>Bakery</a:t>
                      </a:r>
                    </a:p>
                    <a:p>
                      <a:pPr algn="ctr"/>
                      <a:r>
                        <a:rPr dirty="0" lang="en-IE" sz="2800">
                          <a:solidFill>
                            <a:srgbClr val="556A8C"/>
                          </a:solidFill>
                        </a:rPr>
                        <a:t>Dan Test</a:t>
                      </a:r>
                    </a:p>
                    <a:p>
                      <a:pPr algn="ctr"/>
                      <a:r>
                        <a:rPr b="1" dirty="0" lang="en-IE" sz="2800">
                          <a:solidFill>
                            <a:srgbClr val="556A8C"/>
                          </a:solidFill>
                        </a:rPr>
                        <a:t>Value Proposition Stage</a:t>
                      </a: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29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dirty="0" lang="en-IE"/>
                    </a:p>
                  </a:txBody>
                  <a:tcP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1458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701E8-DA10-4450-9E7D-5A8C1972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67288"/>
              </p:ext>
            </p:extLst>
          </p:nvPr>
        </p:nvGraphicFramePr>
        <p:xfrm>
          <a:off x="2465512" y="4496255"/>
          <a:ext cx="9144000" cy="767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20779">
                  <a:extLst>
                    <a:ext uri="{9D8B030D-6E8A-4147-A177-3AD203B41FA5}">
                      <a16:colId xmlns:a16="http://schemas.microsoft.com/office/drawing/2014/main" val="67859616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60982602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56413000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23372031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737188947"/>
                    </a:ext>
                  </a:extLst>
                </a:gridCol>
                <a:gridCol w="2650613">
                  <a:extLst>
                    <a:ext uri="{9D8B030D-6E8A-4147-A177-3AD203B41FA5}">
                      <a16:colId xmlns:a16="http://schemas.microsoft.com/office/drawing/2014/main" val="5032108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AMOUNT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CLOSE 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PROJECTED 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2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$11,000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1/11/2017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1/11/2017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724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AFB100A-9E8F-43DD-B7A0-1DDBBD55879C}"/>
              </a:ext>
            </a:extLst>
          </p:cNvPr>
          <p:cNvPicPr>
            <a:picLocks noChangeAspect="1"/>
          </p:cNvPicPr>
          <p:nvPr/>
        </p:nvPicPr>
        <p:blipFill>
          <a:blip r:embed="rIdImageOverviewOne"/>
          <a:stretch>
            <a:fillRect/>
          </a:stretch>
        </p:blipFill>
        <p:spPr>
          <a:xfrm>
            <a:off x="2537520" y="4519083"/>
            <a:ext cx="720080" cy="715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9C2D2-48A5-41F2-BA4F-BDAB828701C5}"/>
              </a:ext>
            </a:extLst>
          </p:cNvPr>
          <p:cNvPicPr>
            <a:picLocks noChangeAspect="1"/>
          </p:cNvPicPr>
          <p:nvPr/>
        </p:nvPicPr>
        <p:blipFill>
          <a:blip r:embed="rIdImageOverviewTwo"/>
          <a:stretch>
            <a:fillRect/>
          </a:stretch>
        </p:blipFill>
        <p:spPr>
          <a:xfrm>
            <a:off x="5434564" y="4530451"/>
            <a:ext cx="686634" cy="692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D42F-A08F-49EA-90A3-8CE0331DAAFA}"/>
              </a:ext>
            </a:extLst>
          </p:cNvPr>
          <p:cNvPicPr>
            <a:picLocks noChangeAspect="1"/>
          </p:cNvPicPr>
          <p:nvPr/>
        </p:nvPicPr>
        <p:blipFill>
          <a:blip r:embed="rIdImageOverviewThree"/>
          <a:stretch>
            <a:fillRect/>
          </a:stretch>
        </p:blipFill>
        <p:spPr>
          <a:xfrm>
            <a:off x="7954845" y="4530451"/>
            <a:ext cx="686634" cy="7139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7387F-E862-4099-B5A3-04128DE3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09086"/>
              </p:ext>
            </p:extLst>
          </p:nvPr>
        </p:nvGraphicFramePr>
        <p:xfrm>
          <a:off x="2308829" y="5989593"/>
          <a:ext cx="9144000" cy="136144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4549171">
                  <a:extLst>
                    <a:ext uri="{9D8B030D-6E8A-4147-A177-3AD203B41FA5}">
                      <a16:colId xmlns:a16="http://schemas.microsoft.com/office/drawing/2014/main" val="1496512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8469989"/>
                    </a:ext>
                  </a:extLst>
                </a:gridCol>
                <a:gridCol w="3802741">
                  <a:extLst>
                    <a:ext uri="{9D8B030D-6E8A-4147-A177-3AD203B41FA5}">
                      <a16:colId xmlns:a16="http://schemas.microsoft.com/office/drawing/2014/main" val="85781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PROBABILITY</a:t>
                      </a:r>
                      <a:endParaRPr dirty="0" lang="en-IE" sz="1600">
                        <a:solidFill>
                          <a:srgbClr val="16325C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IE" sz="2000">
                        <a:solidFill>
                          <a:srgbClr val="16325C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CLOSING CONFIDENCE</a:t>
                      </a: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05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50%</a:t>
                      </a:r>
                    </a:p>
                  </a:txBody>
                  <a:tcPr>
                    <a:lnL>
                      <a:noFill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IE" sz="1600">
                        <a:solidFill>
                          <a:srgbClr val="556A8C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79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48CB85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</a:p>
                  </a:txBody>
                  <a:tcPr>
                    <a:lnL>
                      <a:noFill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="1" dirty="0" lang="en-IE" sz="2400">
                        <a:solidFill>
                          <a:schemeClr val="bg1">
                            <a:lumMod val="65000"/>
                          </a:schemeClr>
                        </a:solidFill>
                        <a:latin charset="0" panose="020B0A04020102020204" pitchFamily="34" typeface="Arial Black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  <a:r>
                        <a:rPr b="1" dirty="0" lang="en-IE" sz="900">
                          <a:solidFill>
                            <a:srgbClr val="D9DDE6"/>
                          </a:solidFill>
                          <a:latin charset="2" panose="05030102010509060703" pitchFamily="18" typeface="Webdings"/>
                        </a:rPr>
                        <a:t>g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="1" dirty="0" lang="en-IE" sz="2400">
                        <a:solidFill>
                          <a:schemeClr val="bg1">
                            <a:lumMod val="65000"/>
                          </a:schemeClr>
                        </a:solidFill>
                        <a:latin charset="0" panose="020B0A04020102020204" pitchFamily="34" typeface="Arial Black"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26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" y="635000"/>
            <a:ext cx="4807857" cy="11095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New shape"/>
          <p:cNvSpPr/>
          <p:nvPr/>
        </p:nvSpPr>
        <p:spPr>
          <a:xfrm>
            <a:off x="762000" y="6985000"/>
            <a:ext cx="12065000" cy="2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>
              <a:defRPr altLang="" b="0" bmk="" i="0" lang="" sz="3600" u="none">
                <a:solidFill>
                  <a:srgbClr val="000000"/>
                </a:solidFill>
                <a:effectLst/>
                <a:latin typeface="Arial"/>
              </a:defRPr>
            </a:pPr>
            <a:r>
              <a:rPr dirty="0" lang="en-US" smtClean="0">
                <a:effectLst/>
              </a:rPr>
              <a:t>Bakery </a:t>
            </a:r>
            <a:r>
              <a:rPr dirty="0" lang="en-US">
                <a:effectLst/>
              </a:rPr>
              <a:t>:  </a:t>
            </a:r>
            <a:r>
              <a:rPr dirty="0" lang="en-US" smtClean="0">
                <a:effectLst/>
              </a:rPr>
              <a:t>Dan Test</a:t>
            </a:r>
            <a:endParaRPr dirty="0" lang="en-US">
              <a:effectLst/>
            </a:endParaRPr>
          </a:p>
          <a:p>
            <a:pPr>
              <a:defRPr altLang="" b="0" bmk="" i="0" lang="" sz="3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dirty="0" smtClean="0"/>
              <a:t>dclancy DMDEV27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Assessment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Assessment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2243"/>
              </p:ext>
            </p:extLst>
          </p:nvPr>
        </p:nvGraphicFramePr>
        <p:xfrm>
          <a:off x="289053" y="1412685"/>
          <a:ext cx="13127402" cy="40233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78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l">
                        <a:defRPr altLang="" b="1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Is there an opportunity?</a:t>
                      </a:r>
                    </a:p>
                  </a:txBody>
                  <a:tcPr anchor="b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Altify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Victor Tech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RK Strategies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1. Customer Project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project sponsored by a Key Player has been approved and human resources are assigned.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0" dirty="0" lang="en-IE" sz="2000">
                          <a:solidFill>
                            <a:schemeClr val="bg1"/>
                          </a:solidFill>
                          <a:latin charset="2" pitchFamily="2" typeface="Wingdings 2"/>
                        </a:rPr>
                        <a:t>P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58D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>Yes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2. Customer Business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have a strong understanding of the customer's business (their Goals, Pressures, Initiatives, and Obstacles) as it relates to this opportunity.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3. Customer Financial Condition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customer's financial situation is compatible with the Customer Project.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4. Access to Funds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requisite funds for the project have been allocated.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5. Compelling Event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Key Player has confirmed that there is pressing need for change by a specific date to avoid consequence(s) of inaction or to get the anticipated payback.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Assessment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Assessment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2243"/>
              </p:ext>
            </p:extLst>
          </p:nvPr>
        </p:nvGraphicFramePr>
        <p:xfrm>
          <a:off x="289053" y="1412685"/>
          <a:ext cx="13127402" cy="40233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78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l">
                        <a:defRPr altLang="" b="1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Can we compete?</a:t>
                      </a:r>
                    </a:p>
                  </a:txBody>
                  <a:tcPr anchor="b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Altify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Victor Tech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RK Strategies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6. Formal Decision Criteria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know the specific criteria and process that the Key Players will use to evaluate alternatives.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7. Solution Fit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Solution is capable of meeting the critical requirements of the project - as described by the customer.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8. Sales Resource Requirements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expect you can win this opportunity with the same (or lower) Sales effort, compared with similar opportunities.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9. Current Relationship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Key Player confirmed you have a competitive advantage, based on their experience with you either in this company, as an incumbent supplier, or in a similar project in a previous company.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10. Unique Business Value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Key Player has confirmed that your Solution delivers business value in a way that uniquely differentiates you from the competition.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Assessment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Assessment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2243"/>
              </p:ext>
            </p:extLst>
          </p:nvPr>
        </p:nvGraphicFramePr>
        <p:xfrm>
          <a:off x="289053" y="1412685"/>
          <a:ext cx="13127402" cy="40233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78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l">
                        <a:defRPr altLang="" b="1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Can we win?</a:t>
                      </a:r>
                    </a:p>
                  </a:txBody>
                  <a:tcPr anchor="b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Altify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Victor Tech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RK Strategies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11. Inside Support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Key Player is your Mentor or Supporter.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12. Executive Credibility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You, or another person on your team, can regularly access an Executive Key Player.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13. Cultural Compatibility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Your company's culture is similar to the customer's culture, in terms of their behaviors, practices, and values.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14. Informal Decision Criteria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A Key Player or Influencer has shared the intangible, subjective factors that could affect this decision and you can leverage these to your advantage.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15. Political Alignment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Key Player(s) who own the Goals and/or Pressure, wants you to win and will influence the outcome.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2243"/>
              </p:ext>
            </p:extLst>
          </p:nvPr>
        </p:nvGraphicFramePr>
        <p:xfrm>
          <a:off x="289053" y="6948045"/>
          <a:ext cx="13127402" cy="40233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78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l">
                        <a:defRPr altLang="" b="1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Is it worth winning?</a:t>
                      </a:r>
                    </a:p>
                  </a:txBody>
                  <a:tcPr anchor="b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Altify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Victor Tech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RK Strategies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16. Short Term Revenue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expect the customer's initial order to be the same size as (or larger than) the average opportunity size for your business and the initial order is expected within a normal sales cycle.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Assessment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Assessment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2243"/>
              </p:ext>
            </p:extLst>
          </p:nvPr>
        </p:nvGraphicFramePr>
        <p:xfrm>
          <a:off x="289053" y="1412685"/>
          <a:ext cx="13127402" cy="40233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778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562587241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1661511023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l">
                        <a:defRPr altLang="" b="1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Is it worth winning?</a:t>
                      </a:r>
                    </a:p>
                  </a:txBody>
                  <a:tcPr anchor="b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Altify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Victor Tech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300277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IE" sz="2000">
                          <a:solidFill>
                            <a:srgbClr val="16325C"/>
                          </a:solidFill>
                          <a:latin charset="0" typeface="Calibri"/>
                          <a:ea charset="0" typeface="Calibri"/>
                          <a:cs charset="0" typeface="Calibri"/>
                        </a:rPr>
                        <a:t>RK Strategies</a:t>
                      </a: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anchor="b"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1300277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lang="en-US" sz="2000">
                        <a:solidFill>
                          <a:srgbClr val="16325C"/>
                        </a:solidFill>
                        <a:latin charset="0" typeface="Calibri"/>
                        <a:ea charset="0" typeface="Calibri"/>
                        <a:cs charset="0" typeface="Calibri"/>
                      </a:endParaRPr>
                    </a:p>
                  </a:txBody>
                  <a:tcPr marL="45720" marR="4572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17. Future Revenue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expect this customer to have the same, or greater, lifetime value as the average lifetime value for your business.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18. Profitability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You expect the profit to be the same as (or greater than) the average opportunity profit for your business.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19. Degree of Risk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level of risk in this project is no greater than your normal projects.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20. Strategic Value</a:t>
                      </a:r>
                    </a:p>
                    <a:p>
                      <a:pPr algn="l" indent="0" marL="0">
                        <a:buNone/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b="1" dirty="0" lang="en-IE"/>
                        <a:t>The opportunity is strategically important for your company.</a:t>
                      </a:r>
                      <a:endParaRPr b="0" dirty="0" lang="en-IE"/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anchor="ctr"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altLang="x-none" b="0" bmk="" i="0" lang="x-none" sz="1600" u="none">
                          <a:solidFill>
                            <a:srgbClr val="556A8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z="2000">
                          <a:solidFill>
                            <a:srgbClr val="556A8C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/>
                      </a:r>
                    </a:p>
                  </a:txBody>
                  <a:tcPr anchor="ctr"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Competitors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Competitors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8267B-CD9A-430E-B1D5-7FD11477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4220"/>
              </p:ext>
            </p:extLst>
          </p:nvPr>
        </p:nvGraphicFramePr>
        <p:xfrm>
          <a:off x="809328" y="1412685"/>
          <a:ext cx="12169352" cy="1137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3042338">
                  <a:extLst>
                    <a:ext uri="{9D8B030D-6E8A-4147-A177-3AD203B41FA5}">
                      <a16:colId xmlns:a16="http://schemas.microsoft.com/office/drawing/2014/main" val="58291699"/>
                    </a:ext>
                  </a:extLst>
                </a:gridCol>
                <a:gridCol w="3042338">
                  <a:extLst>
                    <a:ext uri="{9D8B030D-6E8A-4147-A177-3AD203B41FA5}">
                      <a16:colId xmlns:a16="http://schemas.microsoft.com/office/drawing/2014/main" val="1335332755"/>
                    </a:ext>
                  </a:extLst>
                </a:gridCol>
                <a:gridCol w="3042338">
                  <a:extLst>
                    <a:ext uri="{9D8B030D-6E8A-4147-A177-3AD203B41FA5}">
                      <a16:colId xmlns:a16="http://schemas.microsoft.com/office/drawing/2014/main" val="383794127"/>
                    </a:ext>
                  </a:extLst>
                </a:gridCol>
                <a:gridCol w="3042338">
                  <a:extLst>
                    <a:ext uri="{9D8B030D-6E8A-4147-A177-3AD203B41FA5}">
                      <a16:colId xmlns:a16="http://schemas.microsoft.com/office/drawing/2014/main" val="76368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b="1" dirty="0" lang="en-IE" sz="2000">
                        <a:solidFill>
                          <a:srgbClr val="16325C"/>
                        </a:solidFill>
                      </a:endParaRPr>
                    </a:p>
                  </a:txBody>
                  <a:tcPr>
                    <a:lnB algn="ctr" cap="flat" cmpd="sng"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1" dirty="0" lang="en-IE" sz="2000">
                          <a:solidFill>
                            <a:srgbClr val="16325C"/>
                          </a:solidFill>
                        </a:rPr>
                        <a:t>Strengths</a:t>
                      </a:r>
                    </a:p>
                  </a:txBody>
                  <a:tcPr>
                    <a:lnB algn="ctr" cap="flat" cmpd="sng"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1" dirty="0" lang="en-IE" sz="2000">
                          <a:solidFill>
                            <a:srgbClr val="16325C"/>
                          </a:solidFill>
                        </a:rPr>
                        <a:t>Weaknesses</a:t>
                      </a:r>
                    </a:p>
                  </a:txBody>
                  <a:tcPr>
                    <a:lnB algn="ctr" cap="flat" cmpd="sng"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1" dirty="0" lang="en-IE" sz="2000">
                          <a:solidFill>
                            <a:srgbClr val="16325C"/>
                          </a:solidFill>
                        </a:rPr>
                        <a:t>Strategy</a:t>
                      </a:r>
                    </a:p>
                  </a:txBody>
                  <a:tcPr>
                    <a:lnB algn="ctr" cap="flat" cmpd="sng"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9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Victor Tech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 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 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3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RK Strategies</a:t>
                      </a:r>
                    </a:p>
                  </a:txBody>
                  <a:tcP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Test Strengths</a:t>
                      </a:r>
                    </a:p>
                  </a:txBody>
                  <a:tcP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Test Weaknesses</a:t>
                      </a:r>
                    </a:p>
                  </a:txBody>
                  <a:tcP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>
                    <a:solidFill>
                      <a:srgbClr val="F4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DealReview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Test &amp; Improve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DecisionCriteria_0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Criteria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Insight_0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Insight Map X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RIME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Actions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oliticalDetail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Relationships Detail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9006"/>
              </p:ext>
            </p:extLst>
          </p:nvPr>
        </p:nvGraphicFramePr>
        <p:xfrm>
          <a:off x="341079" y="1445433"/>
          <a:ext cx="13069650" cy="14427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759374"/>
                <a:gridCol w="2262053"/>
                <a:gridCol w="1256696"/>
                <a:gridCol w="1508035"/>
                <a:gridCol w="1508035"/>
                <a:gridCol w="1005357"/>
                <a:gridCol w="1256696"/>
                <a:gridCol w="502678"/>
                <a:gridCol w="2010714"/>
              </a:tblGrid>
              <a:tr h="64008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Name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Title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Political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Buying Role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Adaptability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Your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Coverage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altLang="" b="0" bmk="" i="0" lang="" sz="2000" u="none">
                          <a:solidFill>
                            <a:srgbClr val="FFFFFF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mtClean="0"/>
                        <a:t>+ Influences / </a:t>
                      </a:r>
                      <a:r>
                        <a:rPr dirty="0" lang="en-IE" smtClean="0">
                          <a:solidFill>
                            <a:srgbClr val="FFFFFF"/>
                          </a:solidFill>
                        </a:rPr>
                        <a:t>- Conflicts</a:t>
                      </a:r>
                      <a:endParaRPr dirty="0" lang="en-IE">
                        <a:solidFill>
                          <a:srgbClr val="FF0000"/>
                        </a:solidFill>
                      </a:endParaRPr>
                    </a:p>
                  </a:txBody>
                  <a:tcPr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!--<a:srgbClr val="FFFFFF"/>-->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800">
                          <a:solidFill>
                            <a:srgbClr val="556A8C"/>
                          </a:solidFill>
                        </a:rPr>
                        <a:t>Test One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VP Ops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Approver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800">
                          <a:solidFill>
                            <a:srgbClr val="556A8C"/>
                          </a:solidFill>
                        </a:rPr>
                        <a:t>Test Two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VP Sales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>Decision Maker</a:t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8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8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79" y="1013148"/>
            <a:ext cx="13069650" cy="43228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err="1" lang="en-US" smtClean="0" sz="3600">
                <a:solidFill>
                  <a:srgbClr val="596E91"/>
                </a:solidFill>
                <a:latin typeface="Calibri"/>
                <a:cs typeface="Calibri"/>
              </a:rPr>
              <a:t/>
            </a:r>
            <a:endParaRPr dirty="0" lang="en-US" sz="3600">
              <a:solidFill>
                <a:srgbClr val="596E9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oliticalMap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Relationships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" name="New shape"/>
          <p:cNvSpPr/>
          <p:nvPr/>
        </p:nvSpPr>
        <p:spPr>
          <a:xfrm>
            <a:off x="635000" y="1587500"/>
            <a:ext cx="12446000" cy="57531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200" u="none">
                <a:solidFill>
                  <a:srgbClr val="000000"/>
                </a:solidFill>
                <a:effectLst/>
                <a:latin typeface="Arial"/>
              </a:defRPr>
            </a:pPr>
            <a:r>
              <a:t>Test One</a:t>
            </a:r>
            <a:br/>
            <a:r>
              <a:t>VP Ops</a:t>
            </a:r>
            <a:br/>
            <a:r>
              <a:t>Not Set</a:t>
            </a:r>
            <a:br/>
            <a:r>
              <a:t>Not Set</a:t>
            </a:r>
          </a:p>
          <a:p>
            <a:pPr algn="l" indent="381000" marL="381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200" u="none">
                <a:solidFill>
                  <a:srgbClr val="000000"/>
                </a:solidFill>
                <a:effectLst/>
                <a:latin typeface="Arial"/>
              </a:defRPr>
            </a:pPr>
            <a:r>
              <a:t>Test Two</a:t>
            </a:r>
            <a:br/>
            <a:r>
              <a:t>VP Sales</a:t>
            </a:r>
            <a:br/>
            <a:r>
              <a:t>?</a:t>
            </a:r>
            <a:br/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SalesProcess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Process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Strategy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Strategy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ags/tag1.xml><?xml version="1.0" encoding="utf-8"?>
<p:tagLst xmlns:a="http://schemas.openxmlformats.org/drawingml/2006/main" xmlns:p="http://schemas.openxmlformats.org/presentationml/2006/main" xmlns:r="http://schemas.openxmlformats.org/officeDocument/2006/relationships">
  <p:tag name="AS_TITLE" val="Aspose.Slides for Java"/>
  <p:tag name="AS_VERSION" val="2.3.0.0"/>
  <p:tag name="AS_RELEASE_DATE" val="2010.07.10"/>
  <p:tag name="AS_OS" val="Java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01019_PoliticalAnalysisSampl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baseType="variant" size="4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baseType="lpstr" size="4">
      <vt:lpstr>Office Theme</vt:lpstr>
      <vt:lpstr>20101019_PoliticalAnalysisSample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Aspose.Slides</dc:creator>
  <cp:lastModifiedBy>Paco</cp:lastModifiedBy>
  <cp:revision>12</cp:revision>
  <dcterms:created xsi:type="dcterms:W3CDTF">2009-09-27T15:47:33Z</dcterms:created>
  <dcterms:modified xsi:type="dcterms:W3CDTF">2012-11-29T15:43:46Z</dcterms:modified>
</cp:coreProperties>
</file>