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2" r:id="rId5"/>
    <p:sldId id="263" r:id="rId6"/>
    <p:sldId id="264" r:id="rId7"/>
    <p:sldId id="259" r:id="rId8"/>
    <p:sldId id="260" r:id="rId9"/>
    <p:sldId id="261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491"/>
    <p:restoredTop sz="95748"/>
  </p:normalViewPr>
  <p:slideViewPr>
    <p:cSldViewPr snapToGrid="0" snapToObjects="1">
      <p:cViewPr varScale="1">
        <p:scale>
          <a:sx n="63" d="100"/>
          <a:sy n="63" d="100"/>
        </p:scale>
        <p:origin x="192" y="1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7/24/20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7/24/20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7/24/20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7/24/20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7/24/20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9BB84-726A-9543-809D-F9505DE8F5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Covid-19 Forecasts: US and Arizona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7AE75C-796E-8044-9E63-16E34A120B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Exploratory data analysis by Daniel </a:t>
            </a:r>
            <a:r>
              <a:rPr lang="en-US" dirty="0" err="1"/>
              <a:t>clark</a:t>
            </a:r>
            <a:r>
              <a:rPr lang="en-US" dirty="0"/>
              <a:t> and </a:t>
            </a:r>
            <a:r>
              <a:rPr lang="en-US" dirty="0" err="1"/>
              <a:t>gavin</a:t>
            </a:r>
            <a:r>
              <a:rPr lang="en-US" dirty="0"/>
              <a:t> </a:t>
            </a:r>
            <a:r>
              <a:rPr lang="en-US" dirty="0" err="1"/>
              <a:t>hudgeons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22634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F6D46-3AD3-454A-B278-292980D9E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Forecasts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9D261-9A7A-7147-91AA-8588DE1400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526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240E4-2210-1D4A-AAC2-E1D3B9B1F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7C264B-DA9B-BE48-ADE3-908D489C74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6"/>
            <a:ext cx="5047447" cy="3678303"/>
          </a:xfrm>
        </p:spPr>
        <p:txBody>
          <a:bodyPr/>
          <a:lstStyle/>
          <a:p>
            <a:r>
              <a:rPr lang="en-US" dirty="0"/>
              <a:t>Sourced from John’s Hopkins Research Lab that covers US and Global cases</a:t>
            </a:r>
          </a:p>
          <a:p>
            <a:r>
              <a:rPr lang="en-US" dirty="0"/>
              <a:t>Arizona State-wide Data and U.S. National Data</a:t>
            </a:r>
          </a:p>
          <a:p>
            <a:r>
              <a:rPr lang="en-US" dirty="0"/>
              <a:t>Date Range: 3/4/2020 – 7/21/2020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282573-4765-4D45-A890-20342D33DB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043"/>
          <a:stretch/>
        </p:blipFill>
        <p:spPr>
          <a:xfrm>
            <a:off x="5628640" y="2702087"/>
            <a:ext cx="6238240" cy="263511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4836395-44AB-8744-A1A0-1C6440A8EEA0}"/>
              </a:ext>
            </a:extLst>
          </p:cNvPr>
          <p:cNvSpPr txBox="1"/>
          <p:nvPr/>
        </p:nvSpPr>
        <p:spPr>
          <a:xfrm>
            <a:off x="325120" y="6323337"/>
            <a:ext cx="6962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 Positive Percentage reflects the percent of tests that come out positive</a:t>
            </a:r>
          </a:p>
        </p:txBody>
      </p:sp>
    </p:spTree>
    <p:extLst>
      <p:ext uri="{BB962C8B-B14F-4D97-AF65-F5344CB8AC3E}">
        <p14:creationId xmlns:p14="http://schemas.microsoft.com/office/powerpoint/2010/main" val="921524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0229B-951E-2A4D-836B-49179BDD0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 Data detail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070ACA-5114-9F42-BEE8-212115608D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6"/>
            <a:ext cx="5657048" cy="3678303"/>
          </a:xfrm>
        </p:spPr>
        <p:txBody>
          <a:bodyPr/>
          <a:lstStyle/>
          <a:p>
            <a:r>
              <a:rPr lang="en-US" dirty="0"/>
              <a:t>Key Features: Date, New Deaths per Day, New Hospitalizations Per Day, New Positive Tests Per Day, New Negative Tests Per Day, Total Test Results Per Day, and Positive Percentage*</a:t>
            </a:r>
          </a:p>
          <a:p>
            <a:r>
              <a:rPr lang="en-US" dirty="0"/>
              <a:t>US Daily dataset: 140 Rows, captured from John’s Hopkins Research Lab</a:t>
            </a:r>
          </a:p>
          <a:p>
            <a:r>
              <a:rPr lang="en-US" dirty="0"/>
              <a:t>Started on March 4th, as the data is very flat in the weeks before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DE8CE9-B6C8-4349-8CA7-9278292C0A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8241" y="2812754"/>
            <a:ext cx="5222240" cy="384186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A8FF832-651C-844B-A0CF-D9DAEA93CC79}"/>
              </a:ext>
            </a:extLst>
          </p:cNvPr>
          <p:cNvSpPr txBox="1"/>
          <p:nvPr/>
        </p:nvSpPr>
        <p:spPr>
          <a:xfrm>
            <a:off x="6847840" y="2397760"/>
            <a:ext cx="3184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 Daily Deaths:  Mar. 4 – Jul 21</a:t>
            </a:r>
          </a:p>
        </p:txBody>
      </p:sp>
    </p:spTree>
    <p:extLst>
      <p:ext uri="{BB962C8B-B14F-4D97-AF65-F5344CB8AC3E}">
        <p14:creationId xmlns:p14="http://schemas.microsoft.com/office/powerpoint/2010/main" val="917996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AC2C4-ADE9-6D40-91A3-6E999762B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A31F1A-3391-D74C-B0D0-6376B020FB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3360" y="2122356"/>
            <a:ext cx="5214152" cy="346368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0E079B4-8D19-1848-AEB2-6E722F657F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5980" y="3246120"/>
            <a:ext cx="4986020" cy="344569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C9F39D6-9A21-F844-BD84-5B85F8D82074}"/>
              </a:ext>
            </a:extLst>
          </p:cNvPr>
          <p:cNvSpPr txBox="1"/>
          <p:nvPr/>
        </p:nvSpPr>
        <p:spPr>
          <a:xfrm>
            <a:off x="581192" y="3110720"/>
            <a:ext cx="309672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Reviewing both a comparison of hospitalizations and cases over time with deaths, we have not seen a that deaths and hospitalizations have not spiked with the influx of new cases since June. </a:t>
            </a:r>
          </a:p>
        </p:txBody>
      </p:sp>
    </p:spTree>
    <p:extLst>
      <p:ext uri="{BB962C8B-B14F-4D97-AF65-F5344CB8AC3E}">
        <p14:creationId xmlns:p14="http://schemas.microsoft.com/office/powerpoint/2010/main" val="2502580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E493E-239A-4241-9559-67EC2E333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</a:t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62833DD-7398-7243-B41B-E5D2B3AC7D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08713" y="2081930"/>
            <a:ext cx="3909527" cy="214325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D834BC9-19B8-F54D-8CE6-B2AAFACF1C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8712" y="4312150"/>
            <a:ext cx="3909528" cy="214325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562ADC0-E19B-E44B-9461-5D34F17C9633}"/>
              </a:ext>
            </a:extLst>
          </p:cNvPr>
          <p:cNvSpPr txBox="1"/>
          <p:nvPr/>
        </p:nvSpPr>
        <p:spPr>
          <a:xfrm>
            <a:off x="581193" y="2081930"/>
            <a:ext cx="551480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Looking specifically at the Arizona data, we have a couple of interesting findings. 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amount of testing that took place grew exponentially.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percentage of positive tests also seemed to increase over time, which suggests that around mid-may is when the virus started to spread in AZ.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While the positive cases have been high, the percent of deaths significantly decreased (meaning the number of deaths remained low.)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986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F2149-35EC-BF46-9607-903602ED9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77D8BB-890D-C749-AF64-1498CD606B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742" y="2013491"/>
            <a:ext cx="4424218" cy="312855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DC70D41-0CB8-494E-93EF-060CA3617C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013491"/>
            <a:ext cx="4424218" cy="312855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0299684-A311-0941-9634-35C346AF62F8}"/>
              </a:ext>
            </a:extLst>
          </p:cNvPr>
          <p:cNvSpPr txBox="1"/>
          <p:nvPr/>
        </p:nvSpPr>
        <p:spPr>
          <a:xfrm>
            <a:off x="2275840" y="5439580"/>
            <a:ext cx="8656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Similar themes emerge with both the US and AZ data that positive cases and deaths are less reported on Sat-Mon. This may possibly explain any cyclic behavior with our findings. </a:t>
            </a:r>
          </a:p>
        </p:txBody>
      </p:sp>
    </p:spTree>
    <p:extLst>
      <p:ext uri="{BB962C8B-B14F-4D97-AF65-F5344CB8AC3E}">
        <p14:creationId xmlns:p14="http://schemas.microsoft.com/office/powerpoint/2010/main" val="7529749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A0EA1-592F-834D-953D-69C314639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 data detail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E0B1AF-E509-DC48-B47F-6925EE2CA4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873" y="2180496"/>
            <a:ext cx="5514808" cy="3678303"/>
          </a:xfrm>
        </p:spPr>
        <p:txBody>
          <a:bodyPr/>
          <a:lstStyle/>
          <a:p>
            <a:r>
              <a:rPr lang="en-US" dirty="0"/>
              <a:t>Key Features: Date, New Tests Daily, Daily Positive Cases, Daily Negative Cases, Daily Hospitalized Patients, Daily Deaths and Positive Test Percentage</a:t>
            </a:r>
          </a:p>
          <a:p>
            <a:r>
              <a:rPr lang="en-US" dirty="0"/>
              <a:t>Arizona State-Wide </a:t>
            </a:r>
            <a:r>
              <a:rPr lang="en-US" dirty="0" err="1"/>
              <a:t>Covid</a:t>
            </a:r>
            <a:r>
              <a:rPr lang="en-US" dirty="0"/>
              <a:t> Case Data from John’s Hopkins</a:t>
            </a:r>
          </a:p>
          <a:p>
            <a:r>
              <a:rPr lang="en-US" dirty="0"/>
              <a:t>Date Range: March 4 – July 17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26F2DA-F36E-D649-8600-58F9C9D8C4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0971" y="2377439"/>
            <a:ext cx="5557113" cy="408822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5197D79-E376-3A4B-95AA-23BBEAE2433A}"/>
              </a:ext>
            </a:extLst>
          </p:cNvPr>
          <p:cNvSpPr txBox="1"/>
          <p:nvPr/>
        </p:nvSpPr>
        <p:spPr>
          <a:xfrm>
            <a:off x="6929120" y="2034683"/>
            <a:ext cx="3182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AZ Daily Deaths: Mar. 4 – Jul. 17</a:t>
            </a:r>
          </a:p>
        </p:txBody>
      </p:sp>
    </p:spTree>
    <p:extLst>
      <p:ext uri="{BB962C8B-B14F-4D97-AF65-F5344CB8AC3E}">
        <p14:creationId xmlns:p14="http://schemas.microsoft.com/office/powerpoint/2010/main" val="6061733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4C1AA-B15C-404F-96CC-6BBED7C0D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Stationarity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8378EF-9131-E449-9230-9BA108C7F7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315" y="2404015"/>
            <a:ext cx="3230881" cy="237687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178EC1D-96F8-754B-9E9D-1A10E806EEE2}"/>
              </a:ext>
            </a:extLst>
          </p:cNvPr>
          <p:cNvSpPr txBox="1"/>
          <p:nvPr/>
        </p:nvSpPr>
        <p:spPr>
          <a:xfrm>
            <a:off x="2072639" y="1947370"/>
            <a:ext cx="3230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 Daily Deaths:  Mar. 4 – Jul 21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DAE94A5-4AAE-A447-A53B-617CABD2C6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5262" y="2366708"/>
            <a:ext cx="3182475" cy="234126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5D8A3EC-E6B4-6E44-B30A-80B772B5C2DE}"/>
              </a:ext>
            </a:extLst>
          </p:cNvPr>
          <p:cNvSpPr txBox="1"/>
          <p:nvPr/>
        </p:nvSpPr>
        <p:spPr>
          <a:xfrm>
            <a:off x="6929120" y="2034683"/>
            <a:ext cx="3182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AZ Daily Deaths: Mar. 4 – Jul. 17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BB96AEE-0454-EE46-BC25-A7E540AF07B7}"/>
              </a:ext>
            </a:extLst>
          </p:cNvPr>
          <p:cNvSpPr txBox="1"/>
          <p:nvPr/>
        </p:nvSpPr>
        <p:spPr>
          <a:xfrm>
            <a:off x="717316" y="4670667"/>
            <a:ext cx="107573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looked at the stationarity of our key features of interest across the US and Arizona</a:t>
            </a:r>
          </a:p>
          <a:p>
            <a:r>
              <a:rPr lang="en-US" dirty="0"/>
              <a:t>* Consistent Mean – All of our US and AZ charts show wandering behavior around the mean</a:t>
            </a:r>
          </a:p>
          <a:p>
            <a:r>
              <a:rPr lang="en-US" dirty="0"/>
              <a:t>* Constant Variance – As time went on, we saw dramatic spikes in our data day over day</a:t>
            </a:r>
          </a:p>
          <a:p>
            <a:r>
              <a:rPr lang="en-US" dirty="0"/>
              <a:t>* ACFs do not depend on time – We see through our autocorrelations that our ACFs change with time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3956F91-F4BE-B74F-9053-683400E632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8196" y="3141759"/>
            <a:ext cx="2288660" cy="139954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56E2A56-295B-C64C-B2DA-E9B19EDA4E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16143" y="3075550"/>
            <a:ext cx="2182881" cy="153043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3197E84-B228-5941-B0EE-7FED3CD262F6}"/>
              </a:ext>
            </a:extLst>
          </p:cNvPr>
          <p:cNvSpPr txBox="1"/>
          <p:nvPr/>
        </p:nvSpPr>
        <p:spPr>
          <a:xfrm>
            <a:off x="717315" y="6022029"/>
            <a:ext cx="6494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All of this is evidence against stationarity for all of our key features. </a:t>
            </a:r>
          </a:p>
        </p:txBody>
      </p:sp>
    </p:spTree>
    <p:extLst>
      <p:ext uri="{BB962C8B-B14F-4D97-AF65-F5344CB8AC3E}">
        <p14:creationId xmlns:p14="http://schemas.microsoft.com/office/powerpoint/2010/main" val="12166098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9066F-8CC7-A74E-AD64-706DE0943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Spectral densities and ACFs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67B517-6697-D747-B2E4-85D9B064CF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2072" y="2222500"/>
            <a:ext cx="3340100" cy="2413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CC204B8-F7CA-1B41-8A86-DB202D9EB1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110" y="2222500"/>
            <a:ext cx="3340100" cy="2413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48C676F-AB5D-9446-913A-64E02B8B2F40}"/>
              </a:ext>
            </a:extLst>
          </p:cNvPr>
          <p:cNvSpPr txBox="1"/>
          <p:nvPr/>
        </p:nvSpPr>
        <p:spPr>
          <a:xfrm>
            <a:off x="1418590" y="1853168"/>
            <a:ext cx="3450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 Daily Deaths - Spectral Density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F9367A6-E4E9-DE4B-AFA8-ED648C004EEE}"/>
              </a:ext>
            </a:extLst>
          </p:cNvPr>
          <p:cNvSpPr txBox="1"/>
          <p:nvPr/>
        </p:nvSpPr>
        <p:spPr>
          <a:xfrm>
            <a:off x="7188488" y="1876080"/>
            <a:ext cx="3450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AZ Daily Deaths - Spectral Density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9E2EF4-0F7B-4647-B579-B45786F0C0A0}"/>
              </a:ext>
            </a:extLst>
          </p:cNvPr>
          <p:cNvSpPr txBox="1"/>
          <p:nvPr/>
        </p:nvSpPr>
        <p:spPr>
          <a:xfrm>
            <a:off x="1076960" y="4856480"/>
            <a:ext cx="101193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Reviewing each Spectral Density, we can see a general spike at around .14 which indicates a 7 day cycle, as well as smaller spikes 0.27 and 0.43, which suggest that we may be getting lags for every 9 times and 13 days a month.</a:t>
            </a:r>
          </a:p>
          <a:p>
            <a:endParaRPr lang="en-US" dirty="0"/>
          </a:p>
          <a:p>
            <a:r>
              <a:rPr lang="en-US" dirty="0"/>
              <a:t>The ACFs are dampening with a oscillating behavior which suggests an AR2 model.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A835005-7395-9D4F-9143-AA7DE73404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7348" y="2774273"/>
            <a:ext cx="2288660" cy="139954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213B935-A920-DD41-9B70-305C55801A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75295" y="2708064"/>
            <a:ext cx="2182881" cy="1530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9703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617</TotalTime>
  <Words>525</Words>
  <Application>Microsoft Macintosh PowerPoint</Application>
  <PresentationFormat>Widescreen</PresentationFormat>
  <Paragraphs>42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Gill Sans MT</vt:lpstr>
      <vt:lpstr>Wingdings 2</vt:lpstr>
      <vt:lpstr>Dividend</vt:lpstr>
      <vt:lpstr>Covid-19 Forecasts: US and Arizona </vt:lpstr>
      <vt:lpstr>Data source</vt:lpstr>
      <vt:lpstr>US Data detail</vt:lpstr>
      <vt:lpstr>EDA</vt:lpstr>
      <vt:lpstr>EDA </vt:lpstr>
      <vt:lpstr>EDA</vt:lpstr>
      <vt:lpstr>AZ data detail</vt:lpstr>
      <vt:lpstr>Data Stationarity</vt:lpstr>
      <vt:lpstr>Spectral densities and ACFs</vt:lpstr>
      <vt:lpstr>Forecasts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Covid-19 Forecasts: US and Arizona </dc:title>
  <dc:creator>Clark, Daniel</dc:creator>
  <cp:lastModifiedBy>Clark, Daniel</cp:lastModifiedBy>
  <cp:revision>12</cp:revision>
  <dcterms:created xsi:type="dcterms:W3CDTF">2020-07-24T14:16:45Z</dcterms:created>
  <dcterms:modified xsi:type="dcterms:W3CDTF">2020-07-25T00:34:31Z</dcterms:modified>
</cp:coreProperties>
</file>