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311" r:id="rId4"/>
    <p:sldId id="292" r:id="rId5"/>
    <p:sldId id="309" r:id="rId6"/>
    <p:sldId id="305" r:id="rId7"/>
    <p:sldId id="324" r:id="rId8"/>
    <p:sldId id="323" r:id="rId9"/>
    <p:sldId id="307" r:id="rId10"/>
    <p:sldId id="325" r:id="rId11"/>
    <p:sldId id="313" r:id="rId12"/>
    <p:sldId id="326" r:id="rId13"/>
    <p:sldId id="315" r:id="rId14"/>
    <p:sldId id="316" r:id="rId15"/>
    <p:sldId id="318" r:id="rId16"/>
    <p:sldId id="317" r:id="rId17"/>
    <p:sldId id="319" r:id="rId18"/>
    <p:sldId id="327" r:id="rId19"/>
    <p:sldId id="312" r:id="rId20"/>
    <p:sldId id="302" r:id="rId21"/>
    <p:sldId id="276" r:id="rId22"/>
  </p:sldIdLst>
  <p:sldSz cx="12192000" cy="6858000"/>
  <p:notesSz cx="6797675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Cleres" initials="DC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EF578A-33C9-415A-BF78-DC33DFA273C2}">
  <a:tblStyle styleId="{B6EF578A-33C9-415A-BF78-DC33DFA273C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1V>
      <a:tcStyle>
        <a:tcBdr/>
        <a:fill>
          <a:solidFill>
            <a:srgbClr val="D0DEEF"/>
          </a:solidFill>
        </a:fill>
      </a:tcStyle>
    </a:band1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D659DD83-DF73-459C-A224-EB9C8445BEE4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/>
    <p:restoredTop sz="86383"/>
  </p:normalViewPr>
  <p:slideViewPr>
    <p:cSldViewPr snapToGrid="0" snapToObjects="1">
      <p:cViewPr>
        <p:scale>
          <a:sx n="130" d="100"/>
          <a:sy n="130" d="100"/>
        </p:scale>
        <p:origin x="2176" y="376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-28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5-23T23:38:09.168" idx="3">
    <p:pos x="4534" y="1449"/>
    <p:text>Dire les % de validation set et de training 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8" cy="498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50446" y="0"/>
            <a:ext cx="2945658" cy="4981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20687" y="1241425"/>
            <a:ext cx="5956300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768" y="4777960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9430089"/>
            <a:ext cx="2945658" cy="4981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50446" y="9430089"/>
            <a:ext cx="2945658" cy="498134"/>
          </a:xfrm>
          <a:prstGeom prst="rect">
            <a:avLst/>
          </a:prstGeom>
          <a:noFill/>
          <a:ln>
            <a:noFill/>
          </a:ln>
        </p:spPr>
        <p:txBody>
          <a:bodyPr lIns="96925" tIns="48450" rIns="96925" bIns="48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79768" y="4777960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lIns="96925" tIns="48450" rIns="96925" bIns="48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dirty="0"/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3850446" y="9430089"/>
            <a:ext cx="2945658" cy="498134"/>
          </a:xfrm>
          <a:prstGeom prst="rect">
            <a:avLst/>
          </a:prstGeom>
          <a:noFill/>
          <a:ln>
            <a:noFill/>
          </a:ln>
        </p:spPr>
        <p:txBody>
          <a:bodyPr lIns="96925" tIns="48450" rIns="96925" bIns="484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Char char="-"/>
              <a:tabLst/>
              <a:defRPr/>
            </a:pP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895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Char char="-"/>
              <a:tabLst/>
              <a:defRPr/>
            </a:pP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429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Char char="-"/>
              <a:tabLst/>
              <a:defRPr/>
            </a:pP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817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Char char="-"/>
              <a:tabLst/>
              <a:defRPr/>
            </a:pP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r>
              <a:rPr lang="fr-CH" baseline="0" dirty="0"/>
              <a:t> The </a:t>
            </a:r>
            <a:r>
              <a:rPr lang="fr-CH" baseline="0" dirty="0" err="1"/>
              <a:t>raw</a:t>
            </a:r>
            <a:r>
              <a:rPr lang="fr-CH" baseline="0" dirty="0"/>
              <a:t> </a:t>
            </a:r>
            <a:r>
              <a:rPr lang="fr-CH" baseline="0" dirty="0" err="1"/>
              <a:t>dataset</a:t>
            </a:r>
            <a:r>
              <a:rPr lang="fr-CH" baseline="0" dirty="0"/>
              <a:t> </a:t>
            </a:r>
            <a:r>
              <a:rPr lang="fr-CH" baseline="0" dirty="0" err="1"/>
              <a:t>consisted</a:t>
            </a:r>
            <a:r>
              <a:rPr lang="fr-CH" baseline="0" dirty="0"/>
              <a:t> of a collection of 1221 </a:t>
            </a:r>
            <a:r>
              <a:rPr lang="fr-CH" baseline="0" dirty="0" err="1"/>
              <a:t>stereolithography</a:t>
            </a:r>
            <a:r>
              <a:rPr lang="fr-CH" baseline="0" dirty="0"/>
              <a:t> (STL) files </a:t>
            </a:r>
            <a:r>
              <a:rPr lang="fr-CH" baseline="0" dirty="0" err="1"/>
              <a:t>containing</a:t>
            </a:r>
            <a:r>
              <a:rPr lang="fr-CH" baseline="0" dirty="0"/>
              <a:t> the </a:t>
            </a:r>
            <a:r>
              <a:rPr lang="fr-CH" baseline="0" dirty="0" err="1"/>
              <a:t>discretized</a:t>
            </a:r>
            <a:r>
              <a:rPr lang="fr-CH" baseline="0" dirty="0"/>
              <a:t> </a:t>
            </a:r>
            <a:r>
              <a:rPr lang="fr-CH" baseline="0" dirty="0" err="1"/>
              <a:t>shapes</a:t>
            </a:r>
            <a:r>
              <a:rPr lang="fr-CH" baseline="0" dirty="0"/>
              <a:t> of cars. </a:t>
            </a:r>
            <a:r>
              <a:rPr lang="fr-CH" baseline="0" dirty="0" err="1"/>
              <a:t>These</a:t>
            </a:r>
            <a:r>
              <a:rPr lang="fr-CH" baseline="0" dirty="0"/>
              <a:t> data </a:t>
            </a:r>
            <a:r>
              <a:rPr lang="fr-CH" baseline="0" dirty="0" err="1"/>
              <a:t>was</a:t>
            </a:r>
            <a:r>
              <a:rPr lang="fr-CH" baseline="0" dirty="0"/>
              <a:t> </a:t>
            </a:r>
            <a:r>
              <a:rPr lang="fr-CH" baseline="0" dirty="0" err="1"/>
              <a:t>processed</a:t>
            </a:r>
            <a:r>
              <a:rPr lang="fr-CH" baseline="0" dirty="0"/>
              <a:t> </a:t>
            </a:r>
            <a:r>
              <a:rPr lang="fr-CH" baseline="0" dirty="0" err="1"/>
              <a:t>using</a:t>
            </a:r>
            <a:r>
              <a:rPr lang="fr-CH" baseline="0" dirty="0"/>
              <a:t> the C++ pipeline </a:t>
            </a:r>
            <a:r>
              <a:rPr lang="fr-CH" baseline="0" dirty="0" err="1"/>
              <a:t>that</a:t>
            </a:r>
            <a:r>
              <a:rPr lang="fr-CH" baseline="0" dirty="0"/>
              <a:t> </a:t>
            </a:r>
            <a:r>
              <a:rPr lang="fr-CH" baseline="0" dirty="0" err="1"/>
              <a:t>will</a:t>
            </a:r>
            <a:r>
              <a:rPr lang="fr-CH" baseline="0" dirty="0"/>
              <a:t> </a:t>
            </a:r>
            <a:r>
              <a:rPr lang="fr-CH" baseline="0" dirty="0" err="1"/>
              <a:t>be</a:t>
            </a:r>
            <a:r>
              <a:rPr lang="fr-CH" baseline="0" dirty="0"/>
              <a:t> </a:t>
            </a:r>
            <a:r>
              <a:rPr lang="fr-CH" baseline="0" dirty="0" err="1"/>
              <a:t>explained</a:t>
            </a:r>
            <a:r>
              <a:rPr lang="fr-CH" baseline="0" dirty="0"/>
              <a:t> in the \</a:t>
            </a:r>
            <a:r>
              <a:rPr lang="fr-CH" baseline="0" dirty="0" err="1"/>
              <a:t>textit</a:t>
            </a:r>
            <a:r>
              <a:rPr lang="fr-CH" baseline="0" dirty="0"/>
              <a:t>{</a:t>
            </a:r>
            <a:r>
              <a:rPr lang="fr-CH" baseline="0" dirty="0" err="1"/>
              <a:t>method</a:t>
            </a:r>
            <a:r>
              <a:rPr lang="fr-CH" baseline="0" dirty="0"/>
              <a:t>} section. By </a:t>
            </a:r>
            <a:r>
              <a:rPr lang="fr-CH" baseline="0" dirty="0" err="1"/>
              <a:t>using</a:t>
            </a:r>
            <a:r>
              <a:rPr lang="fr-CH" baseline="0" dirty="0"/>
              <a:t> </a:t>
            </a:r>
            <a:r>
              <a:rPr lang="fr-CH" baseline="0" dirty="0" err="1"/>
              <a:t>this</a:t>
            </a:r>
            <a:r>
              <a:rPr lang="fr-CH" baseline="0" dirty="0"/>
              <a:t> program, one </a:t>
            </a:r>
            <a:r>
              <a:rPr lang="fr-CH" baseline="0" dirty="0" err="1"/>
              <a:t>was</a:t>
            </a:r>
            <a:r>
              <a:rPr lang="fr-CH" baseline="0" dirty="0"/>
              <a:t> able to </a:t>
            </a:r>
            <a:r>
              <a:rPr lang="fr-CH" baseline="0" dirty="0" err="1"/>
              <a:t>generate</a:t>
            </a:r>
            <a:r>
              <a:rPr lang="fr-CH" baseline="0" dirty="0"/>
              <a:t> a </a:t>
            </a:r>
            <a:r>
              <a:rPr lang="fr-CH" baseline="0" dirty="0" err="1"/>
              <a:t>Polycube</a:t>
            </a:r>
            <a:r>
              <a:rPr lang="fr-CH" baseline="0" dirty="0"/>
              <a:t> structure </a:t>
            </a:r>
            <a:r>
              <a:rPr lang="fr-CH" baseline="0" dirty="0" err="1"/>
              <a:t>starting</a:t>
            </a:r>
            <a:r>
              <a:rPr lang="fr-CH" baseline="0" dirty="0"/>
              <a:t> </a:t>
            </a:r>
            <a:r>
              <a:rPr lang="fr-CH" baseline="0" dirty="0" err="1"/>
              <a:t>from</a:t>
            </a:r>
            <a:r>
              <a:rPr lang="fr-CH" baseline="0" dirty="0"/>
              <a:t> the </a:t>
            </a:r>
            <a:r>
              <a:rPr lang="fr-CH" baseline="0" dirty="0" err="1"/>
              <a:t>given</a:t>
            </a:r>
            <a:r>
              <a:rPr lang="fr-CH" baseline="0" dirty="0"/>
              <a:t> STL files (Fig. \</a:t>
            </a:r>
            <a:r>
              <a:rPr lang="fr-CH" baseline="0" dirty="0" err="1"/>
              <a:t>ref</a:t>
            </a:r>
            <a:r>
              <a:rPr lang="fr-CH" baseline="0" dirty="0"/>
              <a:t>{fig:fig1} \&amp; \</a:t>
            </a:r>
            <a:r>
              <a:rPr lang="fr-CH" baseline="0" dirty="0" err="1"/>
              <a:t>ref</a:t>
            </a:r>
            <a:r>
              <a:rPr lang="fr-CH" baseline="0" dirty="0"/>
              <a:t>{fig:fig2}). </a:t>
            </a:r>
            <a:r>
              <a:rPr lang="fr-CH" baseline="0" dirty="0" err="1"/>
              <a:t>These</a:t>
            </a:r>
            <a:r>
              <a:rPr lang="fr-CH" baseline="0" dirty="0"/>
              <a:t> </a:t>
            </a:r>
            <a:r>
              <a:rPr lang="fr-CH" baseline="0" dirty="0" err="1"/>
              <a:t>Polycube</a:t>
            </a:r>
            <a:r>
              <a:rPr lang="fr-CH" baseline="0" dirty="0"/>
              <a:t> structures </a:t>
            </a:r>
            <a:r>
              <a:rPr lang="fr-CH" baseline="0" dirty="0" err="1"/>
              <a:t>were</a:t>
            </a:r>
            <a:r>
              <a:rPr lang="fr-CH" baseline="0" dirty="0"/>
              <a:t> </a:t>
            </a:r>
            <a:r>
              <a:rPr lang="fr-CH" baseline="0" dirty="0" err="1"/>
              <a:t>then</a:t>
            </a:r>
            <a:r>
              <a:rPr lang="fr-CH" baseline="0" dirty="0"/>
              <a:t> </a:t>
            </a:r>
            <a:r>
              <a:rPr lang="fr-CH" baseline="0" dirty="0" err="1"/>
              <a:t>used</a:t>
            </a:r>
            <a:r>
              <a:rPr lang="fr-CH" baseline="0" dirty="0"/>
              <a:t> as the \</a:t>
            </a:r>
            <a:r>
              <a:rPr lang="fr-CH" baseline="0" dirty="0" err="1"/>
              <a:t>textit</a:t>
            </a:r>
            <a:r>
              <a:rPr lang="fr-CH" baseline="0" dirty="0"/>
              <a:t>{Ground-</a:t>
            </a:r>
            <a:r>
              <a:rPr lang="fr-CH" baseline="0" dirty="0" err="1"/>
              <a:t>truth</a:t>
            </a:r>
            <a:r>
              <a:rPr lang="fr-CH" baseline="0" dirty="0"/>
              <a:t> </a:t>
            </a:r>
            <a:r>
              <a:rPr lang="fr-CH" baseline="0" dirty="0" err="1"/>
              <a:t>representation</a:t>
            </a:r>
            <a:r>
              <a:rPr lang="fr-CH" baseline="0" dirty="0"/>
              <a:t> (GT)} files of the training set, </a:t>
            </a:r>
            <a:r>
              <a:rPr lang="fr-CH" baseline="0" dirty="0" err="1"/>
              <a:t>whereas</a:t>
            </a:r>
            <a:r>
              <a:rPr lang="fr-CH" baseline="0" dirty="0"/>
              <a:t> the </a:t>
            </a:r>
            <a:r>
              <a:rPr lang="fr-CH" baseline="0" dirty="0" err="1"/>
              <a:t>given</a:t>
            </a:r>
            <a:r>
              <a:rPr lang="fr-CH" baseline="0" dirty="0"/>
              <a:t> files </a:t>
            </a:r>
            <a:r>
              <a:rPr lang="fr-CH" baseline="0" dirty="0" err="1"/>
              <a:t>were</a:t>
            </a:r>
            <a:r>
              <a:rPr lang="fr-CH" baseline="0" dirty="0"/>
              <a:t> </a:t>
            </a:r>
            <a:r>
              <a:rPr lang="fr-CH" baseline="0" dirty="0" err="1"/>
              <a:t>used</a:t>
            </a:r>
            <a:r>
              <a:rPr lang="fr-CH" baseline="0" dirty="0"/>
              <a:t> as input for the </a:t>
            </a:r>
            <a:r>
              <a:rPr lang="fr-CH" baseline="0" dirty="0" err="1"/>
              <a:t>artificial</a:t>
            </a:r>
            <a:r>
              <a:rPr lang="fr-CH" baseline="0" dirty="0"/>
              <a:t> neural network </a:t>
            </a:r>
            <a:r>
              <a:rPr lang="fr-CH" baseline="0" dirty="0" err="1"/>
              <a:t>that</a:t>
            </a:r>
            <a:r>
              <a:rPr lang="fr-CH" baseline="0" dirty="0"/>
              <a:t> </a:t>
            </a:r>
            <a:r>
              <a:rPr lang="fr-CH" baseline="0" dirty="0" err="1"/>
              <a:t>was</a:t>
            </a:r>
            <a:r>
              <a:rPr lang="fr-CH" baseline="0" dirty="0"/>
              <a:t> </a:t>
            </a:r>
            <a:r>
              <a:rPr lang="fr-CH" baseline="0" dirty="0" err="1"/>
              <a:t>developed</a:t>
            </a:r>
            <a:r>
              <a:rPr lang="fr-CH" baseline="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425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Char char="-"/>
              <a:tabLst/>
              <a:defRPr/>
            </a:pP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837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Char char="-"/>
              <a:tabLst/>
              <a:defRPr/>
            </a:pP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081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Char char="-"/>
              <a:tabLst/>
              <a:defRPr/>
            </a:pP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39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Char char="-"/>
              <a:tabLst/>
              <a:defRPr/>
            </a:pP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44549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79768" y="4777960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69142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79768" y="4777960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6523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r>
              <a:rPr lang="fr-CH" baseline="0" dirty="0"/>
              <a:t>About the </a:t>
            </a:r>
            <a:r>
              <a:rPr lang="fr-CH" baseline="0" dirty="0" err="1"/>
              <a:t>lab</a:t>
            </a: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69941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79768" y="4777960"/>
            <a:ext cx="5438100" cy="390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endParaRPr dirty="0"/>
          </a:p>
        </p:txBody>
      </p:sp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8766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r>
              <a:rPr lang="fr-CH" baseline="0" dirty="0" err="1"/>
              <a:t>Aerodynamic</a:t>
            </a:r>
            <a:r>
              <a:rPr lang="fr-CH" baseline="0" dirty="0"/>
              <a:t> </a:t>
            </a:r>
            <a:r>
              <a:rPr lang="fr-CH" baseline="0" dirty="0" err="1"/>
              <a:t>shape</a:t>
            </a:r>
            <a:r>
              <a:rPr lang="fr-CH" baseline="0" dirty="0"/>
              <a:t> </a:t>
            </a:r>
            <a:r>
              <a:rPr lang="fr-CH" baseline="0" dirty="0" err="1"/>
              <a:t>optimization</a:t>
            </a:r>
            <a:r>
              <a:rPr lang="fr-CH" baseline="0" dirty="0"/>
              <a:t> </a:t>
            </a:r>
            <a:r>
              <a:rPr lang="fr-CH" baseline="0" dirty="0" err="1"/>
              <a:t>plays</a:t>
            </a:r>
            <a:r>
              <a:rPr lang="fr-CH" baseline="0" dirty="0"/>
              <a:t> a major </a:t>
            </a:r>
            <a:r>
              <a:rPr lang="fr-CH" baseline="0" dirty="0" err="1"/>
              <a:t>role</a:t>
            </a:r>
            <a:r>
              <a:rPr lang="fr-CH" baseline="0" dirty="0"/>
              <a:t> in </a:t>
            </a:r>
            <a:r>
              <a:rPr lang="fr-CH" baseline="0" dirty="0" err="1"/>
              <a:t>many</a:t>
            </a:r>
            <a:r>
              <a:rPr lang="fr-CH" baseline="0" dirty="0"/>
              <a:t> applications to </a:t>
            </a:r>
            <a:r>
              <a:rPr lang="fr-CH" baseline="0" dirty="0" err="1"/>
              <a:t>aircraft</a:t>
            </a:r>
            <a:r>
              <a:rPr lang="fr-CH" baseline="0" dirty="0"/>
              <a:t>, cars, trains, turbines, </a:t>
            </a:r>
            <a:r>
              <a:rPr lang="fr-CH" baseline="0" dirty="0" err="1"/>
              <a:t>internal</a:t>
            </a:r>
            <a:r>
              <a:rPr lang="fr-CH" baseline="0" dirty="0"/>
              <a:t> pipe </a:t>
            </a:r>
            <a:r>
              <a:rPr lang="fr-CH" baseline="0" dirty="0" err="1"/>
              <a:t>flows</a:t>
            </a:r>
            <a:r>
              <a:rPr lang="fr-CH" baseline="0" dirty="0"/>
              <a:t>, and </a:t>
            </a:r>
            <a:r>
              <a:rPr lang="fr-CH" baseline="0" dirty="0" err="1"/>
              <a:t>cavities</a:t>
            </a:r>
            <a:r>
              <a:rPr lang="fr-CH" baseline="0" dirty="0"/>
              <a:t>, </a:t>
            </a:r>
            <a:r>
              <a:rPr lang="fr-CH" baseline="0" dirty="0" err="1"/>
              <a:t>among</a:t>
            </a:r>
            <a:r>
              <a:rPr lang="fr-CH" baseline="0" dirty="0"/>
              <a:t> </a:t>
            </a:r>
            <a:r>
              <a:rPr lang="fr-CH" baseline="0" dirty="0" err="1"/>
              <a:t>others</a:t>
            </a:r>
            <a:r>
              <a:rPr lang="fr-CH" baseline="0" dirty="0"/>
              <a:t>. </a:t>
            </a:r>
            <a:r>
              <a:rPr lang="fr-CH" baseline="0" dirty="0" err="1"/>
              <a:t>With</a:t>
            </a:r>
            <a:r>
              <a:rPr lang="fr-CH" baseline="0" dirty="0"/>
              <a:t> the </a:t>
            </a:r>
            <a:r>
              <a:rPr lang="fr-CH" baseline="0" dirty="0" err="1"/>
              <a:t>ever</a:t>
            </a:r>
            <a:r>
              <a:rPr lang="fr-CH" baseline="0" dirty="0"/>
              <a:t> </a:t>
            </a:r>
            <a:r>
              <a:rPr lang="fr-CH" baseline="0" dirty="0" err="1"/>
              <a:t>increasing</a:t>
            </a:r>
            <a:r>
              <a:rPr lang="fr-CH" baseline="0" dirty="0"/>
              <a:t> </a:t>
            </a:r>
            <a:r>
              <a:rPr lang="fr-CH" baseline="0" dirty="0" err="1"/>
              <a:t>computational</a:t>
            </a:r>
            <a:r>
              <a:rPr lang="fr-CH" baseline="0" dirty="0"/>
              <a:t> power </a:t>
            </a:r>
            <a:r>
              <a:rPr lang="fr-CH" baseline="0" dirty="0" err="1"/>
              <a:t>during</a:t>
            </a:r>
            <a:r>
              <a:rPr lang="fr-CH" baseline="0" dirty="0"/>
              <a:t> the </a:t>
            </a:r>
            <a:r>
              <a:rPr lang="fr-CH" baseline="0" dirty="0" err="1"/>
              <a:t>passed</a:t>
            </a:r>
            <a:r>
              <a:rPr lang="fr-CH" baseline="0" dirty="0"/>
              <a:t> 60 </a:t>
            </a:r>
            <a:r>
              <a:rPr lang="fr-CH" baseline="0" dirty="0" err="1"/>
              <a:t>years</a:t>
            </a:r>
            <a:r>
              <a:rPr lang="fr-CH" baseline="0" dirty="0"/>
              <a:t>, </a:t>
            </a:r>
            <a:r>
              <a:rPr lang="fr-CH" baseline="0" dirty="0" err="1"/>
              <a:t>automated</a:t>
            </a:r>
            <a:r>
              <a:rPr lang="fr-CH" baseline="0" dirty="0"/>
              <a:t> design </a:t>
            </a:r>
            <a:r>
              <a:rPr lang="fr-CH" baseline="0" dirty="0" err="1"/>
              <a:t>optimzation</a:t>
            </a:r>
            <a:r>
              <a:rPr lang="fr-CH" baseline="0" dirty="0"/>
              <a:t> </a:t>
            </a:r>
            <a:r>
              <a:rPr lang="fr-CH" baseline="0" dirty="0" err="1"/>
              <a:t>procedures</a:t>
            </a:r>
            <a:r>
              <a:rPr lang="fr-CH" baseline="0" dirty="0"/>
              <a:t> and </a:t>
            </a:r>
            <a:r>
              <a:rPr lang="fr-CH" baseline="0" dirty="0" err="1"/>
              <a:t>Computational</a:t>
            </a:r>
            <a:r>
              <a:rPr lang="fr-CH" baseline="0" dirty="0"/>
              <a:t> Flow Simulation (CFD) have </a:t>
            </a:r>
            <a:r>
              <a:rPr lang="fr-CH" baseline="0" dirty="0" err="1"/>
              <a:t>become</a:t>
            </a:r>
            <a:r>
              <a:rPr lang="fr-CH" baseline="0" dirty="0"/>
              <a:t> more </a:t>
            </a:r>
            <a:r>
              <a:rPr lang="fr-CH" baseline="0" dirty="0" err="1"/>
              <a:t>competent</a:t>
            </a:r>
            <a:r>
              <a:rPr lang="fr-CH" baseline="0" dirty="0"/>
              <a:t>. </a:t>
            </a:r>
            <a:r>
              <a:rPr lang="fr-CH" baseline="0" dirty="0" err="1"/>
              <a:t>However</a:t>
            </a:r>
            <a:r>
              <a:rPr lang="fr-CH" baseline="0" dirty="0"/>
              <a:t>, the state-of-the art </a:t>
            </a:r>
            <a:r>
              <a:rPr lang="fr-CH" baseline="0" dirty="0" err="1"/>
              <a:t>methods</a:t>
            </a:r>
            <a:r>
              <a:rPr lang="fr-CH" baseline="0" dirty="0"/>
              <a:t> </a:t>
            </a:r>
            <a:r>
              <a:rPr lang="fr-CH" baseline="0" dirty="0" err="1"/>
              <a:t>used</a:t>
            </a:r>
            <a:r>
              <a:rPr lang="fr-CH" baseline="0" dirty="0"/>
              <a:t> in </a:t>
            </a:r>
            <a:r>
              <a:rPr lang="fr-CH" baseline="0" dirty="0" err="1"/>
              <a:t>industry</a:t>
            </a:r>
            <a:r>
              <a:rPr lang="fr-CH" baseline="0" dirty="0"/>
              <a:t> are </a:t>
            </a:r>
            <a:r>
              <a:rPr lang="fr-CH" baseline="0" dirty="0" err="1"/>
              <a:t>so</a:t>
            </a:r>
            <a:r>
              <a:rPr lang="fr-CH" baseline="0" dirty="0"/>
              <a:t> </a:t>
            </a:r>
            <a:r>
              <a:rPr lang="fr-CH" baseline="0" dirty="0" err="1"/>
              <a:t>computationally</a:t>
            </a:r>
            <a:r>
              <a:rPr lang="fr-CH" baseline="0" dirty="0"/>
              <a:t> </a:t>
            </a:r>
            <a:r>
              <a:rPr lang="fr-CH" baseline="0" dirty="0" err="1"/>
              <a:t>demanding</a:t>
            </a:r>
            <a:r>
              <a:rPr lang="fr-CH" baseline="0" dirty="0"/>
              <a:t> </a:t>
            </a:r>
            <a:r>
              <a:rPr lang="fr-CH" baseline="0" dirty="0" err="1"/>
              <a:t>that</a:t>
            </a:r>
            <a:r>
              <a:rPr lang="fr-CH" baseline="0" dirty="0"/>
              <a:t> </a:t>
            </a:r>
            <a:r>
              <a:rPr lang="fr-CH" baseline="0" dirty="0" err="1"/>
              <a:t>typical</a:t>
            </a:r>
            <a:r>
              <a:rPr lang="fr-CH" baseline="0" dirty="0"/>
              <a:t> engineering practices are to </a:t>
            </a:r>
            <a:r>
              <a:rPr lang="fr-CH" baseline="0" dirty="0" err="1"/>
              <a:t>either</a:t>
            </a:r>
            <a:r>
              <a:rPr lang="fr-CH" baseline="0" dirty="0"/>
              <a:t> </a:t>
            </a:r>
            <a:r>
              <a:rPr lang="fr-CH" baseline="0" dirty="0" err="1"/>
              <a:t>simply</a:t>
            </a:r>
            <a:r>
              <a:rPr lang="fr-CH" baseline="0" dirty="0"/>
              <a:t> </a:t>
            </a:r>
            <a:r>
              <a:rPr lang="fr-CH" baseline="0" dirty="0" err="1"/>
              <a:t>try</a:t>
            </a:r>
            <a:r>
              <a:rPr lang="fr-CH" baseline="0" dirty="0"/>
              <a:t> a </a:t>
            </a:r>
            <a:r>
              <a:rPr lang="fr-CH" baseline="0" dirty="0" err="1"/>
              <a:t>limited</a:t>
            </a:r>
            <a:r>
              <a:rPr lang="fr-CH" baseline="0" dirty="0"/>
              <a:t> </a:t>
            </a:r>
            <a:r>
              <a:rPr lang="fr-CH" baseline="0" dirty="0" err="1"/>
              <a:t>umber</a:t>
            </a:r>
            <a:r>
              <a:rPr lang="fr-CH" baseline="0" dirty="0"/>
              <a:t> of hand-</a:t>
            </a:r>
            <a:r>
              <a:rPr lang="fr-CH" baseline="0" dirty="0" err="1"/>
              <a:t>designed</a:t>
            </a:r>
            <a:r>
              <a:rPr lang="fr-CH" baseline="0" dirty="0"/>
              <a:t> </a:t>
            </a:r>
            <a:r>
              <a:rPr lang="fr-CH" baseline="0" dirty="0" err="1"/>
              <a:t>shapes</a:t>
            </a:r>
            <a:r>
              <a:rPr lang="fr-CH" baseline="0" dirty="0"/>
              <a:t> or </a:t>
            </a:r>
            <a:r>
              <a:rPr lang="fr-CH" baseline="0" dirty="0" err="1"/>
              <a:t>restrict</a:t>
            </a:r>
            <a:r>
              <a:rPr lang="fr-CH" baseline="0" dirty="0"/>
              <a:t> </a:t>
            </a:r>
            <a:r>
              <a:rPr lang="fr-CH" baseline="0" dirty="0" err="1"/>
              <a:t>oneself</a:t>
            </a:r>
            <a:r>
              <a:rPr lang="fr-CH" baseline="0" dirty="0"/>
              <a:t> to </a:t>
            </a:r>
            <a:r>
              <a:rPr lang="fr-CH" baseline="0" dirty="0" err="1"/>
              <a:t>shapes</a:t>
            </a:r>
            <a:r>
              <a:rPr lang="fr-CH" baseline="0" dirty="0"/>
              <a:t> </a:t>
            </a:r>
            <a:r>
              <a:rPr lang="fr-CH" baseline="0" dirty="0" err="1"/>
              <a:t>that</a:t>
            </a:r>
            <a:r>
              <a:rPr lang="fr-CH" baseline="0" dirty="0"/>
              <a:t> </a:t>
            </a:r>
            <a:r>
              <a:rPr lang="fr-CH" baseline="0" dirty="0" err="1"/>
              <a:t>can</a:t>
            </a:r>
            <a:r>
              <a:rPr lang="fr-CH" baseline="0" dirty="0"/>
              <a:t> </a:t>
            </a:r>
            <a:r>
              <a:rPr lang="fr-CH" baseline="0" dirty="0" err="1"/>
              <a:t>be</a:t>
            </a:r>
            <a:r>
              <a:rPr lang="fr-CH" baseline="0" dirty="0"/>
              <a:t> </a:t>
            </a:r>
            <a:r>
              <a:rPr lang="fr-CH" baseline="0" dirty="0" err="1"/>
              <a:t>parameterized</a:t>
            </a:r>
            <a:r>
              <a:rPr lang="fr-CH" baseline="0" dirty="0"/>
              <a:t> </a:t>
            </a:r>
            <a:r>
              <a:rPr lang="fr-CH" baseline="0" dirty="0" err="1"/>
              <a:t>using</a:t>
            </a:r>
            <a:r>
              <a:rPr lang="fr-CH" baseline="0" dirty="0"/>
              <a:t> </a:t>
            </a:r>
            <a:r>
              <a:rPr lang="fr-CH" baseline="0" dirty="0" err="1"/>
              <a:t>only</a:t>
            </a:r>
            <a:r>
              <a:rPr lang="fr-CH" baseline="0" dirty="0"/>
              <a:t> few </a:t>
            </a:r>
            <a:r>
              <a:rPr lang="fr-CH" baseline="0" dirty="0" err="1"/>
              <a:t>degrees</a:t>
            </a:r>
            <a:r>
              <a:rPr lang="fr-CH" baseline="0" dirty="0"/>
              <a:t> of </a:t>
            </a:r>
            <a:r>
              <a:rPr lang="fr-CH" baseline="0" dirty="0" err="1"/>
              <a:t>freedom</a:t>
            </a:r>
            <a:r>
              <a:rPr lang="fr-CH" baseline="0" dirty="0"/>
              <a:t>. The use of </a:t>
            </a:r>
            <a:r>
              <a:rPr lang="fr-CH" baseline="0" dirty="0" err="1"/>
              <a:t>artificial</a:t>
            </a:r>
            <a:r>
              <a:rPr lang="fr-CH" baseline="0" dirty="0"/>
              <a:t> neural networks (ANN) in </a:t>
            </a:r>
            <a:r>
              <a:rPr lang="fr-CH" baseline="0" dirty="0" err="1"/>
              <a:t>order</a:t>
            </a:r>
            <a:r>
              <a:rPr lang="fr-CH" baseline="0" dirty="0"/>
              <a:t> to </a:t>
            </a:r>
            <a:r>
              <a:rPr lang="fr-CH" baseline="0" dirty="0" err="1"/>
              <a:t>emulate</a:t>
            </a:r>
            <a:r>
              <a:rPr lang="fr-CH" baseline="0" dirty="0"/>
              <a:t> a </a:t>
            </a:r>
            <a:r>
              <a:rPr lang="fr-CH" baseline="0" dirty="0" err="1"/>
              <a:t>fluidynamics</a:t>
            </a:r>
            <a:r>
              <a:rPr lang="fr-CH" baseline="0" dirty="0"/>
              <a:t> simulator by training </a:t>
            </a:r>
            <a:r>
              <a:rPr lang="fr-CH" baseline="0" dirty="0" err="1"/>
              <a:t>Geodesic</a:t>
            </a:r>
            <a:r>
              <a:rPr lang="fr-CH" baseline="0" dirty="0"/>
              <a:t> </a:t>
            </a:r>
            <a:r>
              <a:rPr lang="fr-CH" baseline="0" dirty="0" err="1"/>
              <a:t>Convolutional</a:t>
            </a:r>
            <a:r>
              <a:rPr lang="fr-CH" baseline="0" dirty="0"/>
              <a:t> Neural Networks </a:t>
            </a:r>
            <a:r>
              <a:rPr lang="fr-CH" baseline="0" dirty="0" err="1"/>
              <a:t>outperforms</a:t>
            </a:r>
            <a:r>
              <a:rPr lang="fr-CH" baseline="0" dirty="0"/>
              <a:t> the </a:t>
            </a:r>
            <a:r>
              <a:rPr lang="fr-CH" baseline="0" dirty="0" err="1"/>
              <a:t>industrial</a:t>
            </a:r>
            <a:r>
              <a:rPr lang="fr-CH" baseline="0" dirty="0"/>
              <a:t> </a:t>
            </a:r>
            <a:r>
              <a:rPr lang="fr-CH" baseline="0" dirty="0" err="1"/>
              <a:t>methods</a:t>
            </a:r>
            <a:r>
              <a:rPr lang="fr-CH" baseline="0" dirty="0"/>
              <a:t> by 5 to 20\% for standard </a:t>
            </a:r>
            <a:r>
              <a:rPr lang="fr-CH" baseline="0" dirty="0" err="1"/>
              <a:t>problems</a:t>
            </a:r>
            <a:r>
              <a:rPr lang="fr-CH" baseline="0" dirty="0"/>
              <a:t> and, </a:t>
            </a:r>
            <a:r>
              <a:rPr lang="fr-CH" baseline="0" dirty="0" err="1"/>
              <a:t>even</a:t>
            </a:r>
            <a:r>
              <a:rPr lang="fr-CH" baseline="0" dirty="0"/>
              <a:t> more </a:t>
            </a:r>
            <a:r>
              <a:rPr lang="fr-CH" baseline="0" dirty="0" err="1"/>
              <a:t>importantly</a:t>
            </a:r>
            <a:r>
              <a:rPr lang="fr-CH" baseline="0" dirty="0"/>
              <a:t> and </a:t>
            </a:r>
            <a:r>
              <a:rPr lang="fr-CH" baseline="0" dirty="0" err="1"/>
              <a:t>applies</a:t>
            </a:r>
            <a:r>
              <a:rPr lang="fr-CH" baseline="0" dirty="0"/>
              <a:t> to cases </a:t>
            </a:r>
            <a:r>
              <a:rPr lang="fr-CH" baseline="0" dirty="0" err="1"/>
              <a:t>that</a:t>
            </a:r>
            <a:r>
              <a:rPr lang="fr-CH" baseline="0" dirty="0"/>
              <a:t> </a:t>
            </a:r>
            <a:r>
              <a:rPr lang="fr-CH" baseline="0" dirty="0" err="1"/>
              <a:t>previous</a:t>
            </a:r>
            <a:r>
              <a:rPr lang="fr-CH" baseline="0" dirty="0"/>
              <a:t> </a:t>
            </a:r>
            <a:r>
              <a:rPr lang="fr-CH" baseline="0" dirty="0" err="1"/>
              <a:t>methods</a:t>
            </a:r>
            <a:r>
              <a:rPr lang="fr-CH" baseline="0" dirty="0"/>
              <a:t> </a:t>
            </a:r>
            <a:r>
              <a:rPr lang="fr-CH" baseline="0" dirty="0" err="1"/>
              <a:t>cannot</a:t>
            </a:r>
            <a:r>
              <a:rPr lang="fr-CH" baseline="0" dirty="0"/>
              <a:t> </a:t>
            </a:r>
            <a:r>
              <a:rPr lang="fr-CH" baseline="0" dirty="0" err="1"/>
              <a:t>handle</a:t>
            </a:r>
            <a:r>
              <a:rPr lang="fr-CH" baseline="0" dirty="0"/>
              <a:t>. </a:t>
            </a:r>
            <a:r>
              <a:rPr lang="fr-CH" baseline="0" dirty="0" err="1"/>
              <a:t>However</a:t>
            </a:r>
            <a:r>
              <a:rPr lang="fr-CH" baseline="0" dirty="0"/>
              <a:t>, the </a:t>
            </a:r>
            <a:r>
              <a:rPr lang="fr-CH" baseline="0" dirty="0" err="1"/>
              <a:t>generation</a:t>
            </a:r>
            <a:r>
              <a:rPr lang="fr-CH" baseline="0" dirty="0"/>
              <a:t> of </a:t>
            </a:r>
            <a:r>
              <a:rPr lang="fr-CH" baseline="0" dirty="0" err="1"/>
              <a:t>Polycubic</a:t>
            </a:r>
            <a:r>
              <a:rPr lang="fr-CH" baseline="0" dirty="0"/>
              <a:t> structures </a:t>
            </a:r>
            <a:r>
              <a:rPr lang="fr-CH" baseline="0" dirty="0" err="1"/>
              <a:t>still</a:t>
            </a:r>
            <a:r>
              <a:rPr lang="fr-CH" baseline="0" dirty="0"/>
              <a:t> </a:t>
            </a:r>
            <a:r>
              <a:rPr lang="fr-CH" baseline="0" dirty="0" err="1"/>
              <a:t>require</a:t>
            </a:r>
            <a:r>
              <a:rPr lang="fr-CH" baseline="0" dirty="0"/>
              <a:t> important </a:t>
            </a:r>
            <a:r>
              <a:rPr lang="fr-CH" baseline="0" dirty="0" err="1"/>
              <a:t>amount</a:t>
            </a:r>
            <a:r>
              <a:rPr lang="fr-CH" baseline="0" dirty="0"/>
              <a:t> of </a:t>
            </a:r>
            <a:r>
              <a:rPr lang="fr-CH" baseline="0" dirty="0" err="1"/>
              <a:t>resources</a:t>
            </a:r>
            <a:r>
              <a:rPr lang="fr-CH" baseline="0" dirty="0"/>
              <a:t>, an issue </a:t>
            </a:r>
            <a:r>
              <a:rPr lang="fr-CH" baseline="0" dirty="0" err="1"/>
              <a:t>tackled</a:t>
            </a:r>
            <a:r>
              <a:rPr lang="fr-CH" baseline="0" dirty="0"/>
              <a:t> in </a:t>
            </a:r>
            <a:r>
              <a:rPr lang="fr-CH" baseline="0" dirty="0" err="1"/>
              <a:t>this</a:t>
            </a:r>
            <a:r>
              <a:rPr lang="fr-CH" baseline="0" dirty="0"/>
              <a:t> document by </a:t>
            </a:r>
            <a:r>
              <a:rPr lang="fr-CH" baseline="0" dirty="0" err="1"/>
              <a:t>using</a:t>
            </a:r>
            <a:r>
              <a:rPr lang="fr-CH" baseline="0" dirty="0"/>
              <a:t> </a:t>
            </a:r>
            <a:r>
              <a:rPr lang="fr-CH" baseline="0" dirty="0" err="1"/>
              <a:t>Deep</a:t>
            </a:r>
            <a:r>
              <a:rPr lang="fr-CH" baseline="0" dirty="0"/>
              <a:t> Learning to </a:t>
            </a:r>
            <a:r>
              <a:rPr lang="fr-CH" baseline="0" dirty="0" err="1"/>
              <a:t>learn</a:t>
            </a:r>
            <a:r>
              <a:rPr lang="fr-CH" baseline="0" dirty="0"/>
              <a:t>  how to </a:t>
            </a:r>
            <a:r>
              <a:rPr lang="fr-CH" baseline="0" dirty="0" err="1"/>
              <a:t>generate</a:t>
            </a:r>
            <a:r>
              <a:rPr lang="fr-CH" baseline="0" dirty="0"/>
              <a:t> </a:t>
            </a:r>
            <a:r>
              <a:rPr lang="fr-CH" baseline="0" dirty="0" err="1"/>
              <a:t>these</a:t>
            </a:r>
            <a:r>
              <a:rPr lang="fr-CH" baseline="0" dirty="0"/>
              <a:t> </a:t>
            </a:r>
            <a:r>
              <a:rPr lang="fr-CH" baseline="0" dirty="0" err="1"/>
              <a:t>simplified</a:t>
            </a:r>
            <a:r>
              <a:rPr lang="fr-CH" baseline="0" dirty="0"/>
              <a:t> structures </a:t>
            </a:r>
            <a:r>
              <a:rPr lang="fr-CH" baseline="0" dirty="0" err="1"/>
              <a:t>starting</a:t>
            </a:r>
            <a:r>
              <a:rPr lang="fr-CH" baseline="0" dirty="0"/>
              <a:t> </a:t>
            </a:r>
            <a:r>
              <a:rPr lang="fr-CH" baseline="0" dirty="0" err="1"/>
              <a:t>from</a:t>
            </a:r>
            <a:r>
              <a:rPr lang="fr-CH" baseline="0" dirty="0"/>
              <a:t> a standard STL file.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r>
              <a:rPr lang="fr-CH" baseline="0" dirty="0"/>
              <a:t>The goal of </a:t>
            </a:r>
            <a:r>
              <a:rPr lang="fr-CH" baseline="0" dirty="0" err="1"/>
              <a:t>this</a:t>
            </a:r>
            <a:r>
              <a:rPr lang="fr-CH" baseline="0" dirty="0"/>
              <a:t> </a:t>
            </a:r>
            <a:r>
              <a:rPr lang="fr-CH" baseline="0" dirty="0" err="1"/>
              <a:t>project</a:t>
            </a:r>
            <a:r>
              <a:rPr lang="fr-CH" baseline="0" dirty="0"/>
              <a:t> </a:t>
            </a:r>
            <a:r>
              <a:rPr lang="fr-CH" baseline="0" dirty="0" err="1"/>
              <a:t>is</a:t>
            </a:r>
            <a:r>
              <a:rPr lang="fr-CH" baseline="0" dirty="0"/>
              <a:t> to explore how </a:t>
            </a:r>
            <a:r>
              <a:rPr lang="fr-CH" baseline="0" dirty="0" err="1"/>
              <a:t>polycube</a:t>
            </a:r>
            <a:r>
              <a:rPr lang="fr-CH" baseline="0" dirty="0"/>
              <a:t> model simplification </a:t>
            </a:r>
            <a:r>
              <a:rPr lang="fr-CH" baseline="0" dirty="0" err="1"/>
              <a:t>can</a:t>
            </a:r>
            <a:r>
              <a:rPr lang="fr-CH" baseline="0" dirty="0"/>
              <a:t> </a:t>
            </a:r>
            <a:r>
              <a:rPr lang="fr-CH" baseline="0" dirty="0" err="1"/>
              <a:t>be</a:t>
            </a:r>
            <a:r>
              <a:rPr lang="fr-CH" baseline="0" dirty="0"/>
              <a:t> </a:t>
            </a:r>
            <a:r>
              <a:rPr lang="fr-CH" baseline="0" dirty="0" err="1"/>
              <a:t>utilized</a:t>
            </a:r>
            <a:r>
              <a:rPr lang="fr-CH" baseline="0" dirty="0"/>
              <a:t> to </a:t>
            </a:r>
            <a:r>
              <a:rPr lang="fr-CH" baseline="0" dirty="0" err="1"/>
              <a:t>perform</a:t>
            </a:r>
            <a:r>
              <a:rPr lang="fr-CH" baseline="0" dirty="0"/>
              <a:t> </a:t>
            </a:r>
            <a:r>
              <a:rPr lang="fr-CH" baseline="0" dirty="0" err="1"/>
              <a:t>deep</a:t>
            </a:r>
            <a:r>
              <a:rPr lang="fr-CH" baseline="0" dirty="0"/>
              <a:t> </a:t>
            </a:r>
            <a:r>
              <a:rPr lang="fr-CH" baseline="0" dirty="0" err="1"/>
              <a:t>learning</a:t>
            </a:r>
            <a:r>
              <a:rPr lang="fr-CH" baseline="0" dirty="0"/>
              <a:t> on 3D </a:t>
            </a:r>
            <a:r>
              <a:rPr lang="fr-CH" baseline="0" dirty="0" err="1"/>
              <a:t>meshes</a:t>
            </a:r>
            <a:r>
              <a:rPr lang="fr-CH" baseline="0" dirty="0"/>
              <a:t> </a:t>
            </a:r>
            <a:r>
              <a:rPr lang="fr-CH" baseline="0" dirty="0" err="1"/>
              <a:t>efficiently</a:t>
            </a:r>
            <a:r>
              <a:rPr lang="fr-CH" baseline="0" dirty="0"/>
              <a:t>: in </a:t>
            </a:r>
            <a:r>
              <a:rPr lang="fr-CH" baseline="0" dirty="0" err="1"/>
              <a:t>particular</a:t>
            </a:r>
            <a:r>
              <a:rPr lang="fr-CH" baseline="0" dirty="0"/>
              <a:t> the </a:t>
            </a:r>
            <a:r>
              <a:rPr lang="fr-CH" baseline="0" dirty="0" err="1"/>
              <a:t>aim</a:t>
            </a:r>
            <a:r>
              <a:rPr lang="fr-CH" baseline="0" dirty="0"/>
              <a:t> </a:t>
            </a:r>
            <a:r>
              <a:rPr lang="fr-CH" baseline="0" dirty="0" err="1"/>
              <a:t>is</a:t>
            </a:r>
            <a:r>
              <a:rPr lang="fr-CH" baseline="0" dirty="0"/>
              <a:t> to </a:t>
            </a:r>
            <a:r>
              <a:rPr lang="fr-CH" baseline="0" dirty="0" err="1"/>
              <a:t>implement</a:t>
            </a:r>
            <a:r>
              <a:rPr lang="fr-CH" baseline="0" dirty="0"/>
              <a:t> a </a:t>
            </a:r>
            <a:r>
              <a:rPr lang="fr-CH" baseline="0" dirty="0" err="1"/>
              <a:t>polycube</a:t>
            </a:r>
            <a:r>
              <a:rPr lang="fr-CH" baseline="0" dirty="0"/>
              <a:t> </a:t>
            </a:r>
            <a:r>
              <a:rPr lang="fr-CH" baseline="0" dirty="0" err="1"/>
              <a:t>mapping</a:t>
            </a:r>
            <a:r>
              <a:rPr lang="fr-CH" baseline="0" dirty="0"/>
              <a:t> </a:t>
            </a:r>
            <a:r>
              <a:rPr lang="fr-CH" baseline="0" dirty="0" err="1"/>
              <a:t>algorithm</a:t>
            </a:r>
            <a:r>
              <a:rPr lang="fr-CH" baseline="0" dirty="0"/>
              <a:t> and </a:t>
            </a:r>
            <a:r>
              <a:rPr lang="fr-CH" baseline="0" dirty="0" err="1"/>
              <a:t>create</a:t>
            </a:r>
            <a:r>
              <a:rPr lang="fr-CH" baseline="0" dirty="0"/>
              <a:t> a </a:t>
            </a:r>
            <a:r>
              <a:rPr lang="fr-CH" baseline="0" dirty="0" err="1"/>
              <a:t>dataset</a:t>
            </a:r>
            <a:r>
              <a:rPr lang="fr-CH" baseline="0" dirty="0"/>
              <a:t> of </a:t>
            </a:r>
            <a:r>
              <a:rPr lang="fr-CH" baseline="0" dirty="0" err="1"/>
              <a:t>simplified</a:t>
            </a:r>
            <a:r>
              <a:rPr lang="fr-CH" baseline="0" dirty="0"/>
              <a:t> </a:t>
            </a:r>
            <a:r>
              <a:rPr lang="fr-CH" baseline="0" dirty="0" err="1"/>
              <a:t>models</a:t>
            </a:r>
            <a:r>
              <a:rPr lang="fr-CH" baseline="0" dirty="0"/>
              <a:t> </a:t>
            </a:r>
            <a:r>
              <a:rPr lang="fr-CH" baseline="0" dirty="0" err="1"/>
              <a:t>with</a:t>
            </a:r>
            <a:r>
              <a:rPr lang="fr-CH" baseline="0" dirty="0"/>
              <a:t> </a:t>
            </a:r>
            <a:r>
              <a:rPr lang="fr-CH" baseline="0" dirty="0" err="1"/>
              <a:t>it</a:t>
            </a:r>
            <a:r>
              <a:rPr lang="fr-CH" baseline="0" dirty="0"/>
              <a:t>. Once </a:t>
            </a:r>
            <a:r>
              <a:rPr lang="fr-CH" baseline="0" dirty="0" err="1"/>
              <a:t>such</a:t>
            </a:r>
            <a:r>
              <a:rPr lang="fr-CH" baseline="0" dirty="0"/>
              <a:t> data-set </a:t>
            </a:r>
            <a:r>
              <a:rPr lang="fr-CH" baseline="0" dirty="0" err="1"/>
              <a:t>is</a:t>
            </a:r>
            <a:r>
              <a:rPr lang="fr-CH" baseline="0" dirty="0"/>
              <a:t> </a:t>
            </a:r>
            <a:r>
              <a:rPr lang="fr-CH" baseline="0" dirty="0" err="1"/>
              <a:t>created</a:t>
            </a:r>
            <a:r>
              <a:rPr lang="fr-CH" baseline="0" dirty="0"/>
              <a:t> 3D </a:t>
            </a:r>
            <a:r>
              <a:rPr lang="fr-CH" baseline="0" dirty="0" err="1"/>
              <a:t>CNNs</a:t>
            </a:r>
            <a:r>
              <a:rPr lang="fr-CH" baseline="0" dirty="0"/>
              <a:t> </a:t>
            </a:r>
            <a:r>
              <a:rPr lang="fr-CH" baseline="0" dirty="0" err="1"/>
              <a:t>can</a:t>
            </a:r>
            <a:r>
              <a:rPr lang="fr-CH" baseline="0" dirty="0"/>
              <a:t> </a:t>
            </a:r>
            <a:r>
              <a:rPr lang="fr-CH" baseline="0" dirty="0" err="1"/>
              <a:t>be</a:t>
            </a:r>
            <a:r>
              <a:rPr lang="fr-CH" baseline="0" dirty="0"/>
              <a:t> </a:t>
            </a:r>
            <a:r>
              <a:rPr lang="fr-CH" baseline="0" dirty="0" err="1"/>
              <a:t>exploited</a:t>
            </a:r>
            <a:r>
              <a:rPr lang="fr-CH" baseline="0" dirty="0"/>
              <a:t> to </a:t>
            </a:r>
            <a:r>
              <a:rPr lang="fr-CH" baseline="0" dirty="0" err="1"/>
              <a:t>obtain</a:t>
            </a:r>
            <a:r>
              <a:rPr lang="fr-CH" baseline="0" dirty="0"/>
              <a:t> efficient </a:t>
            </a:r>
            <a:r>
              <a:rPr lang="fr-CH" baseline="0" dirty="0" err="1"/>
              <a:t>solid</a:t>
            </a:r>
            <a:r>
              <a:rPr lang="fr-CH" baseline="0" dirty="0"/>
              <a:t> model simplification.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r>
              <a:rPr lang="fr-CH" baseline="0" dirty="0"/>
              <a:t>This report </a:t>
            </a:r>
            <a:r>
              <a:rPr lang="fr-CH" baseline="0" dirty="0" err="1"/>
              <a:t>starts</a:t>
            </a:r>
            <a:r>
              <a:rPr lang="fr-CH" baseline="0" dirty="0"/>
              <a:t> </a:t>
            </a:r>
            <a:r>
              <a:rPr lang="fr-CH" baseline="0" dirty="0" err="1"/>
              <a:t>with</a:t>
            </a:r>
            <a:r>
              <a:rPr lang="fr-CH" baseline="0" dirty="0"/>
              <a:t> a description of the </a:t>
            </a:r>
            <a:r>
              <a:rPr lang="fr-CH" baseline="0" dirty="0" err="1"/>
              <a:t>dataset</a:t>
            </a:r>
            <a:r>
              <a:rPr lang="fr-CH" baseline="0" dirty="0"/>
              <a:t>. </a:t>
            </a:r>
            <a:r>
              <a:rPr lang="fr-CH" baseline="0" dirty="0" err="1"/>
              <a:t>Then</a:t>
            </a:r>
            <a:r>
              <a:rPr lang="fr-CH" baseline="0" dirty="0"/>
              <a:t>, the basic </a:t>
            </a:r>
            <a:r>
              <a:rPr lang="fr-CH" baseline="0" dirty="0" err="1"/>
              <a:t>principles</a:t>
            </a:r>
            <a:r>
              <a:rPr lang="fr-CH" baseline="0" dirty="0"/>
              <a:t> of CNN </a:t>
            </a:r>
            <a:r>
              <a:rPr lang="fr-CH" baseline="0" dirty="0" err="1"/>
              <a:t>will</a:t>
            </a:r>
            <a:r>
              <a:rPr lang="fr-CH" baseline="0" dirty="0"/>
              <a:t> </a:t>
            </a:r>
            <a:r>
              <a:rPr lang="fr-CH" baseline="0" dirty="0" err="1"/>
              <a:t>be</a:t>
            </a:r>
            <a:r>
              <a:rPr lang="fr-CH" baseline="0" dirty="0"/>
              <a:t> </a:t>
            </a:r>
            <a:r>
              <a:rPr lang="fr-CH" baseline="0" dirty="0" err="1"/>
              <a:t>presented</a:t>
            </a:r>
            <a:r>
              <a:rPr lang="fr-CH" baseline="0" dirty="0"/>
              <a:t> and the </a:t>
            </a:r>
            <a:r>
              <a:rPr lang="fr-CH" baseline="0" dirty="0" err="1"/>
              <a:t>computational</a:t>
            </a:r>
            <a:r>
              <a:rPr lang="fr-CH" baseline="0" dirty="0"/>
              <a:t> time </a:t>
            </a:r>
            <a:r>
              <a:rPr lang="fr-CH" baseline="0" dirty="0" err="1"/>
              <a:t>needed</a:t>
            </a:r>
            <a:r>
              <a:rPr lang="fr-CH" baseline="0" dirty="0"/>
              <a:t> to </a:t>
            </a:r>
            <a:r>
              <a:rPr lang="fr-CH" baseline="0" dirty="0" err="1"/>
              <a:t>generate</a:t>
            </a:r>
            <a:r>
              <a:rPr lang="fr-CH" baseline="0" dirty="0"/>
              <a:t> an </a:t>
            </a:r>
            <a:r>
              <a:rPr lang="fr-CH" baseline="0" dirty="0" err="1"/>
              <a:t>accuracy</a:t>
            </a:r>
            <a:r>
              <a:rPr lang="fr-CH" baseline="0" dirty="0"/>
              <a:t> </a:t>
            </a:r>
            <a:r>
              <a:rPr lang="fr-CH" baseline="0" dirty="0" err="1"/>
              <a:t>polycube</a:t>
            </a:r>
            <a:r>
              <a:rPr lang="fr-CH" baseline="0" dirty="0"/>
              <a:t> structure </a:t>
            </a:r>
            <a:r>
              <a:rPr lang="fr-CH" baseline="0" dirty="0" err="1"/>
              <a:t>using</a:t>
            </a:r>
            <a:r>
              <a:rPr lang="fr-CH" baseline="0" dirty="0"/>
              <a:t> a CNN </a:t>
            </a:r>
            <a:r>
              <a:rPr lang="fr-CH" baseline="0" dirty="0" err="1"/>
              <a:t>will</a:t>
            </a:r>
            <a:r>
              <a:rPr lang="fr-CH" baseline="0" dirty="0"/>
              <a:t> </a:t>
            </a:r>
            <a:r>
              <a:rPr lang="fr-CH" baseline="0" dirty="0" err="1"/>
              <a:t>be</a:t>
            </a:r>
            <a:r>
              <a:rPr lang="fr-CH" baseline="0" dirty="0"/>
              <a:t> </a:t>
            </a:r>
            <a:r>
              <a:rPr lang="fr-CH" baseline="0" dirty="0" err="1"/>
              <a:t>compared</a:t>
            </a:r>
            <a:r>
              <a:rPr lang="fr-CH" baseline="0" dirty="0"/>
              <a:t> to the time </a:t>
            </a:r>
            <a:r>
              <a:rPr lang="fr-CH" baseline="0" dirty="0" err="1"/>
              <a:t>needed</a:t>
            </a:r>
            <a:r>
              <a:rPr lang="fr-CH" baseline="0" dirty="0"/>
              <a:t> by the </a:t>
            </a:r>
            <a:r>
              <a:rPr lang="fr-CH" baseline="0" dirty="0" err="1"/>
              <a:t>algorithm</a:t>
            </a:r>
            <a:r>
              <a:rPr lang="fr-CH" baseline="0" dirty="0"/>
              <a:t> </a:t>
            </a:r>
            <a:r>
              <a:rPr lang="fr-CH" baseline="0" dirty="0" err="1"/>
              <a:t>that</a:t>
            </a:r>
            <a:r>
              <a:rPr lang="fr-CH" baseline="0" dirty="0"/>
              <a:t> </a:t>
            </a:r>
            <a:r>
              <a:rPr lang="fr-CH" baseline="0" dirty="0" err="1"/>
              <a:t>was</a:t>
            </a:r>
            <a:r>
              <a:rPr lang="fr-CH" baseline="0" dirty="0"/>
              <a:t> </a:t>
            </a:r>
            <a:r>
              <a:rPr lang="fr-CH" baseline="0" dirty="0" err="1"/>
              <a:t>generated</a:t>
            </a:r>
            <a:r>
              <a:rPr lang="fr-CH" baseline="0" dirty="0"/>
              <a:t> to </a:t>
            </a:r>
            <a:r>
              <a:rPr lang="fr-CH" baseline="0" dirty="0" err="1"/>
              <a:t>create</a:t>
            </a:r>
            <a:r>
              <a:rPr lang="fr-CH" baseline="0" dirty="0"/>
              <a:t> the </a:t>
            </a:r>
            <a:r>
              <a:rPr lang="fr-CH" baseline="0" dirty="0" err="1"/>
              <a:t>ground-truth</a:t>
            </a:r>
            <a:r>
              <a:rPr lang="fr-CH" baseline="0" dirty="0"/>
              <a:t> </a:t>
            </a:r>
            <a:r>
              <a:rPr lang="fr-CH" baseline="0" dirty="0" err="1"/>
              <a:t>answers</a:t>
            </a:r>
            <a:r>
              <a:rPr lang="fr-CH" baseline="0" dirty="0"/>
              <a:t> of the initial training set. Section IV </a:t>
            </a:r>
            <a:r>
              <a:rPr lang="fr-CH" baseline="0" dirty="0" err="1"/>
              <a:t>will</a:t>
            </a:r>
            <a:r>
              <a:rPr lang="fr-CH" baseline="0" dirty="0"/>
              <a:t> </a:t>
            </a:r>
            <a:r>
              <a:rPr lang="fr-CH" baseline="0" dirty="0" err="1"/>
              <a:t>be</a:t>
            </a:r>
            <a:r>
              <a:rPr lang="fr-CH" baseline="0" dirty="0"/>
              <a:t> </a:t>
            </a:r>
            <a:r>
              <a:rPr lang="fr-CH" baseline="0" dirty="0" err="1"/>
              <a:t>dedicated</a:t>
            </a:r>
            <a:r>
              <a:rPr lang="fr-CH" baseline="0" dirty="0"/>
              <a:t> to </a:t>
            </a:r>
            <a:r>
              <a:rPr lang="fr-CH" baseline="0" dirty="0" err="1"/>
              <a:t>present</a:t>
            </a:r>
            <a:r>
              <a:rPr lang="fr-CH" baseline="0" dirty="0"/>
              <a:t> the </a:t>
            </a:r>
            <a:r>
              <a:rPr lang="fr-CH" baseline="0" dirty="0" err="1"/>
              <a:t>results</a:t>
            </a:r>
            <a:r>
              <a:rPr lang="fr-CH" baseline="0" dirty="0"/>
              <a:t> of the </a:t>
            </a:r>
            <a:r>
              <a:rPr lang="fr-CH" baseline="0" dirty="0" err="1"/>
              <a:t>different</a:t>
            </a:r>
            <a:r>
              <a:rPr lang="fr-CH" baseline="0" dirty="0"/>
              <a:t> neural net architectures and </a:t>
            </a:r>
            <a:r>
              <a:rPr lang="fr-CH" baseline="0" dirty="0" err="1"/>
              <a:t>regressions</a:t>
            </a:r>
            <a:r>
              <a:rPr lang="fr-CH" baseline="0" dirty="0"/>
              <a:t> </a:t>
            </a:r>
            <a:r>
              <a:rPr lang="fr-CH" baseline="0" dirty="0" err="1"/>
              <a:t>that</a:t>
            </a:r>
            <a:r>
              <a:rPr lang="fr-CH" baseline="0" dirty="0"/>
              <a:t> </a:t>
            </a:r>
            <a:r>
              <a:rPr lang="fr-CH" baseline="0" dirty="0" err="1"/>
              <a:t>were</a:t>
            </a:r>
            <a:r>
              <a:rPr lang="fr-CH" baseline="0" dirty="0"/>
              <a:t> </a:t>
            </a:r>
            <a:r>
              <a:rPr lang="fr-CH" baseline="0" dirty="0" err="1"/>
              <a:t>used</a:t>
            </a:r>
            <a:r>
              <a:rPr lang="fr-CH" baseline="0" dirty="0"/>
              <a:t> to </a:t>
            </a:r>
            <a:r>
              <a:rPr lang="fr-CH" baseline="0" dirty="0" err="1"/>
              <a:t>perform</a:t>
            </a:r>
            <a:r>
              <a:rPr lang="fr-CH" baseline="0" dirty="0"/>
              <a:t> a </a:t>
            </a:r>
            <a:r>
              <a:rPr lang="fr-CH" baseline="0" dirty="0" err="1"/>
              <a:t>reliable</a:t>
            </a:r>
            <a:r>
              <a:rPr lang="fr-CH" baseline="0" dirty="0"/>
              <a:t> </a:t>
            </a:r>
            <a:r>
              <a:rPr lang="fr-CH" baseline="0" dirty="0" err="1"/>
              <a:t>prediction</a:t>
            </a:r>
            <a:r>
              <a:rPr lang="fr-CH" baseline="0" dirty="0"/>
              <a:t>. </a:t>
            </a:r>
            <a:r>
              <a:rPr lang="fr-CH" baseline="0" dirty="0" err="1"/>
              <a:t>Finally</a:t>
            </a:r>
            <a:r>
              <a:rPr lang="fr-CH" baseline="0" dirty="0"/>
              <a:t>, discussion and auto-</a:t>
            </a:r>
            <a:r>
              <a:rPr lang="fr-CH" baseline="0" dirty="0" err="1"/>
              <a:t>critic</a:t>
            </a:r>
            <a:r>
              <a:rPr lang="fr-CH" baseline="0" dirty="0"/>
              <a:t> on the </a:t>
            </a:r>
            <a:r>
              <a:rPr lang="fr-CH" baseline="0" dirty="0" err="1"/>
              <a:t>results</a:t>
            </a:r>
            <a:r>
              <a:rPr lang="fr-CH" baseline="0" dirty="0"/>
              <a:t> </a:t>
            </a:r>
            <a:r>
              <a:rPr lang="fr-CH" baseline="0" dirty="0" err="1"/>
              <a:t>will</a:t>
            </a:r>
            <a:r>
              <a:rPr lang="fr-CH" baseline="0" dirty="0"/>
              <a:t> </a:t>
            </a:r>
            <a:r>
              <a:rPr lang="fr-CH" baseline="0" dirty="0" err="1"/>
              <a:t>be</a:t>
            </a:r>
            <a:r>
              <a:rPr lang="fr-CH" baseline="0" dirty="0"/>
              <a:t> made in </a:t>
            </a:r>
            <a:r>
              <a:rPr lang="fr-CH" baseline="0" dirty="0" err="1"/>
              <a:t>this</a:t>
            </a:r>
            <a:r>
              <a:rPr lang="fr-CH" baseline="0" dirty="0"/>
              <a:t> final part of the report.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38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r>
              <a:rPr lang="fr-CH" baseline="0" dirty="0"/>
              <a:t>About the </a:t>
            </a:r>
            <a:r>
              <a:rPr lang="fr-CH" baseline="0" dirty="0" err="1"/>
              <a:t>lab</a:t>
            </a: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0024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r>
              <a:rPr lang="fr-CH" baseline="0" dirty="0"/>
              <a:t>About the </a:t>
            </a:r>
            <a:r>
              <a:rPr lang="fr-CH" baseline="0" dirty="0" err="1"/>
              <a:t>lab</a:t>
            </a: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976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r>
              <a:rPr lang="fr-CH" baseline="0" dirty="0"/>
              <a:t>About the </a:t>
            </a:r>
            <a:r>
              <a:rPr lang="fr-CH" baseline="0" dirty="0" err="1"/>
              <a:t>lab</a:t>
            </a: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907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r>
              <a:rPr lang="fr-CH" baseline="0" dirty="0"/>
              <a:t>About the </a:t>
            </a:r>
            <a:r>
              <a:rPr lang="fr-CH" baseline="0" dirty="0" err="1"/>
              <a:t>lab</a:t>
            </a: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9562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Char char="-"/>
              <a:tabLst/>
              <a:defRPr/>
            </a:pP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921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Char char="-"/>
              <a:tabLst/>
              <a:defRPr/>
            </a:pPr>
            <a:endParaRPr lang="fr-CH" baseline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Tx/>
              <a:buFontTx/>
              <a:buNone/>
              <a:tabLst/>
              <a:defRPr/>
            </a:pPr>
            <a:endParaRPr lang="fr-CH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310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-12689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266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-1264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-1260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270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635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127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-126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-126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-126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270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635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127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-126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-126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-126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/>
        </p:nvSpPr>
        <p:spPr>
          <a:xfrm>
            <a:off x="0" y="6610464"/>
            <a:ext cx="12192000" cy="247534"/>
          </a:xfrm>
          <a:prstGeom prst="rect">
            <a:avLst/>
          </a:prstGeom>
          <a:solidFill>
            <a:srgbClr val="BC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270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635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127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-126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-126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-126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4" name="Shape 94"/>
          <p:cNvSpPr/>
          <p:nvPr/>
        </p:nvSpPr>
        <p:spPr>
          <a:xfrm>
            <a:off x="0" y="6610464"/>
            <a:ext cx="12204876" cy="235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Tahoma"/>
              <a:buNone/>
            </a:pPr>
            <a:r>
              <a:rPr lang="en-US" sz="900" b="0" i="0" u="none" strike="noStrike" cap="none" baseline="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JUNE 4</a:t>
            </a:r>
            <a:r>
              <a:rPr lang="en-US" sz="900" b="0" i="0" u="none" strike="noStrike" cap="none" baseline="3000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th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, 2018 | Deep Learning on 3D meshes via Model Simplification – Semester Project</a:t>
            </a:r>
            <a:r>
              <a:rPr lang="en-US" sz="900" b="0" i="0" u="none" strike="noStrike" cap="none" baseline="0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900" b="0" i="0" u="none" strike="noStrike" cap="none" dirty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| </a:t>
            </a:r>
            <a:fld id="{00000000-1234-1234-1234-123412341234}" type="slidenum">
              <a:rPr lang="en-US" sz="900" b="0" i="0" u="none" strike="noStrike" cap="none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Tahoma"/>
                <a:buNone/>
              </a:pPr>
              <a:t>‹#›</a:t>
            </a:fld>
            <a:endParaRPr lang="en-US" sz="900" b="0" i="0" u="none" strike="noStrike" cap="none" dirty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560416" y="1147862"/>
            <a:ext cx="9793380" cy="542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6" name="Shape 27">
            <a:extLst>
              <a:ext uri="{FF2B5EF4-FFF2-40B4-BE49-F238E27FC236}">
                <a16:creationId xmlns:a16="http://schemas.microsoft.com/office/drawing/2014/main" id="{59D3EA11-FD11-A045-97B2-E619EBD49EE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349478" y="434350"/>
            <a:ext cx="1400076" cy="67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778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1143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635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12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12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12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127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1278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1279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-126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26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-1264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-126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-126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26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-1264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-126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-126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26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-1264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-126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270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635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127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-126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-126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-126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270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635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127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-126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-126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-126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270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635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127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-126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-126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-126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/>
          <p:nvPr/>
        </p:nvSpPr>
        <p:spPr>
          <a:xfrm>
            <a:off x="0" y="6581889"/>
            <a:ext cx="12204876" cy="2351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ahoma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OCT 24, 2016 | Introduction to Entrepreneurship | </a:t>
            </a:r>
            <a:fld id="{00000000-1234-1234-1234-123412341234}" type="slidenum">
              <a:rPr lang="en-US" sz="9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lang="en-US" sz="9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" name="Shape 24"/>
          <p:cNvSpPr/>
          <p:nvPr/>
        </p:nvSpPr>
        <p:spPr>
          <a:xfrm>
            <a:off x="-12875" y="-2705"/>
            <a:ext cx="4844240" cy="158533"/>
          </a:xfrm>
          <a:prstGeom prst="rect">
            <a:avLst/>
          </a:prstGeom>
          <a:solidFill>
            <a:srgbClr val="BC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7347760" y="6699464"/>
            <a:ext cx="4844240" cy="158533"/>
          </a:xfrm>
          <a:prstGeom prst="rect">
            <a:avLst/>
          </a:prstGeom>
          <a:solidFill>
            <a:srgbClr val="BC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560416" y="1147862"/>
            <a:ext cx="9793380" cy="5428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49478" y="434350"/>
            <a:ext cx="1400076" cy="672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-126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26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-1264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-126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270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635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127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-126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-126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-126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270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635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127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-126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-126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-126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839787" y="36512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-126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26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-1264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-126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270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635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127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-126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-126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-126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-126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26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-1264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-126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270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635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127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-126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-126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-126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778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1143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635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1274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12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12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1277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1278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1279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-126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26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-1264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-126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-126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26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-1264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-126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89" marR="0" lvl="1" indent="-126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377" marR="0" lvl="2" indent="-1267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566" marR="0" lvl="3" indent="-126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754" marR="0" lvl="4" indent="-1265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943" marR="0" lvl="5" indent="-1264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131" marR="0" lvl="6" indent="-1263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320" marR="0" lvl="7" indent="-1261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509" marR="0" lvl="8" indent="-1260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270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635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127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-126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-126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-126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12700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783" marR="0" lvl="1" indent="635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2971" marR="0" lvl="2" indent="1272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160" marR="0" lvl="3" indent="-126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349" marR="0" lvl="4" indent="-126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537" marR="0" lvl="5" indent="-1263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726" marR="0" lvl="6" indent="-126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8914" marR="0" lvl="7" indent="-126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103" marR="0" lvl="8" indent="-1260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11/cgf.12014" TargetMode="External"/><Relationship Id="rId3" Type="http://schemas.openxmlformats.org/officeDocument/2006/relationships/hyperlink" Target="http://arxiv.org/abs/1802.04016" TargetMode="External"/><Relationship Id="rId7" Type="http://schemas.openxmlformats.org/officeDocument/2006/relationships/hyperlink" Target="https://doi.org/10.1145/2461912.246201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i.org/10.1016/j.cad.2013.08.018" TargetMode="External"/><Relationship Id="rId5" Type="http://schemas.openxmlformats.org/officeDocument/2006/relationships/hyperlink" Target="https://doi.org/10.1109/CVPR.2017.576" TargetMode="External"/><Relationship Id="rId4" Type="http://schemas.openxmlformats.org/officeDocument/2006/relationships/hyperlink" Target="https://doi.org/10.1145/1281991.1281997" TargetMode="External"/><Relationship Id="rId9" Type="http://schemas.openxmlformats.org/officeDocument/2006/relationships/hyperlink" Target="https://doi.org/10.1145/3145749.3145758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-2706"/>
            <a:ext cx="9144000" cy="6860706"/>
          </a:xfrm>
          <a:prstGeom prst="rect">
            <a:avLst/>
          </a:prstGeom>
        </p:spPr>
      </p:pic>
      <p:sp>
        <p:nvSpPr>
          <p:cNvPr id="165" name="Shape 165"/>
          <p:cNvSpPr/>
          <p:nvPr/>
        </p:nvSpPr>
        <p:spPr>
          <a:xfrm>
            <a:off x="-12878" y="0"/>
            <a:ext cx="7239175" cy="6860707"/>
          </a:xfrm>
          <a:prstGeom prst="rect">
            <a:avLst/>
          </a:prstGeom>
          <a:solidFill>
            <a:srgbClr val="BC000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endParaRPr lang="en-US" sz="2000" i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0537" y="520670"/>
            <a:ext cx="1344373" cy="6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525399" y="4474750"/>
            <a:ext cx="5614143" cy="138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sz="2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June 4</a:t>
            </a:r>
            <a:r>
              <a:rPr lang="en-US" sz="2400" baseline="30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th</a:t>
            </a:r>
            <a:r>
              <a:rPr lang="en-US" sz="2400" b="0" u="none" strike="noStrike" cap="non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, 2018</a:t>
            </a:r>
            <a:endParaRPr lang="en-US" sz="24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Presenter : Cleres David, CSE – Master 2 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Supervisor: Prof. Pascal </a:t>
            </a:r>
            <a:r>
              <a:rPr lang="en-US" sz="1800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Fua</a:t>
            </a:r>
            <a:endParaRPr lang="en-US" sz="18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lang="en-US" sz="1800" b="1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endParaRPr sz="2000" b="1" u="none" strike="noStrike" cap="none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b="0" u="none" strike="noStrike" cap="none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École</a:t>
            </a:r>
            <a:r>
              <a:rPr lang="en-US" b="0" u="none" strike="noStrike" cap="non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  <a:r>
              <a:rPr lang="en-US" b="0" u="none" strike="noStrike" cap="none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Polytechnique</a:t>
            </a:r>
            <a:r>
              <a:rPr lang="en-US" b="0" u="none" strike="noStrike" cap="non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</a:t>
            </a:r>
            <a:r>
              <a:rPr lang="en-US" b="0" u="none" strike="noStrike" cap="none" dirty="0" err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Fédérale</a:t>
            </a:r>
            <a:r>
              <a:rPr lang="en-US" b="0" u="none" strike="noStrike" cap="non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de Lausanne </a:t>
            </a:r>
            <a:r>
              <a:rPr lang="mr-IN" b="0" u="none" strike="noStrike" cap="non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–</a:t>
            </a:r>
            <a:r>
              <a:rPr lang="en-US" b="0" u="none" strike="noStrike" cap="none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 EPFL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None/>
            </a:pPr>
            <a:r>
              <a:rPr lang="en-US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Calibri"/>
              </a:rPr>
              <a:t>CVLAB</a:t>
            </a:r>
            <a:endParaRPr lang="en-US" b="0" u="none" strike="noStrike" cap="none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  <a:sym typeface="Calibri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1669839"/>
            <a:ext cx="7168061" cy="2768599"/>
          </a:xfrm>
        </p:spPr>
        <p:txBody>
          <a:bodyPr>
            <a:normAutofit/>
          </a:bodyPr>
          <a:lstStyle/>
          <a:p>
            <a:br>
              <a:rPr lang="en-US" sz="36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Deep Learning on 3D meshes via Model Simplification 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sz="3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Project Presentation</a:t>
            </a:r>
            <a:br>
              <a:rPr lang="en-US" sz="36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</a:br>
            <a:endParaRPr lang="en-US" sz="36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the Corners in the 3D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796C2-877A-574C-8E68-229B00D3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910" y="3025250"/>
            <a:ext cx="5024284" cy="151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83B20-462C-2642-9F88-5B120F4CEE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585"/>
          <a:stretch/>
        </p:blipFill>
        <p:spPr>
          <a:xfrm>
            <a:off x="147473" y="3025250"/>
            <a:ext cx="5338921" cy="15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2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i="1" dirty="0">
                <a:solidFill>
                  <a:schemeClr val="tx1"/>
                </a:solidFill>
              </a:rPr>
              <a:t>Comparison avec le script </a:t>
            </a:r>
            <a:r>
              <a:rPr lang="en-GB" i="1" dirty="0" err="1">
                <a:solidFill>
                  <a:schemeClr val="tx1"/>
                </a:solidFill>
              </a:rPr>
              <a:t>matlab</a:t>
            </a:r>
            <a:r>
              <a:rPr lang="en-GB" i="1" dirty="0">
                <a:solidFill>
                  <a:schemeClr val="tx1"/>
                </a:solidFill>
              </a:rPr>
              <a:t> de EDO </a:t>
            </a: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2352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is the deep Learning?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F7E368-9810-A644-85D1-D2CE744A8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58" y="2105192"/>
            <a:ext cx="9979742" cy="31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0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r>
              <a:rPr lang="fr-CH" dirty="0"/>
              <a:t> </a:t>
            </a:r>
            <a:r>
              <a:rPr lang="fr-CH" b="1" dirty="0" err="1"/>
              <a:t>Raw</a:t>
            </a:r>
            <a:r>
              <a:rPr lang="fr-CH" b="1" dirty="0"/>
              <a:t> </a:t>
            </a:r>
            <a:r>
              <a:rPr lang="fr-CH" b="1" dirty="0" err="1"/>
              <a:t>Dataset</a:t>
            </a:r>
            <a:r>
              <a:rPr lang="fr-CH" b="1" dirty="0"/>
              <a:t>: </a:t>
            </a:r>
            <a:r>
              <a:rPr lang="fr-CH" dirty="0"/>
              <a:t>collection of 1221 </a:t>
            </a:r>
            <a:r>
              <a:rPr lang="fr-CH" dirty="0" err="1"/>
              <a:t>stereolithography</a:t>
            </a:r>
            <a:r>
              <a:rPr lang="fr-CH" dirty="0"/>
              <a:t> (STL) files </a:t>
            </a:r>
            <a:r>
              <a:rPr lang="fr-CH" dirty="0" err="1"/>
              <a:t>containing</a:t>
            </a:r>
            <a:r>
              <a:rPr lang="fr-CH" dirty="0"/>
              <a:t> </a:t>
            </a:r>
            <a:r>
              <a:rPr lang="fr-CH" dirty="0" err="1"/>
              <a:t>discretized</a:t>
            </a:r>
            <a:r>
              <a:rPr lang="fr-CH" dirty="0"/>
              <a:t> </a:t>
            </a:r>
            <a:r>
              <a:rPr lang="fr-CH" dirty="0" err="1"/>
              <a:t>shapes</a:t>
            </a:r>
            <a:r>
              <a:rPr lang="fr-CH" dirty="0"/>
              <a:t> of cars</a:t>
            </a:r>
          </a:p>
          <a:p>
            <a:r>
              <a:rPr lang="fr-CH" dirty="0"/>
              <a:t> </a:t>
            </a:r>
            <a:r>
              <a:rPr lang="fr-CH" dirty="0" err="1"/>
              <a:t>Processed</a:t>
            </a:r>
            <a:r>
              <a:rPr lang="fr-CH" dirty="0"/>
              <a:t> </a:t>
            </a:r>
            <a:r>
              <a:rPr lang="fr-CH" dirty="0" err="1"/>
              <a:t>using</a:t>
            </a:r>
            <a:r>
              <a:rPr lang="fr-CH" dirty="0"/>
              <a:t> the C++ pipeline to </a:t>
            </a:r>
            <a:r>
              <a:rPr lang="fr-CH" dirty="0" err="1"/>
              <a:t>generate</a:t>
            </a:r>
            <a:r>
              <a:rPr lang="fr-CH" dirty="0"/>
              <a:t> cubes</a:t>
            </a:r>
          </a:p>
          <a:p>
            <a:r>
              <a:rPr lang="fr-CH" dirty="0"/>
              <a:t> </a:t>
            </a:r>
            <a:r>
              <a:rPr lang="fr-CH" b="1" dirty="0"/>
              <a:t>(Poly)cube structures </a:t>
            </a:r>
            <a:r>
              <a:rPr lang="fr-CH" dirty="0" err="1"/>
              <a:t>were</a:t>
            </a:r>
            <a:r>
              <a:rPr lang="fr-CH" dirty="0"/>
              <a:t> </a:t>
            </a:r>
            <a:r>
              <a:rPr lang="fr-CH" dirty="0" err="1"/>
              <a:t>then</a:t>
            </a:r>
            <a:r>
              <a:rPr lang="fr-CH" dirty="0"/>
              <a:t> </a:t>
            </a:r>
            <a:r>
              <a:rPr lang="fr-CH" dirty="0" err="1"/>
              <a:t>used</a:t>
            </a:r>
            <a:r>
              <a:rPr lang="fr-CH" dirty="0"/>
              <a:t> as the </a:t>
            </a:r>
            <a:r>
              <a:rPr lang="fr-CH" b="1" dirty="0" err="1"/>
              <a:t>ground-truth</a:t>
            </a:r>
            <a:r>
              <a:rPr lang="fr-CH" dirty="0"/>
              <a:t> of the training set</a:t>
            </a:r>
          </a:p>
          <a:p>
            <a:r>
              <a:rPr lang="fr-CH" dirty="0"/>
              <a:t> </a:t>
            </a:r>
            <a:r>
              <a:rPr lang="fr-CH" b="1" dirty="0" err="1"/>
              <a:t>Voxelized</a:t>
            </a:r>
            <a:r>
              <a:rPr lang="fr-CH" b="1" dirty="0"/>
              <a:t> </a:t>
            </a:r>
            <a:r>
              <a:rPr lang="fr-CH" b="1" dirty="0" err="1"/>
              <a:t>meshes</a:t>
            </a:r>
            <a:r>
              <a:rPr lang="fr-CH" b="1" dirty="0"/>
              <a:t> </a:t>
            </a:r>
            <a:r>
              <a:rPr lang="fr-CH" dirty="0" err="1"/>
              <a:t>were</a:t>
            </a:r>
            <a:r>
              <a:rPr lang="fr-CH" dirty="0"/>
              <a:t> </a:t>
            </a:r>
            <a:r>
              <a:rPr lang="fr-CH" dirty="0" err="1"/>
              <a:t>used</a:t>
            </a:r>
            <a:r>
              <a:rPr lang="fr-CH" dirty="0"/>
              <a:t> as </a:t>
            </a:r>
            <a:r>
              <a:rPr lang="fr-CH" b="1" dirty="0"/>
              <a:t>input</a:t>
            </a:r>
            <a:r>
              <a:rPr lang="fr-CH" dirty="0"/>
              <a:t> for the </a:t>
            </a:r>
            <a:r>
              <a:rPr lang="fr-CH" dirty="0" err="1"/>
              <a:t>artificial</a:t>
            </a:r>
            <a:r>
              <a:rPr lang="fr-CH" dirty="0"/>
              <a:t> neural network</a:t>
            </a:r>
            <a:endParaRPr lang="en-GB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351442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fr-CH" dirty="0"/>
              <a:t>Data </a:t>
            </a:r>
            <a:r>
              <a:rPr lang="fr-CH" dirty="0" err="1"/>
              <a:t>was</a:t>
            </a:r>
            <a:r>
              <a:rPr lang="fr-CH" dirty="0"/>
              <a:t> split in Training and Validations set</a:t>
            </a:r>
            <a:endParaRPr lang="en-GB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&amp;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379470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(deep) Convolutional Neural Network</a:t>
            </a:r>
          </a:p>
        </p:txBody>
      </p:sp>
      <p:pic>
        <p:nvPicPr>
          <p:cNvPr id="6" name="Graphic 5" descr="Brain">
            <a:extLst>
              <a:ext uri="{FF2B5EF4-FFF2-40B4-BE49-F238E27FC236}">
                <a16:creationId xmlns:a16="http://schemas.microsoft.com/office/drawing/2014/main" id="{65797988-E292-1741-A94B-A24E8B47D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3445" y="8437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9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1 vs. Model 2 </a:t>
            </a:r>
          </a:p>
        </p:txBody>
      </p:sp>
    </p:spTree>
    <p:extLst>
      <p:ext uri="{BB962C8B-B14F-4D97-AF65-F5344CB8AC3E}">
        <p14:creationId xmlns:p14="http://schemas.microsoft.com/office/powerpoint/2010/main" val="131353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1324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713B6A-8C01-504A-98FF-928ACCEE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767" y="854029"/>
            <a:ext cx="9793380" cy="542825"/>
          </a:xfrm>
        </p:spPr>
        <p:txBody>
          <a:bodyPr/>
          <a:lstStyle/>
          <a:p>
            <a:r>
              <a:rPr lang="en-US" b="1" dirty="0">
                <a:latin typeface="Arial" charset="0"/>
                <a:ea typeface="Arial" charset="0"/>
                <a:cs typeface="Arial" charset="0"/>
              </a:rPr>
              <a:t>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301FC-C73A-5A42-B9E9-B37221DE00AD}"/>
              </a:ext>
            </a:extLst>
          </p:cNvPr>
          <p:cNvSpPr txBox="1"/>
          <p:nvPr/>
        </p:nvSpPr>
        <p:spPr>
          <a:xfrm>
            <a:off x="1330767" y="1730477"/>
            <a:ext cx="94257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Baqué</a:t>
            </a:r>
            <a:r>
              <a:rPr lang="en-US" dirty="0"/>
              <a:t>, P., </a:t>
            </a:r>
            <a:r>
              <a:rPr lang="en-US" dirty="0" err="1"/>
              <a:t>Remelli</a:t>
            </a:r>
            <a:r>
              <a:rPr lang="en-US" dirty="0"/>
              <a:t>, E., Fleuret, F., &amp; </a:t>
            </a:r>
            <a:r>
              <a:rPr lang="en-US" dirty="0" err="1"/>
              <a:t>Fua</a:t>
            </a:r>
            <a:r>
              <a:rPr lang="en-US" dirty="0"/>
              <a:t>, P. (2018). Geodesic Convolutional Shape Optimization. Retrieved from </a:t>
            </a:r>
            <a:r>
              <a:rPr lang="en-US" dirty="0">
                <a:hlinkClick r:id="rId3"/>
              </a:rPr>
              <a:t>http://arxiv.org/abs/1802.04016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Alliez</a:t>
            </a:r>
            <a:r>
              <a:rPr lang="en-US" dirty="0"/>
              <a:t>, P. and Cohen-Steiner, D. and Tong, Y. and </a:t>
            </a:r>
            <a:r>
              <a:rPr lang="en-US" dirty="0" err="1"/>
              <a:t>Desbrun</a:t>
            </a:r>
            <a:r>
              <a:rPr lang="en-US" dirty="0"/>
              <a:t>, M. (2007). Voronoi-based variational reconstruction of </a:t>
            </a:r>
            <a:r>
              <a:rPr lang="en-US" dirty="0" err="1"/>
              <a:t>unoriented</a:t>
            </a:r>
            <a:r>
              <a:rPr lang="en-US" dirty="0"/>
              <a:t> point sets. </a:t>
            </a:r>
            <a:r>
              <a:rPr lang="en-US" i="1" dirty="0"/>
              <a:t>Proceedings of the Fifth </a:t>
            </a:r>
            <a:r>
              <a:rPr lang="en-US" i="1" dirty="0" err="1"/>
              <a:t>Eurographics</a:t>
            </a:r>
            <a:r>
              <a:rPr lang="en-US" i="1" dirty="0"/>
              <a:t> Symposium on Geometry Processing</a:t>
            </a:r>
            <a:r>
              <a:rPr lang="en-US" dirty="0"/>
              <a:t>, 39–48. </a:t>
            </a:r>
            <a:r>
              <a:rPr lang="en-US" dirty="0">
                <a:hlinkClick r:id="rId4"/>
              </a:rPr>
              <a:t>https://doi.org/10.1145/1281991.1281997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Monti, F., </a:t>
            </a:r>
            <a:r>
              <a:rPr lang="en-US" dirty="0" err="1"/>
              <a:t>Boscaini</a:t>
            </a:r>
            <a:r>
              <a:rPr lang="en-US" dirty="0"/>
              <a:t>, D., </a:t>
            </a:r>
            <a:r>
              <a:rPr lang="en-US" dirty="0" err="1"/>
              <a:t>Masci</a:t>
            </a:r>
            <a:r>
              <a:rPr lang="en-US" dirty="0"/>
              <a:t>, J., </a:t>
            </a:r>
            <a:r>
              <a:rPr lang="en-US" dirty="0" err="1"/>
              <a:t>Rodolà</a:t>
            </a:r>
            <a:r>
              <a:rPr lang="en-US" dirty="0"/>
              <a:t>, E., Svoboda, J., &amp; Bronstein, M. M. (2017). Geometric deep learning on graphs and manifolds using mixture model CNNs. </a:t>
            </a:r>
            <a:r>
              <a:rPr lang="en-US" i="1" dirty="0"/>
              <a:t>Proceedings - 30th IEEE Conference on Computer Vision and Pattern Recognition, CVPR 2017</a:t>
            </a:r>
            <a:r>
              <a:rPr lang="en-US" dirty="0"/>
              <a:t>, </a:t>
            </a:r>
            <a:r>
              <a:rPr lang="en-US" i="1" dirty="0"/>
              <a:t>2017</a:t>
            </a:r>
            <a:r>
              <a:rPr lang="en-US" dirty="0"/>
              <a:t>–</a:t>
            </a:r>
            <a:r>
              <a:rPr lang="en-US" i="1" dirty="0"/>
              <a:t>January</a:t>
            </a:r>
            <a:r>
              <a:rPr lang="en-US" dirty="0"/>
              <a:t>, 5425–5434. </a:t>
            </a:r>
            <a:r>
              <a:rPr lang="en-US" dirty="0">
                <a:hlinkClick r:id="rId5"/>
              </a:rPr>
              <a:t>https://doi.org/10.1109/CVPR.2017.576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Yu, W., Zhang, K., Wan, S., &amp; Li, X. (2014). Optimizing </a:t>
            </a:r>
            <a:r>
              <a:rPr lang="en-US" dirty="0" err="1"/>
              <a:t>polycube</a:t>
            </a:r>
            <a:r>
              <a:rPr lang="en-US" dirty="0"/>
              <a:t> domain construction for hexahedral remeshing. </a:t>
            </a:r>
            <a:r>
              <a:rPr lang="en-US" i="1" dirty="0"/>
              <a:t>CAD Computer Aided Design</a:t>
            </a:r>
            <a:r>
              <a:rPr lang="en-US" dirty="0"/>
              <a:t>, </a:t>
            </a:r>
            <a:r>
              <a:rPr lang="en-US" i="1" dirty="0"/>
              <a:t>46</a:t>
            </a:r>
            <a:r>
              <a:rPr lang="en-US" dirty="0"/>
              <a:t>(1), 58–68. </a:t>
            </a:r>
            <a:r>
              <a:rPr lang="en-US" dirty="0">
                <a:hlinkClick r:id="rId6"/>
              </a:rPr>
              <a:t>https://doi.org/10.1016/j.cad.2013.08.018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Bommes</a:t>
            </a:r>
            <a:r>
              <a:rPr lang="en-US" dirty="0"/>
              <a:t>, D., </a:t>
            </a:r>
            <a:r>
              <a:rPr lang="en-US" dirty="0" err="1"/>
              <a:t>Campen</a:t>
            </a:r>
            <a:r>
              <a:rPr lang="en-US" dirty="0"/>
              <a:t>, M., </a:t>
            </a:r>
            <a:r>
              <a:rPr lang="en-US" dirty="0" err="1"/>
              <a:t>Ebke</a:t>
            </a:r>
            <a:r>
              <a:rPr lang="en-US" dirty="0"/>
              <a:t>, H.-C., </a:t>
            </a:r>
            <a:r>
              <a:rPr lang="en-US" dirty="0" err="1"/>
              <a:t>Alliez</a:t>
            </a:r>
            <a:r>
              <a:rPr lang="en-US" dirty="0"/>
              <a:t>, P., &amp; </a:t>
            </a:r>
            <a:r>
              <a:rPr lang="en-US" dirty="0" err="1"/>
              <a:t>Kobbelt</a:t>
            </a:r>
            <a:r>
              <a:rPr lang="en-US" dirty="0"/>
              <a:t>, L. (2013). Integer-grid maps for reliable quad meshing. </a:t>
            </a:r>
            <a:r>
              <a:rPr lang="en-US" i="1" dirty="0"/>
              <a:t>ACM Transactions on Graphics</a:t>
            </a:r>
            <a:r>
              <a:rPr lang="en-US" dirty="0"/>
              <a:t>, </a:t>
            </a:r>
            <a:r>
              <a:rPr lang="en-US" i="1" dirty="0"/>
              <a:t>32</a:t>
            </a:r>
            <a:r>
              <a:rPr lang="en-US" dirty="0"/>
              <a:t>(4), 1. </a:t>
            </a:r>
            <a:r>
              <a:rPr lang="en-US" dirty="0">
                <a:hlinkClick r:id="rId7"/>
              </a:rPr>
              <a:t>https://doi.org/10.1145/2461912.2462014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Bommes</a:t>
            </a:r>
            <a:r>
              <a:rPr lang="en-US" dirty="0"/>
              <a:t>, D., Lévy, B., </a:t>
            </a:r>
            <a:r>
              <a:rPr lang="en-US" dirty="0" err="1"/>
              <a:t>Pietroni</a:t>
            </a:r>
            <a:r>
              <a:rPr lang="en-US" dirty="0"/>
              <a:t>, N., </a:t>
            </a:r>
            <a:r>
              <a:rPr lang="en-US" dirty="0" err="1"/>
              <a:t>Puppo</a:t>
            </a:r>
            <a:r>
              <a:rPr lang="en-US" dirty="0"/>
              <a:t>, E., Silva, C., </a:t>
            </a:r>
            <a:r>
              <a:rPr lang="en-US" dirty="0" err="1"/>
              <a:t>Tarini</a:t>
            </a:r>
            <a:r>
              <a:rPr lang="en-US" dirty="0"/>
              <a:t>, M., &amp; </a:t>
            </a:r>
            <a:r>
              <a:rPr lang="en-US" dirty="0" err="1"/>
              <a:t>Zorin</a:t>
            </a:r>
            <a:r>
              <a:rPr lang="en-US" dirty="0"/>
              <a:t>, D. (2013). Quad-mesh generation and processing: A survey. </a:t>
            </a:r>
            <a:r>
              <a:rPr lang="en-US" i="1" dirty="0"/>
              <a:t>Computer Graphics Forum</a:t>
            </a:r>
            <a:r>
              <a:rPr lang="en-US" dirty="0"/>
              <a:t>, </a:t>
            </a:r>
            <a:r>
              <a:rPr lang="en-US" i="1" dirty="0"/>
              <a:t>32</a:t>
            </a:r>
            <a:r>
              <a:rPr lang="en-US" dirty="0"/>
              <a:t>(6), 51–76. </a:t>
            </a:r>
            <a:r>
              <a:rPr lang="en-US" dirty="0">
                <a:hlinkClick r:id="rId8"/>
              </a:rPr>
              <a:t>https://doi.org/10.1111/cgf.12014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Tarini</a:t>
            </a:r>
            <a:r>
              <a:rPr lang="en-US" dirty="0"/>
              <a:t>, M. (2004). </a:t>
            </a:r>
            <a:r>
              <a:rPr lang="en-US" dirty="0" err="1"/>
              <a:t>PolyCube</a:t>
            </a:r>
            <a:r>
              <a:rPr lang="en-US" dirty="0"/>
              <a:t>-Maps. </a:t>
            </a:r>
            <a:r>
              <a:rPr lang="en-US" i="1" dirty="0"/>
              <a:t>ACM Transactions on Graphics</a:t>
            </a:r>
            <a:r>
              <a:rPr lang="en-US" dirty="0"/>
              <a:t>, </a:t>
            </a:r>
            <a:r>
              <a:rPr lang="en-US" i="1" dirty="0"/>
              <a:t>23</a:t>
            </a:r>
            <a:r>
              <a:rPr lang="en-US" dirty="0"/>
              <a:t>(2), 853–860. https://</a:t>
            </a:r>
            <a:r>
              <a:rPr lang="en-US" dirty="0" err="1"/>
              <a:t>doi.org</a:t>
            </a:r>
            <a:r>
              <a:rPr lang="en-US" dirty="0"/>
              <a:t>/10.1145/1015706.1015810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Umetani</a:t>
            </a:r>
            <a:r>
              <a:rPr lang="en-US" dirty="0"/>
              <a:t>, N. (2017). Exploring generative 3D shapes using autoencoder networks. </a:t>
            </a:r>
            <a:r>
              <a:rPr lang="en-US" i="1" dirty="0"/>
              <a:t>SIGGRAPH Asia 2017 Technical Briefs on  - SA ’17</a:t>
            </a:r>
            <a:r>
              <a:rPr lang="en-US" dirty="0"/>
              <a:t>, 1–4. </a:t>
            </a:r>
            <a:r>
              <a:rPr lang="en-US" dirty="0">
                <a:hlinkClick r:id="rId9"/>
              </a:rPr>
              <a:t>https://doi.org/10.1145/3145749.3145758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5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713B6A-8C01-504A-98FF-928ACCEE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709" y="2973116"/>
            <a:ext cx="9793380" cy="542825"/>
          </a:xfrm>
        </p:spPr>
        <p:txBody>
          <a:bodyPr/>
          <a:lstStyle/>
          <a:p>
            <a:pPr algn="ctr"/>
            <a:r>
              <a:rPr lang="en-US" b="1" dirty="0">
                <a:latin typeface="Arial" charset="0"/>
                <a:ea typeface="Arial" charset="0"/>
                <a:cs typeface="Arial" charset="0"/>
              </a:rPr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150434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pPr indent="0">
              <a:buNone/>
            </a:pPr>
            <a:endParaRPr lang="en-GB" i="1" dirty="0"/>
          </a:p>
          <a:p>
            <a:r>
              <a:rPr lang="en-GB" dirty="0"/>
              <a:t> CSE Semester Project = 8 ECTS (during the semester) </a:t>
            </a:r>
          </a:p>
          <a:p>
            <a:pPr lvl="1"/>
            <a:r>
              <a:rPr lang="en-GB" dirty="0"/>
              <a:t>Rules </a:t>
            </a:r>
          </a:p>
          <a:p>
            <a:pPr lvl="2"/>
            <a:r>
              <a:rPr lang="en-GB" dirty="0"/>
              <a:t> The project takes between 1 and 1.5 days / week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 Weekly supervision through meetings with the PhD/ Post-Doc Student </a:t>
            </a:r>
          </a:p>
          <a:p>
            <a:pPr lvl="2"/>
            <a:r>
              <a:rPr lang="en-US" dirty="0"/>
              <a:t> Report at the end of the project </a:t>
            </a:r>
          </a:p>
          <a:p>
            <a:pPr lvl="2"/>
            <a:r>
              <a:rPr lang="en-US" dirty="0"/>
              <a:t> Oral presentation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indent="0">
              <a:buNone/>
            </a:pPr>
            <a:endParaRPr lang="en-GB" dirty="0"/>
          </a:p>
          <a:p>
            <a:pPr indent="0">
              <a:buNone/>
            </a:pPr>
            <a:r>
              <a:rPr lang="en-GB" dirty="0"/>
              <a:t> </a:t>
            </a:r>
          </a:p>
          <a:p>
            <a:pPr indent="0">
              <a:buNone/>
            </a:pPr>
            <a:endParaRPr lang="en-GB" dirty="0"/>
          </a:p>
          <a:p>
            <a:pPr indent="0">
              <a:buNone/>
            </a:pPr>
            <a:endParaRPr lang="en-GB" i="1" dirty="0"/>
          </a:p>
          <a:p>
            <a:pPr indent="0">
              <a:buNone/>
            </a:pPr>
            <a:r>
              <a:rPr lang="en-GB" i="1" dirty="0"/>
              <a:t>									</a:t>
            </a:r>
          </a:p>
          <a:p>
            <a:pPr indent="0">
              <a:buNone/>
            </a:pPr>
            <a:endParaRPr lang="en-GB" i="1" dirty="0">
              <a:solidFill>
                <a:schemeClr val="accent6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Science &amp; Engineering (CSE)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2B67C-A110-114F-A4EA-128648EE8649}"/>
              </a:ext>
            </a:extLst>
          </p:cNvPr>
          <p:cNvSpPr txBox="1"/>
          <p:nvPr/>
        </p:nvSpPr>
        <p:spPr>
          <a:xfrm>
            <a:off x="10145733" y="6176963"/>
            <a:ext cx="1957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Source: EPFL website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B2D0D-8376-BF4E-A986-C4A0DE38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05" y="4768770"/>
            <a:ext cx="4840663" cy="14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7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29" y="2622996"/>
            <a:ext cx="35052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33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pPr indent="0">
              <a:buNone/>
            </a:pPr>
            <a:endParaRPr lang="en-GB" i="1" dirty="0"/>
          </a:p>
          <a:p>
            <a:pPr indent="0">
              <a:buNone/>
            </a:pPr>
            <a:endParaRPr lang="en-GB" i="1" dirty="0"/>
          </a:p>
          <a:p>
            <a:pPr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Basics in</a:t>
            </a:r>
            <a:br>
              <a:rPr lang="en-GB" dirty="0"/>
            </a:br>
            <a:r>
              <a:rPr lang="en-GB" dirty="0" err="1"/>
              <a:t>Polycube</a:t>
            </a:r>
            <a:br>
              <a:rPr lang="en-GB" dirty="0"/>
            </a:br>
            <a:r>
              <a:rPr lang="en-GB" dirty="0"/>
              <a:t>Mapping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2B67C-A110-114F-A4EA-128648EE8649}"/>
              </a:ext>
            </a:extLst>
          </p:cNvPr>
          <p:cNvSpPr txBox="1"/>
          <p:nvPr/>
        </p:nvSpPr>
        <p:spPr>
          <a:xfrm>
            <a:off x="10174234" y="586918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Source: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BDB6D-2F08-5442-A4C6-40B403F7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0" y="1041400"/>
            <a:ext cx="48260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1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C58B2217-7369-E646-86E8-1F8C0F2BCF26}"/>
              </a:ext>
            </a:extLst>
          </p:cNvPr>
          <p:cNvSpPr/>
          <p:nvPr/>
        </p:nvSpPr>
        <p:spPr>
          <a:xfrm>
            <a:off x="10559794" y="2209496"/>
            <a:ext cx="773114" cy="7731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pPr indent="0">
              <a:buNone/>
            </a:pPr>
            <a:r>
              <a:rPr lang="en-GB" i="1" dirty="0"/>
              <a:t>								</a:t>
            </a:r>
          </a:p>
          <a:p>
            <a:pPr indent="0">
              <a:buNone/>
            </a:pPr>
            <a:endParaRPr lang="en-GB" i="1" dirty="0">
              <a:solidFill>
                <a:schemeClr val="accent6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Timeline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646A0F-090A-5247-A043-98A9E7EBA492}"/>
              </a:ext>
            </a:extLst>
          </p:cNvPr>
          <p:cNvGrpSpPr/>
          <p:nvPr/>
        </p:nvGrpSpPr>
        <p:grpSpPr>
          <a:xfrm>
            <a:off x="2027671" y="2439123"/>
            <a:ext cx="3101615" cy="1474544"/>
            <a:chOff x="1059495" y="1901450"/>
            <a:chExt cx="3977821" cy="1891107"/>
          </a:xfrm>
        </p:grpSpPr>
        <p:sp>
          <p:nvSpPr>
            <p:cNvPr id="7" name="Chevron 6">
              <a:extLst>
                <a:ext uri="{FF2B5EF4-FFF2-40B4-BE49-F238E27FC236}">
                  <a16:creationId xmlns:a16="http://schemas.microsoft.com/office/drawing/2014/main" id="{F4EE81FE-5A36-1947-B0A1-2FF70AE66249}"/>
                </a:ext>
              </a:extLst>
            </p:cNvPr>
            <p:cNvSpPr/>
            <p:nvPr/>
          </p:nvSpPr>
          <p:spPr>
            <a:xfrm>
              <a:off x="2878079" y="3490511"/>
              <a:ext cx="2159237" cy="302046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04C5CD-C0CA-B942-B0D1-670552ABDADF}"/>
                </a:ext>
              </a:extLst>
            </p:cNvPr>
            <p:cNvSpPr txBox="1"/>
            <p:nvPr/>
          </p:nvSpPr>
          <p:spPr>
            <a:xfrm>
              <a:off x="1059495" y="1901450"/>
              <a:ext cx="3974324" cy="75787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71450" indent="-171450">
                <a:lnSpc>
                  <a:spcPct val="90000"/>
                </a:lnSpc>
                <a:buFontTx/>
                <a:buChar char="-"/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Reading  </a:t>
              </a:r>
              <a:r>
                <a:rPr lang="en-US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papers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about Voxelization techniques, shape simplification, … </a:t>
              </a:r>
            </a:p>
            <a:p>
              <a:pPr marL="171450" indent="-171450">
                <a:lnSpc>
                  <a:spcPct val="90000"/>
                </a:lnSpc>
                <a:buFontTx/>
                <a:buChar char="-"/>
              </a:pPr>
              <a:endPara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0C625-6581-A143-B4EC-DFD9ADACE0D9}"/>
              </a:ext>
            </a:extLst>
          </p:cNvPr>
          <p:cNvGrpSpPr/>
          <p:nvPr/>
        </p:nvGrpSpPr>
        <p:grpSpPr>
          <a:xfrm>
            <a:off x="99625" y="3019038"/>
            <a:ext cx="3299936" cy="2275248"/>
            <a:chOff x="-1413226" y="2645193"/>
            <a:chExt cx="4232170" cy="29180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E752CD-9EA3-6E4D-A208-DBD84010826C}"/>
                </a:ext>
              </a:extLst>
            </p:cNvPr>
            <p:cNvSpPr txBox="1"/>
            <p:nvPr/>
          </p:nvSpPr>
          <p:spPr>
            <a:xfrm>
              <a:off x="805854" y="2645193"/>
              <a:ext cx="2013090" cy="828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8AB32A-366B-7943-BE48-127D3FFC1182}"/>
                </a:ext>
              </a:extLst>
            </p:cNvPr>
            <p:cNvSpPr txBox="1"/>
            <p:nvPr/>
          </p:nvSpPr>
          <p:spPr>
            <a:xfrm>
              <a:off x="-1413226" y="4592182"/>
              <a:ext cx="2214269" cy="9710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71450" indent="-171450">
                <a:lnSpc>
                  <a:spcPct val="90000"/>
                </a:lnSpc>
                <a:buFontTx/>
                <a:buChar char="-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Set-up </a:t>
              </a: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meetings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with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Edoardo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90000"/>
                </a:lnSpc>
                <a:buFontTx/>
                <a:buChar char="-"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Getting started on meshes</a:t>
              </a:r>
              <a:endPara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12705F-9994-7543-8CCA-1FB3083A3A21}"/>
              </a:ext>
            </a:extLst>
          </p:cNvPr>
          <p:cNvGrpSpPr/>
          <p:nvPr/>
        </p:nvGrpSpPr>
        <p:grpSpPr>
          <a:xfrm>
            <a:off x="4860040" y="4035042"/>
            <a:ext cx="1979832" cy="1185626"/>
            <a:chOff x="4692015" y="3948225"/>
            <a:chExt cx="2539138" cy="152057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E43F97-D384-A946-A314-D4A3FE6FAE01}"/>
                </a:ext>
              </a:extLst>
            </p:cNvPr>
            <p:cNvSpPr txBox="1"/>
            <p:nvPr/>
          </p:nvSpPr>
          <p:spPr>
            <a:xfrm>
              <a:off x="5046350" y="3948225"/>
              <a:ext cx="2013092" cy="8289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accent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16C393-EE97-3E40-A9B1-E2611716CB7B}"/>
                </a:ext>
              </a:extLst>
            </p:cNvPr>
            <p:cNvSpPr txBox="1"/>
            <p:nvPr/>
          </p:nvSpPr>
          <p:spPr>
            <a:xfrm>
              <a:off x="4692015" y="4924075"/>
              <a:ext cx="2539138" cy="5447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marL="171450" indent="-171450" algn="ctr">
                <a:lnSpc>
                  <a:spcPct val="90000"/>
                </a:lnSpc>
                <a:buFontTx/>
                <a:buChar char="-"/>
              </a:pPr>
              <a:r>
                <a:rPr lang="en-US" sz="1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Implementation</a:t>
              </a: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the solid voxelization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837E07C-3E3B-C648-858B-F011685F5EC9}"/>
              </a:ext>
            </a:extLst>
          </p:cNvPr>
          <p:cNvSpPr txBox="1"/>
          <p:nvPr/>
        </p:nvSpPr>
        <p:spPr>
          <a:xfrm>
            <a:off x="7048957" y="5003545"/>
            <a:ext cx="2784423" cy="24468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90000"/>
              </a:lnSpc>
            </a:pPr>
            <a:endParaRPr lang="en-US" sz="1100" kern="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3206D0-23D1-3D43-8A0A-8591686F968C}"/>
              </a:ext>
            </a:extLst>
          </p:cNvPr>
          <p:cNvGrpSpPr/>
          <p:nvPr/>
        </p:nvGrpSpPr>
        <p:grpSpPr>
          <a:xfrm>
            <a:off x="8499172" y="3019040"/>
            <a:ext cx="3209055" cy="2155741"/>
            <a:chOff x="9359207" y="2645194"/>
            <a:chExt cx="4115620" cy="276474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AF5411-8D12-034D-9F31-3F655AF83C2C}"/>
                </a:ext>
              </a:extLst>
            </p:cNvPr>
            <p:cNvSpPr txBox="1"/>
            <p:nvPr/>
          </p:nvSpPr>
          <p:spPr>
            <a:xfrm>
              <a:off x="9359207" y="2645194"/>
              <a:ext cx="2013092" cy="828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3600" b="1" dirty="0">
                  <a:solidFill>
                    <a:schemeClr val="accent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3FF52A-AC98-2F49-9B0C-6C202CEA6C62}"/>
                </a:ext>
              </a:extLst>
            </p:cNvPr>
            <p:cNvSpPr txBox="1"/>
            <p:nvPr/>
          </p:nvSpPr>
          <p:spPr>
            <a:xfrm>
              <a:off x="11315587" y="4652064"/>
              <a:ext cx="2159240" cy="75787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Training a deep neural network to learn the “</a:t>
              </a:r>
              <a:r>
                <a:rPr lang="en-US" sz="12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cubification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”</a:t>
              </a:r>
              <a:endPara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Chevron 23">
            <a:extLst>
              <a:ext uri="{FF2B5EF4-FFF2-40B4-BE49-F238E27FC236}">
                <a16:creationId xmlns:a16="http://schemas.microsoft.com/office/drawing/2014/main" id="{7B8586B8-F1DA-3943-A0FA-D65F2CD9E74F}"/>
              </a:ext>
            </a:extLst>
          </p:cNvPr>
          <p:cNvSpPr/>
          <p:nvPr/>
        </p:nvSpPr>
        <p:spPr>
          <a:xfrm>
            <a:off x="1779615" y="3678157"/>
            <a:ext cx="1683616" cy="235513"/>
          </a:xfrm>
          <a:prstGeom prst="chevron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18D244-0F6A-D340-B86A-4B7A2EE910D1}"/>
              </a:ext>
            </a:extLst>
          </p:cNvPr>
          <p:cNvGrpSpPr/>
          <p:nvPr/>
        </p:nvGrpSpPr>
        <p:grpSpPr>
          <a:xfrm rot="10800000">
            <a:off x="8864886" y="3781443"/>
            <a:ext cx="773113" cy="1547156"/>
            <a:chOff x="1233889" y="4538949"/>
            <a:chExt cx="991518" cy="1984226"/>
          </a:xfrm>
          <a:solidFill>
            <a:schemeClr val="accent4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F1BF1FE-5B00-8F4D-99B1-84DCE0589805}"/>
                </a:ext>
              </a:extLst>
            </p:cNvPr>
            <p:cNvSpPr/>
            <p:nvPr/>
          </p:nvSpPr>
          <p:spPr>
            <a:xfrm>
              <a:off x="1233889" y="4538949"/>
              <a:ext cx="991518" cy="9915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33C93FD-41BE-6146-B3D7-04756746C96E}"/>
                </a:ext>
              </a:extLst>
            </p:cNvPr>
            <p:cNvCxnSpPr/>
            <p:nvPr/>
          </p:nvCxnSpPr>
          <p:spPr>
            <a:xfrm>
              <a:off x="1729647" y="5380176"/>
              <a:ext cx="0" cy="1142999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27DDB76-D800-9B40-949D-D21E322B39A8}"/>
              </a:ext>
            </a:extLst>
          </p:cNvPr>
          <p:cNvGrpSpPr/>
          <p:nvPr/>
        </p:nvGrpSpPr>
        <p:grpSpPr>
          <a:xfrm>
            <a:off x="3913957" y="3678159"/>
            <a:ext cx="2881387" cy="1632110"/>
            <a:chOff x="3478654" y="3490511"/>
            <a:chExt cx="3695377" cy="2093180"/>
          </a:xfrm>
        </p:grpSpPr>
        <p:sp>
          <p:nvSpPr>
            <p:cNvPr id="48" name="Chevron 47">
              <a:extLst>
                <a:ext uri="{FF2B5EF4-FFF2-40B4-BE49-F238E27FC236}">
                  <a16:creationId xmlns:a16="http://schemas.microsoft.com/office/drawing/2014/main" id="{888D1657-3986-5D43-9351-613D8E76D8E3}"/>
                </a:ext>
              </a:extLst>
            </p:cNvPr>
            <p:cNvSpPr/>
            <p:nvPr/>
          </p:nvSpPr>
          <p:spPr>
            <a:xfrm>
              <a:off x="5014793" y="3490511"/>
              <a:ext cx="2159238" cy="302046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6C88BC2-8D4A-B74A-BDB2-CDB9E4417F17}"/>
                </a:ext>
              </a:extLst>
            </p:cNvPr>
            <p:cNvGrpSpPr/>
            <p:nvPr/>
          </p:nvGrpSpPr>
          <p:grpSpPr>
            <a:xfrm>
              <a:off x="3478654" y="3583946"/>
              <a:ext cx="2673346" cy="1999745"/>
              <a:chOff x="-886110" y="3475613"/>
              <a:chExt cx="2673346" cy="199974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B76ED1F-4951-6442-94E3-58F24B2EEDEC}"/>
                  </a:ext>
                </a:extLst>
              </p:cNvPr>
              <p:cNvSpPr/>
              <p:nvPr/>
            </p:nvSpPr>
            <p:spPr>
              <a:xfrm>
                <a:off x="-886110" y="4483841"/>
                <a:ext cx="991517" cy="9915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59B8D88-B5E1-434E-9D4E-72A17DD27953}"/>
                  </a:ext>
                </a:extLst>
              </p:cNvPr>
              <p:cNvCxnSpPr/>
              <p:nvPr/>
            </p:nvCxnSpPr>
            <p:spPr>
              <a:xfrm>
                <a:off x="-390427" y="3553990"/>
                <a:ext cx="0" cy="1143001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AC5EDD0-0CE0-0E43-A9B4-14A5F4A11D70}"/>
                  </a:ext>
                </a:extLst>
              </p:cNvPr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8B99C617-3CBC-134F-8436-A264DC96C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5908" y="4828593"/>
              <a:ext cx="501006" cy="498322"/>
            </a:xfrm>
            <a:custGeom>
              <a:avLst/>
              <a:gdLst>
                <a:gd name="T0" fmla="*/ 2029 w 3359"/>
                <a:gd name="T1" fmla="*/ 3060 h 3341"/>
                <a:gd name="T2" fmla="*/ 2343 w 3359"/>
                <a:gd name="T3" fmla="*/ 3079 h 3341"/>
                <a:gd name="T4" fmla="*/ 2714 w 3359"/>
                <a:gd name="T5" fmla="*/ 2704 h 3341"/>
                <a:gd name="T6" fmla="*/ 817 w 3359"/>
                <a:gd name="T7" fmla="*/ 2613 h 3341"/>
                <a:gd name="T8" fmla="*/ 852 w 3359"/>
                <a:gd name="T9" fmla="*/ 2989 h 3341"/>
                <a:gd name="T10" fmla="*/ 1476 w 3359"/>
                <a:gd name="T11" fmla="*/ 3212 h 3341"/>
                <a:gd name="T12" fmla="*/ 1041 w 3359"/>
                <a:gd name="T13" fmla="*/ 2632 h 3341"/>
                <a:gd name="T14" fmla="*/ 2034 w 3359"/>
                <a:gd name="T15" fmla="*/ 2871 h 3341"/>
                <a:gd name="T16" fmla="*/ 1947 w 3359"/>
                <a:gd name="T17" fmla="*/ 2438 h 3341"/>
                <a:gd name="T18" fmla="*/ 1208 w 3359"/>
                <a:gd name="T19" fmla="*/ 2476 h 3341"/>
                <a:gd name="T20" fmla="*/ 1465 w 3359"/>
                <a:gd name="T21" fmla="*/ 3037 h 3341"/>
                <a:gd name="T22" fmla="*/ 2515 w 3359"/>
                <a:gd name="T23" fmla="*/ 2038 h 3341"/>
                <a:gd name="T24" fmla="*/ 2695 w 3359"/>
                <a:gd name="T25" fmla="*/ 2561 h 3341"/>
                <a:gd name="T26" fmla="*/ 3118 w 3359"/>
                <a:gd name="T27" fmla="*/ 2280 h 3341"/>
                <a:gd name="T28" fmla="*/ 2547 w 3359"/>
                <a:gd name="T29" fmla="*/ 1728 h 3341"/>
                <a:gd name="T30" fmla="*/ 2297 w 3359"/>
                <a:gd name="T31" fmla="*/ 2395 h 3341"/>
                <a:gd name="T32" fmla="*/ 1737 w 3359"/>
                <a:gd name="T33" fmla="*/ 1728 h 3341"/>
                <a:gd name="T34" fmla="*/ 1062 w 3359"/>
                <a:gd name="T35" fmla="*/ 2395 h 3341"/>
                <a:gd name="T36" fmla="*/ 929 w 3359"/>
                <a:gd name="T37" fmla="*/ 1728 h 3341"/>
                <a:gd name="T38" fmla="*/ 241 w 3359"/>
                <a:gd name="T39" fmla="*/ 2280 h 3341"/>
                <a:gd name="T40" fmla="*/ 664 w 3359"/>
                <a:gd name="T41" fmla="*/ 2561 h 3341"/>
                <a:gd name="T42" fmla="*/ 843 w 3359"/>
                <a:gd name="T43" fmla="*/ 2038 h 3341"/>
                <a:gd name="T44" fmla="*/ 2065 w 3359"/>
                <a:gd name="T45" fmla="*/ 944 h 3341"/>
                <a:gd name="T46" fmla="*/ 2414 w 3359"/>
                <a:gd name="T47" fmla="*/ 1400 h 3341"/>
                <a:gd name="T48" fmla="*/ 1046 w 3359"/>
                <a:gd name="T49" fmla="*/ 992 h 3341"/>
                <a:gd name="T50" fmla="*/ 1621 w 3359"/>
                <a:gd name="T51" fmla="*/ 1613 h 3341"/>
                <a:gd name="T52" fmla="*/ 2845 w 3359"/>
                <a:gd name="T53" fmla="*/ 636 h 3341"/>
                <a:gd name="T54" fmla="*/ 2461 w 3359"/>
                <a:gd name="T55" fmla="*/ 1066 h 3341"/>
                <a:gd name="T56" fmla="*/ 3235 w 3359"/>
                <a:gd name="T57" fmla="*/ 1511 h 3341"/>
                <a:gd name="T58" fmla="*/ 3018 w 3359"/>
                <a:gd name="T59" fmla="*/ 866 h 3341"/>
                <a:gd name="T60" fmla="*/ 342 w 3359"/>
                <a:gd name="T61" fmla="*/ 866 h 3341"/>
                <a:gd name="T62" fmla="*/ 125 w 3359"/>
                <a:gd name="T63" fmla="*/ 1511 h 3341"/>
                <a:gd name="T64" fmla="*/ 899 w 3359"/>
                <a:gd name="T65" fmla="*/ 1066 h 3341"/>
                <a:gd name="T66" fmla="*/ 515 w 3359"/>
                <a:gd name="T67" fmla="*/ 636 h 3341"/>
                <a:gd name="T68" fmla="*/ 2228 w 3359"/>
                <a:gd name="T69" fmla="*/ 789 h 3341"/>
                <a:gd name="T70" fmla="*/ 1813 w 3359"/>
                <a:gd name="T71" fmla="*/ 222 h 3341"/>
                <a:gd name="T72" fmla="*/ 1283 w 3359"/>
                <a:gd name="T73" fmla="*/ 529 h 3341"/>
                <a:gd name="T74" fmla="*/ 1521 w 3359"/>
                <a:gd name="T75" fmla="*/ 857 h 3341"/>
                <a:gd name="T76" fmla="*/ 2174 w 3359"/>
                <a:gd name="T77" fmla="*/ 467 h 3341"/>
                <a:gd name="T78" fmla="*/ 2682 w 3359"/>
                <a:gd name="T79" fmla="*/ 599 h 3341"/>
                <a:gd name="T80" fmla="*/ 2322 w 3359"/>
                <a:gd name="T81" fmla="*/ 253 h 3341"/>
                <a:gd name="T82" fmla="*/ 1385 w 3359"/>
                <a:gd name="T83" fmla="*/ 143 h 3341"/>
                <a:gd name="T84" fmla="*/ 803 w 3359"/>
                <a:gd name="T85" fmla="*/ 383 h 3341"/>
                <a:gd name="T86" fmla="*/ 932 w 3359"/>
                <a:gd name="T87" fmla="*/ 720 h 3341"/>
                <a:gd name="T88" fmla="*/ 1396 w 3359"/>
                <a:gd name="T89" fmla="*/ 208 h 3341"/>
                <a:gd name="T90" fmla="*/ 2047 w 3359"/>
                <a:gd name="T91" fmla="*/ 41 h 3341"/>
                <a:gd name="T92" fmla="*/ 2681 w 3359"/>
                <a:gd name="T93" fmla="*/ 331 h 3341"/>
                <a:gd name="T94" fmla="*/ 3081 w 3359"/>
                <a:gd name="T95" fmla="*/ 751 h 3341"/>
                <a:gd name="T96" fmla="*/ 3332 w 3359"/>
                <a:gd name="T97" fmla="*/ 1372 h 3341"/>
                <a:gd name="T98" fmla="*/ 3308 w 3359"/>
                <a:gd name="T99" fmla="*/ 2081 h 3341"/>
                <a:gd name="T100" fmla="*/ 3000 w 3359"/>
                <a:gd name="T101" fmla="*/ 2702 h 3341"/>
                <a:gd name="T102" fmla="*/ 2867 w 3359"/>
                <a:gd name="T103" fmla="*/ 2851 h 3341"/>
                <a:gd name="T104" fmla="*/ 2314 w 3359"/>
                <a:gd name="T105" fmla="*/ 3217 h 3341"/>
                <a:gd name="T106" fmla="*/ 1737 w 3359"/>
                <a:gd name="T107" fmla="*/ 3340 h 3341"/>
                <a:gd name="T108" fmla="*/ 1325 w 3359"/>
                <a:gd name="T109" fmla="*/ 3303 h 3341"/>
                <a:gd name="T110" fmla="*/ 712 w 3359"/>
                <a:gd name="T111" fmla="*/ 3034 h 3341"/>
                <a:gd name="T112" fmla="*/ 424 w 3359"/>
                <a:gd name="T113" fmla="*/ 2778 h 3341"/>
                <a:gd name="T114" fmla="*/ 114 w 3359"/>
                <a:gd name="T115" fmla="*/ 2273 h 3341"/>
                <a:gd name="T116" fmla="*/ 3 w 3359"/>
                <a:gd name="T117" fmla="*/ 1570 h 3341"/>
                <a:gd name="T118" fmla="*/ 182 w 3359"/>
                <a:gd name="T119" fmla="*/ 915 h 3341"/>
                <a:gd name="T120" fmla="*/ 457 w 3359"/>
                <a:gd name="T121" fmla="*/ 527 h 3341"/>
                <a:gd name="T122" fmla="*/ 1023 w 3359"/>
                <a:gd name="T123" fmla="*/ 134 h 3341"/>
                <a:gd name="T124" fmla="*/ 1654 w 3359"/>
                <a:gd name="T125" fmla="*/ 1 h 3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59" h="3341">
                  <a:moveTo>
                    <a:pt x="2363" y="2539"/>
                  </a:moveTo>
                  <a:lnTo>
                    <a:pt x="2318" y="2632"/>
                  </a:lnTo>
                  <a:lnTo>
                    <a:pt x="2269" y="2723"/>
                  </a:lnTo>
                  <a:lnTo>
                    <a:pt x="2215" y="2811"/>
                  </a:lnTo>
                  <a:lnTo>
                    <a:pt x="2157" y="2897"/>
                  </a:lnTo>
                  <a:lnTo>
                    <a:pt x="2095" y="2980"/>
                  </a:lnTo>
                  <a:lnTo>
                    <a:pt x="2029" y="3060"/>
                  </a:lnTo>
                  <a:lnTo>
                    <a:pt x="1958" y="3138"/>
                  </a:lnTo>
                  <a:lnTo>
                    <a:pt x="1884" y="3212"/>
                  </a:lnTo>
                  <a:lnTo>
                    <a:pt x="1979" y="3196"/>
                  </a:lnTo>
                  <a:lnTo>
                    <a:pt x="2074" y="3175"/>
                  </a:lnTo>
                  <a:lnTo>
                    <a:pt x="2166" y="3148"/>
                  </a:lnTo>
                  <a:lnTo>
                    <a:pt x="2255" y="3117"/>
                  </a:lnTo>
                  <a:lnTo>
                    <a:pt x="2343" y="3079"/>
                  </a:lnTo>
                  <a:lnTo>
                    <a:pt x="2426" y="3036"/>
                  </a:lnTo>
                  <a:lnTo>
                    <a:pt x="2507" y="2989"/>
                  </a:lnTo>
                  <a:lnTo>
                    <a:pt x="2585" y="2938"/>
                  </a:lnTo>
                  <a:lnTo>
                    <a:pt x="2660" y="2881"/>
                  </a:lnTo>
                  <a:lnTo>
                    <a:pt x="2731" y="2820"/>
                  </a:lnTo>
                  <a:lnTo>
                    <a:pt x="2798" y="2756"/>
                  </a:lnTo>
                  <a:lnTo>
                    <a:pt x="2714" y="2704"/>
                  </a:lnTo>
                  <a:lnTo>
                    <a:pt x="2629" y="2656"/>
                  </a:lnTo>
                  <a:lnTo>
                    <a:pt x="2542" y="2613"/>
                  </a:lnTo>
                  <a:lnTo>
                    <a:pt x="2453" y="2573"/>
                  </a:lnTo>
                  <a:lnTo>
                    <a:pt x="2363" y="2539"/>
                  </a:lnTo>
                  <a:close/>
                  <a:moveTo>
                    <a:pt x="997" y="2539"/>
                  </a:moveTo>
                  <a:lnTo>
                    <a:pt x="907" y="2573"/>
                  </a:lnTo>
                  <a:lnTo>
                    <a:pt x="817" y="2613"/>
                  </a:lnTo>
                  <a:lnTo>
                    <a:pt x="730" y="2656"/>
                  </a:lnTo>
                  <a:lnTo>
                    <a:pt x="644" y="2704"/>
                  </a:lnTo>
                  <a:lnTo>
                    <a:pt x="561" y="2756"/>
                  </a:lnTo>
                  <a:lnTo>
                    <a:pt x="629" y="2820"/>
                  </a:lnTo>
                  <a:lnTo>
                    <a:pt x="700" y="2881"/>
                  </a:lnTo>
                  <a:lnTo>
                    <a:pt x="774" y="2938"/>
                  </a:lnTo>
                  <a:lnTo>
                    <a:pt x="852" y="2989"/>
                  </a:lnTo>
                  <a:lnTo>
                    <a:pt x="933" y="3036"/>
                  </a:lnTo>
                  <a:lnTo>
                    <a:pt x="1017" y="3079"/>
                  </a:lnTo>
                  <a:lnTo>
                    <a:pt x="1104" y="3117"/>
                  </a:lnTo>
                  <a:lnTo>
                    <a:pt x="1194" y="3148"/>
                  </a:lnTo>
                  <a:lnTo>
                    <a:pt x="1286" y="3175"/>
                  </a:lnTo>
                  <a:lnTo>
                    <a:pt x="1379" y="3196"/>
                  </a:lnTo>
                  <a:lnTo>
                    <a:pt x="1476" y="3212"/>
                  </a:lnTo>
                  <a:lnTo>
                    <a:pt x="1401" y="3138"/>
                  </a:lnTo>
                  <a:lnTo>
                    <a:pt x="1331" y="3060"/>
                  </a:lnTo>
                  <a:lnTo>
                    <a:pt x="1265" y="2979"/>
                  </a:lnTo>
                  <a:lnTo>
                    <a:pt x="1202" y="2897"/>
                  </a:lnTo>
                  <a:lnTo>
                    <a:pt x="1144" y="2811"/>
                  </a:lnTo>
                  <a:lnTo>
                    <a:pt x="1091" y="2722"/>
                  </a:lnTo>
                  <a:lnTo>
                    <a:pt x="1041" y="2632"/>
                  </a:lnTo>
                  <a:lnTo>
                    <a:pt x="997" y="2539"/>
                  </a:lnTo>
                  <a:close/>
                  <a:moveTo>
                    <a:pt x="1737" y="2421"/>
                  </a:moveTo>
                  <a:lnTo>
                    <a:pt x="1737" y="3189"/>
                  </a:lnTo>
                  <a:lnTo>
                    <a:pt x="1818" y="3115"/>
                  </a:lnTo>
                  <a:lnTo>
                    <a:pt x="1895" y="3037"/>
                  </a:lnTo>
                  <a:lnTo>
                    <a:pt x="1967" y="2955"/>
                  </a:lnTo>
                  <a:lnTo>
                    <a:pt x="2034" y="2871"/>
                  </a:lnTo>
                  <a:lnTo>
                    <a:pt x="2096" y="2783"/>
                  </a:lnTo>
                  <a:lnTo>
                    <a:pt x="2153" y="2692"/>
                  </a:lnTo>
                  <a:lnTo>
                    <a:pt x="2205" y="2598"/>
                  </a:lnTo>
                  <a:lnTo>
                    <a:pt x="2252" y="2502"/>
                  </a:lnTo>
                  <a:lnTo>
                    <a:pt x="2152" y="2476"/>
                  </a:lnTo>
                  <a:lnTo>
                    <a:pt x="2050" y="2454"/>
                  </a:lnTo>
                  <a:lnTo>
                    <a:pt x="1947" y="2438"/>
                  </a:lnTo>
                  <a:lnTo>
                    <a:pt x="1843" y="2428"/>
                  </a:lnTo>
                  <a:lnTo>
                    <a:pt x="1737" y="2421"/>
                  </a:lnTo>
                  <a:close/>
                  <a:moveTo>
                    <a:pt x="1621" y="2421"/>
                  </a:moveTo>
                  <a:lnTo>
                    <a:pt x="1516" y="2428"/>
                  </a:lnTo>
                  <a:lnTo>
                    <a:pt x="1413" y="2438"/>
                  </a:lnTo>
                  <a:lnTo>
                    <a:pt x="1310" y="2454"/>
                  </a:lnTo>
                  <a:lnTo>
                    <a:pt x="1208" y="2476"/>
                  </a:lnTo>
                  <a:lnTo>
                    <a:pt x="1108" y="2502"/>
                  </a:lnTo>
                  <a:lnTo>
                    <a:pt x="1154" y="2598"/>
                  </a:lnTo>
                  <a:lnTo>
                    <a:pt x="1207" y="2692"/>
                  </a:lnTo>
                  <a:lnTo>
                    <a:pt x="1263" y="2783"/>
                  </a:lnTo>
                  <a:lnTo>
                    <a:pt x="1326" y="2871"/>
                  </a:lnTo>
                  <a:lnTo>
                    <a:pt x="1393" y="2955"/>
                  </a:lnTo>
                  <a:lnTo>
                    <a:pt x="1465" y="3037"/>
                  </a:lnTo>
                  <a:lnTo>
                    <a:pt x="1540" y="3115"/>
                  </a:lnTo>
                  <a:lnTo>
                    <a:pt x="1621" y="3189"/>
                  </a:lnTo>
                  <a:lnTo>
                    <a:pt x="1621" y="2421"/>
                  </a:lnTo>
                  <a:close/>
                  <a:moveTo>
                    <a:pt x="2547" y="1728"/>
                  </a:moveTo>
                  <a:lnTo>
                    <a:pt x="2542" y="1833"/>
                  </a:lnTo>
                  <a:lnTo>
                    <a:pt x="2531" y="1935"/>
                  </a:lnTo>
                  <a:lnTo>
                    <a:pt x="2515" y="2038"/>
                  </a:lnTo>
                  <a:lnTo>
                    <a:pt x="2495" y="2138"/>
                  </a:lnTo>
                  <a:lnTo>
                    <a:pt x="2471" y="2238"/>
                  </a:lnTo>
                  <a:lnTo>
                    <a:pt x="2442" y="2335"/>
                  </a:lnTo>
                  <a:lnTo>
                    <a:pt x="2407" y="2432"/>
                  </a:lnTo>
                  <a:lnTo>
                    <a:pt x="2505" y="2469"/>
                  </a:lnTo>
                  <a:lnTo>
                    <a:pt x="2601" y="2512"/>
                  </a:lnTo>
                  <a:lnTo>
                    <a:pt x="2695" y="2561"/>
                  </a:lnTo>
                  <a:lnTo>
                    <a:pt x="2787" y="2613"/>
                  </a:lnTo>
                  <a:lnTo>
                    <a:pt x="2877" y="2669"/>
                  </a:lnTo>
                  <a:lnTo>
                    <a:pt x="2933" y="2598"/>
                  </a:lnTo>
                  <a:lnTo>
                    <a:pt x="2987" y="2523"/>
                  </a:lnTo>
                  <a:lnTo>
                    <a:pt x="3036" y="2445"/>
                  </a:lnTo>
                  <a:lnTo>
                    <a:pt x="3079" y="2364"/>
                  </a:lnTo>
                  <a:lnTo>
                    <a:pt x="3118" y="2280"/>
                  </a:lnTo>
                  <a:lnTo>
                    <a:pt x="3152" y="2193"/>
                  </a:lnTo>
                  <a:lnTo>
                    <a:pt x="3181" y="2104"/>
                  </a:lnTo>
                  <a:lnTo>
                    <a:pt x="3205" y="2013"/>
                  </a:lnTo>
                  <a:lnTo>
                    <a:pt x="3223" y="1920"/>
                  </a:lnTo>
                  <a:lnTo>
                    <a:pt x="3236" y="1825"/>
                  </a:lnTo>
                  <a:lnTo>
                    <a:pt x="3242" y="1728"/>
                  </a:lnTo>
                  <a:lnTo>
                    <a:pt x="2547" y="1728"/>
                  </a:lnTo>
                  <a:close/>
                  <a:moveTo>
                    <a:pt x="1737" y="1728"/>
                  </a:moveTo>
                  <a:lnTo>
                    <a:pt x="1737" y="2306"/>
                  </a:lnTo>
                  <a:lnTo>
                    <a:pt x="1852" y="2312"/>
                  </a:lnTo>
                  <a:lnTo>
                    <a:pt x="1966" y="2324"/>
                  </a:lnTo>
                  <a:lnTo>
                    <a:pt x="2077" y="2342"/>
                  </a:lnTo>
                  <a:lnTo>
                    <a:pt x="2188" y="2366"/>
                  </a:lnTo>
                  <a:lnTo>
                    <a:pt x="2297" y="2395"/>
                  </a:lnTo>
                  <a:lnTo>
                    <a:pt x="2335" y="2289"/>
                  </a:lnTo>
                  <a:lnTo>
                    <a:pt x="2367" y="2180"/>
                  </a:lnTo>
                  <a:lnTo>
                    <a:pt x="2392" y="2069"/>
                  </a:lnTo>
                  <a:lnTo>
                    <a:pt x="2411" y="1957"/>
                  </a:lnTo>
                  <a:lnTo>
                    <a:pt x="2425" y="1843"/>
                  </a:lnTo>
                  <a:lnTo>
                    <a:pt x="2431" y="1728"/>
                  </a:lnTo>
                  <a:lnTo>
                    <a:pt x="1737" y="1728"/>
                  </a:lnTo>
                  <a:close/>
                  <a:moveTo>
                    <a:pt x="929" y="1728"/>
                  </a:moveTo>
                  <a:lnTo>
                    <a:pt x="935" y="1843"/>
                  </a:lnTo>
                  <a:lnTo>
                    <a:pt x="949" y="1957"/>
                  </a:lnTo>
                  <a:lnTo>
                    <a:pt x="968" y="2069"/>
                  </a:lnTo>
                  <a:lnTo>
                    <a:pt x="993" y="2180"/>
                  </a:lnTo>
                  <a:lnTo>
                    <a:pt x="1024" y="2288"/>
                  </a:lnTo>
                  <a:lnTo>
                    <a:pt x="1062" y="2395"/>
                  </a:lnTo>
                  <a:lnTo>
                    <a:pt x="1172" y="2366"/>
                  </a:lnTo>
                  <a:lnTo>
                    <a:pt x="1282" y="2342"/>
                  </a:lnTo>
                  <a:lnTo>
                    <a:pt x="1394" y="2324"/>
                  </a:lnTo>
                  <a:lnTo>
                    <a:pt x="1508" y="2312"/>
                  </a:lnTo>
                  <a:lnTo>
                    <a:pt x="1621" y="2306"/>
                  </a:lnTo>
                  <a:lnTo>
                    <a:pt x="1621" y="1728"/>
                  </a:lnTo>
                  <a:lnTo>
                    <a:pt x="929" y="1728"/>
                  </a:lnTo>
                  <a:close/>
                  <a:moveTo>
                    <a:pt x="118" y="1728"/>
                  </a:moveTo>
                  <a:lnTo>
                    <a:pt x="124" y="1825"/>
                  </a:lnTo>
                  <a:lnTo>
                    <a:pt x="137" y="1920"/>
                  </a:lnTo>
                  <a:lnTo>
                    <a:pt x="155" y="2013"/>
                  </a:lnTo>
                  <a:lnTo>
                    <a:pt x="178" y="2104"/>
                  </a:lnTo>
                  <a:lnTo>
                    <a:pt x="207" y="2193"/>
                  </a:lnTo>
                  <a:lnTo>
                    <a:pt x="241" y="2280"/>
                  </a:lnTo>
                  <a:lnTo>
                    <a:pt x="280" y="2364"/>
                  </a:lnTo>
                  <a:lnTo>
                    <a:pt x="324" y="2445"/>
                  </a:lnTo>
                  <a:lnTo>
                    <a:pt x="373" y="2523"/>
                  </a:lnTo>
                  <a:lnTo>
                    <a:pt x="425" y="2598"/>
                  </a:lnTo>
                  <a:lnTo>
                    <a:pt x="483" y="2669"/>
                  </a:lnTo>
                  <a:lnTo>
                    <a:pt x="573" y="2613"/>
                  </a:lnTo>
                  <a:lnTo>
                    <a:pt x="664" y="2561"/>
                  </a:lnTo>
                  <a:lnTo>
                    <a:pt x="758" y="2512"/>
                  </a:lnTo>
                  <a:lnTo>
                    <a:pt x="855" y="2469"/>
                  </a:lnTo>
                  <a:lnTo>
                    <a:pt x="953" y="2432"/>
                  </a:lnTo>
                  <a:lnTo>
                    <a:pt x="918" y="2335"/>
                  </a:lnTo>
                  <a:lnTo>
                    <a:pt x="889" y="2238"/>
                  </a:lnTo>
                  <a:lnTo>
                    <a:pt x="863" y="2138"/>
                  </a:lnTo>
                  <a:lnTo>
                    <a:pt x="843" y="2038"/>
                  </a:lnTo>
                  <a:lnTo>
                    <a:pt x="829" y="1935"/>
                  </a:lnTo>
                  <a:lnTo>
                    <a:pt x="818" y="1833"/>
                  </a:lnTo>
                  <a:lnTo>
                    <a:pt x="813" y="1728"/>
                  </a:lnTo>
                  <a:lnTo>
                    <a:pt x="118" y="1728"/>
                  </a:lnTo>
                  <a:close/>
                  <a:moveTo>
                    <a:pt x="2276" y="894"/>
                  </a:moveTo>
                  <a:lnTo>
                    <a:pt x="2171" y="922"/>
                  </a:lnTo>
                  <a:lnTo>
                    <a:pt x="2065" y="944"/>
                  </a:lnTo>
                  <a:lnTo>
                    <a:pt x="1956" y="960"/>
                  </a:lnTo>
                  <a:lnTo>
                    <a:pt x="1848" y="972"/>
                  </a:lnTo>
                  <a:lnTo>
                    <a:pt x="1737" y="977"/>
                  </a:lnTo>
                  <a:lnTo>
                    <a:pt x="1737" y="1613"/>
                  </a:lnTo>
                  <a:lnTo>
                    <a:pt x="2431" y="1613"/>
                  </a:lnTo>
                  <a:lnTo>
                    <a:pt x="2425" y="1506"/>
                  </a:lnTo>
                  <a:lnTo>
                    <a:pt x="2414" y="1400"/>
                  </a:lnTo>
                  <a:lnTo>
                    <a:pt x="2397" y="1295"/>
                  </a:lnTo>
                  <a:lnTo>
                    <a:pt x="2374" y="1193"/>
                  </a:lnTo>
                  <a:lnTo>
                    <a:pt x="2347" y="1091"/>
                  </a:lnTo>
                  <a:lnTo>
                    <a:pt x="2314" y="992"/>
                  </a:lnTo>
                  <a:lnTo>
                    <a:pt x="2276" y="894"/>
                  </a:lnTo>
                  <a:close/>
                  <a:moveTo>
                    <a:pt x="1083" y="894"/>
                  </a:moveTo>
                  <a:lnTo>
                    <a:pt x="1046" y="992"/>
                  </a:lnTo>
                  <a:lnTo>
                    <a:pt x="1013" y="1091"/>
                  </a:lnTo>
                  <a:lnTo>
                    <a:pt x="984" y="1193"/>
                  </a:lnTo>
                  <a:lnTo>
                    <a:pt x="962" y="1295"/>
                  </a:lnTo>
                  <a:lnTo>
                    <a:pt x="945" y="1400"/>
                  </a:lnTo>
                  <a:lnTo>
                    <a:pt x="935" y="1506"/>
                  </a:lnTo>
                  <a:lnTo>
                    <a:pt x="929" y="1613"/>
                  </a:lnTo>
                  <a:lnTo>
                    <a:pt x="1621" y="1613"/>
                  </a:lnTo>
                  <a:lnTo>
                    <a:pt x="1621" y="977"/>
                  </a:lnTo>
                  <a:lnTo>
                    <a:pt x="1512" y="972"/>
                  </a:lnTo>
                  <a:lnTo>
                    <a:pt x="1402" y="960"/>
                  </a:lnTo>
                  <a:lnTo>
                    <a:pt x="1295" y="944"/>
                  </a:lnTo>
                  <a:lnTo>
                    <a:pt x="1189" y="922"/>
                  </a:lnTo>
                  <a:lnTo>
                    <a:pt x="1083" y="894"/>
                  </a:lnTo>
                  <a:close/>
                  <a:moveTo>
                    <a:pt x="2845" y="636"/>
                  </a:moveTo>
                  <a:lnTo>
                    <a:pt x="2758" y="689"/>
                  </a:lnTo>
                  <a:lnTo>
                    <a:pt x="2668" y="738"/>
                  </a:lnTo>
                  <a:lnTo>
                    <a:pt x="2576" y="782"/>
                  </a:lnTo>
                  <a:lnTo>
                    <a:pt x="2483" y="823"/>
                  </a:lnTo>
                  <a:lnTo>
                    <a:pt x="2388" y="859"/>
                  </a:lnTo>
                  <a:lnTo>
                    <a:pt x="2427" y="961"/>
                  </a:lnTo>
                  <a:lnTo>
                    <a:pt x="2461" y="1066"/>
                  </a:lnTo>
                  <a:lnTo>
                    <a:pt x="2489" y="1172"/>
                  </a:lnTo>
                  <a:lnTo>
                    <a:pt x="2512" y="1281"/>
                  </a:lnTo>
                  <a:lnTo>
                    <a:pt x="2529" y="1390"/>
                  </a:lnTo>
                  <a:lnTo>
                    <a:pt x="2541" y="1501"/>
                  </a:lnTo>
                  <a:lnTo>
                    <a:pt x="2547" y="1613"/>
                  </a:lnTo>
                  <a:lnTo>
                    <a:pt x="3242" y="1613"/>
                  </a:lnTo>
                  <a:lnTo>
                    <a:pt x="3235" y="1511"/>
                  </a:lnTo>
                  <a:lnTo>
                    <a:pt x="3222" y="1412"/>
                  </a:lnTo>
                  <a:lnTo>
                    <a:pt x="3202" y="1314"/>
                  </a:lnTo>
                  <a:lnTo>
                    <a:pt x="3176" y="1220"/>
                  </a:lnTo>
                  <a:lnTo>
                    <a:pt x="3144" y="1127"/>
                  </a:lnTo>
                  <a:lnTo>
                    <a:pt x="3107" y="1037"/>
                  </a:lnTo>
                  <a:lnTo>
                    <a:pt x="3065" y="950"/>
                  </a:lnTo>
                  <a:lnTo>
                    <a:pt x="3018" y="866"/>
                  </a:lnTo>
                  <a:lnTo>
                    <a:pt x="2965" y="785"/>
                  </a:lnTo>
                  <a:lnTo>
                    <a:pt x="2907" y="709"/>
                  </a:lnTo>
                  <a:lnTo>
                    <a:pt x="2845" y="636"/>
                  </a:lnTo>
                  <a:close/>
                  <a:moveTo>
                    <a:pt x="515" y="636"/>
                  </a:moveTo>
                  <a:lnTo>
                    <a:pt x="453" y="709"/>
                  </a:lnTo>
                  <a:lnTo>
                    <a:pt x="395" y="785"/>
                  </a:lnTo>
                  <a:lnTo>
                    <a:pt x="342" y="866"/>
                  </a:lnTo>
                  <a:lnTo>
                    <a:pt x="295" y="950"/>
                  </a:lnTo>
                  <a:lnTo>
                    <a:pt x="253" y="1037"/>
                  </a:lnTo>
                  <a:lnTo>
                    <a:pt x="215" y="1127"/>
                  </a:lnTo>
                  <a:lnTo>
                    <a:pt x="183" y="1220"/>
                  </a:lnTo>
                  <a:lnTo>
                    <a:pt x="158" y="1314"/>
                  </a:lnTo>
                  <a:lnTo>
                    <a:pt x="138" y="1412"/>
                  </a:lnTo>
                  <a:lnTo>
                    <a:pt x="125" y="1511"/>
                  </a:lnTo>
                  <a:lnTo>
                    <a:pt x="118" y="1613"/>
                  </a:lnTo>
                  <a:lnTo>
                    <a:pt x="813" y="1613"/>
                  </a:lnTo>
                  <a:lnTo>
                    <a:pt x="819" y="1501"/>
                  </a:lnTo>
                  <a:lnTo>
                    <a:pt x="831" y="1390"/>
                  </a:lnTo>
                  <a:lnTo>
                    <a:pt x="848" y="1281"/>
                  </a:lnTo>
                  <a:lnTo>
                    <a:pt x="871" y="1172"/>
                  </a:lnTo>
                  <a:lnTo>
                    <a:pt x="899" y="1066"/>
                  </a:lnTo>
                  <a:lnTo>
                    <a:pt x="933" y="961"/>
                  </a:lnTo>
                  <a:lnTo>
                    <a:pt x="972" y="859"/>
                  </a:lnTo>
                  <a:lnTo>
                    <a:pt x="877" y="823"/>
                  </a:lnTo>
                  <a:lnTo>
                    <a:pt x="783" y="782"/>
                  </a:lnTo>
                  <a:lnTo>
                    <a:pt x="692" y="738"/>
                  </a:lnTo>
                  <a:lnTo>
                    <a:pt x="602" y="689"/>
                  </a:lnTo>
                  <a:lnTo>
                    <a:pt x="515" y="636"/>
                  </a:lnTo>
                  <a:close/>
                  <a:moveTo>
                    <a:pt x="1737" y="153"/>
                  </a:moveTo>
                  <a:lnTo>
                    <a:pt x="1737" y="862"/>
                  </a:lnTo>
                  <a:lnTo>
                    <a:pt x="1837" y="857"/>
                  </a:lnTo>
                  <a:lnTo>
                    <a:pt x="1937" y="847"/>
                  </a:lnTo>
                  <a:lnTo>
                    <a:pt x="2035" y="831"/>
                  </a:lnTo>
                  <a:lnTo>
                    <a:pt x="2132" y="813"/>
                  </a:lnTo>
                  <a:lnTo>
                    <a:pt x="2228" y="789"/>
                  </a:lnTo>
                  <a:lnTo>
                    <a:pt x="2182" y="700"/>
                  </a:lnTo>
                  <a:lnTo>
                    <a:pt x="2131" y="613"/>
                  </a:lnTo>
                  <a:lnTo>
                    <a:pt x="2076" y="529"/>
                  </a:lnTo>
                  <a:lnTo>
                    <a:pt x="2016" y="448"/>
                  </a:lnTo>
                  <a:lnTo>
                    <a:pt x="1953" y="370"/>
                  </a:lnTo>
                  <a:lnTo>
                    <a:pt x="1886" y="294"/>
                  </a:lnTo>
                  <a:lnTo>
                    <a:pt x="1813" y="222"/>
                  </a:lnTo>
                  <a:lnTo>
                    <a:pt x="1737" y="153"/>
                  </a:lnTo>
                  <a:close/>
                  <a:moveTo>
                    <a:pt x="1621" y="153"/>
                  </a:moveTo>
                  <a:lnTo>
                    <a:pt x="1546" y="222"/>
                  </a:lnTo>
                  <a:lnTo>
                    <a:pt x="1474" y="294"/>
                  </a:lnTo>
                  <a:lnTo>
                    <a:pt x="1407" y="370"/>
                  </a:lnTo>
                  <a:lnTo>
                    <a:pt x="1342" y="448"/>
                  </a:lnTo>
                  <a:lnTo>
                    <a:pt x="1283" y="529"/>
                  </a:lnTo>
                  <a:lnTo>
                    <a:pt x="1229" y="613"/>
                  </a:lnTo>
                  <a:lnTo>
                    <a:pt x="1178" y="700"/>
                  </a:lnTo>
                  <a:lnTo>
                    <a:pt x="1132" y="789"/>
                  </a:lnTo>
                  <a:lnTo>
                    <a:pt x="1228" y="813"/>
                  </a:lnTo>
                  <a:lnTo>
                    <a:pt x="1325" y="831"/>
                  </a:lnTo>
                  <a:lnTo>
                    <a:pt x="1422" y="847"/>
                  </a:lnTo>
                  <a:lnTo>
                    <a:pt x="1521" y="857"/>
                  </a:lnTo>
                  <a:lnTo>
                    <a:pt x="1621" y="862"/>
                  </a:lnTo>
                  <a:lnTo>
                    <a:pt x="1621" y="153"/>
                  </a:lnTo>
                  <a:close/>
                  <a:moveTo>
                    <a:pt x="1884" y="129"/>
                  </a:moveTo>
                  <a:lnTo>
                    <a:pt x="1964" y="208"/>
                  </a:lnTo>
                  <a:lnTo>
                    <a:pt x="2038" y="291"/>
                  </a:lnTo>
                  <a:lnTo>
                    <a:pt x="2109" y="378"/>
                  </a:lnTo>
                  <a:lnTo>
                    <a:pt x="2174" y="467"/>
                  </a:lnTo>
                  <a:lnTo>
                    <a:pt x="2234" y="560"/>
                  </a:lnTo>
                  <a:lnTo>
                    <a:pt x="2290" y="656"/>
                  </a:lnTo>
                  <a:lnTo>
                    <a:pt x="2341" y="753"/>
                  </a:lnTo>
                  <a:lnTo>
                    <a:pt x="2428" y="720"/>
                  </a:lnTo>
                  <a:lnTo>
                    <a:pt x="2514" y="684"/>
                  </a:lnTo>
                  <a:lnTo>
                    <a:pt x="2599" y="644"/>
                  </a:lnTo>
                  <a:lnTo>
                    <a:pt x="2682" y="599"/>
                  </a:lnTo>
                  <a:lnTo>
                    <a:pt x="2763" y="551"/>
                  </a:lnTo>
                  <a:lnTo>
                    <a:pt x="2698" y="491"/>
                  </a:lnTo>
                  <a:lnTo>
                    <a:pt x="2628" y="436"/>
                  </a:lnTo>
                  <a:lnTo>
                    <a:pt x="2555" y="383"/>
                  </a:lnTo>
                  <a:lnTo>
                    <a:pt x="2481" y="336"/>
                  </a:lnTo>
                  <a:lnTo>
                    <a:pt x="2403" y="292"/>
                  </a:lnTo>
                  <a:lnTo>
                    <a:pt x="2322" y="253"/>
                  </a:lnTo>
                  <a:lnTo>
                    <a:pt x="2238" y="219"/>
                  </a:lnTo>
                  <a:lnTo>
                    <a:pt x="2153" y="188"/>
                  </a:lnTo>
                  <a:lnTo>
                    <a:pt x="2065" y="163"/>
                  </a:lnTo>
                  <a:lnTo>
                    <a:pt x="1975" y="143"/>
                  </a:lnTo>
                  <a:lnTo>
                    <a:pt x="1884" y="129"/>
                  </a:lnTo>
                  <a:close/>
                  <a:moveTo>
                    <a:pt x="1476" y="129"/>
                  </a:moveTo>
                  <a:lnTo>
                    <a:pt x="1385" y="143"/>
                  </a:lnTo>
                  <a:lnTo>
                    <a:pt x="1294" y="163"/>
                  </a:lnTo>
                  <a:lnTo>
                    <a:pt x="1207" y="188"/>
                  </a:lnTo>
                  <a:lnTo>
                    <a:pt x="1121" y="219"/>
                  </a:lnTo>
                  <a:lnTo>
                    <a:pt x="1038" y="253"/>
                  </a:lnTo>
                  <a:lnTo>
                    <a:pt x="957" y="292"/>
                  </a:lnTo>
                  <a:lnTo>
                    <a:pt x="879" y="336"/>
                  </a:lnTo>
                  <a:lnTo>
                    <a:pt x="803" y="383"/>
                  </a:lnTo>
                  <a:lnTo>
                    <a:pt x="732" y="436"/>
                  </a:lnTo>
                  <a:lnTo>
                    <a:pt x="662" y="491"/>
                  </a:lnTo>
                  <a:lnTo>
                    <a:pt x="597" y="551"/>
                  </a:lnTo>
                  <a:lnTo>
                    <a:pt x="678" y="599"/>
                  </a:lnTo>
                  <a:lnTo>
                    <a:pt x="760" y="644"/>
                  </a:lnTo>
                  <a:lnTo>
                    <a:pt x="845" y="684"/>
                  </a:lnTo>
                  <a:lnTo>
                    <a:pt x="932" y="720"/>
                  </a:lnTo>
                  <a:lnTo>
                    <a:pt x="1019" y="753"/>
                  </a:lnTo>
                  <a:lnTo>
                    <a:pt x="1070" y="656"/>
                  </a:lnTo>
                  <a:lnTo>
                    <a:pt x="1124" y="560"/>
                  </a:lnTo>
                  <a:lnTo>
                    <a:pt x="1186" y="467"/>
                  </a:lnTo>
                  <a:lnTo>
                    <a:pt x="1251" y="378"/>
                  </a:lnTo>
                  <a:lnTo>
                    <a:pt x="1321" y="291"/>
                  </a:lnTo>
                  <a:lnTo>
                    <a:pt x="1396" y="208"/>
                  </a:lnTo>
                  <a:lnTo>
                    <a:pt x="1476" y="129"/>
                  </a:lnTo>
                  <a:close/>
                  <a:moveTo>
                    <a:pt x="1679" y="0"/>
                  </a:moveTo>
                  <a:lnTo>
                    <a:pt x="1706" y="1"/>
                  </a:lnTo>
                  <a:lnTo>
                    <a:pt x="1738" y="2"/>
                  </a:lnTo>
                  <a:lnTo>
                    <a:pt x="1843" y="8"/>
                  </a:lnTo>
                  <a:lnTo>
                    <a:pt x="1946" y="22"/>
                  </a:lnTo>
                  <a:lnTo>
                    <a:pt x="2047" y="41"/>
                  </a:lnTo>
                  <a:lnTo>
                    <a:pt x="2146" y="66"/>
                  </a:lnTo>
                  <a:lnTo>
                    <a:pt x="2243" y="97"/>
                  </a:lnTo>
                  <a:lnTo>
                    <a:pt x="2336" y="134"/>
                  </a:lnTo>
                  <a:lnTo>
                    <a:pt x="2427" y="175"/>
                  </a:lnTo>
                  <a:lnTo>
                    <a:pt x="2515" y="222"/>
                  </a:lnTo>
                  <a:lnTo>
                    <a:pt x="2600" y="274"/>
                  </a:lnTo>
                  <a:lnTo>
                    <a:pt x="2681" y="331"/>
                  </a:lnTo>
                  <a:lnTo>
                    <a:pt x="2759" y="392"/>
                  </a:lnTo>
                  <a:lnTo>
                    <a:pt x="2832" y="458"/>
                  </a:lnTo>
                  <a:lnTo>
                    <a:pt x="2903" y="527"/>
                  </a:lnTo>
                  <a:lnTo>
                    <a:pt x="2903" y="528"/>
                  </a:lnTo>
                  <a:lnTo>
                    <a:pt x="2966" y="599"/>
                  </a:lnTo>
                  <a:lnTo>
                    <a:pt x="3026" y="673"/>
                  </a:lnTo>
                  <a:lnTo>
                    <a:pt x="3081" y="751"/>
                  </a:lnTo>
                  <a:lnTo>
                    <a:pt x="3131" y="831"/>
                  </a:lnTo>
                  <a:lnTo>
                    <a:pt x="3177" y="915"/>
                  </a:lnTo>
                  <a:lnTo>
                    <a:pt x="3219" y="1001"/>
                  </a:lnTo>
                  <a:lnTo>
                    <a:pt x="3255" y="1091"/>
                  </a:lnTo>
                  <a:lnTo>
                    <a:pt x="3286" y="1182"/>
                  </a:lnTo>
                  <a:lnTo>
                    <a:pt x="3311" y="1276"/>
                  </a:lnTo>
                  <a:lnTo>
                    <a:pt x="3332" y="1372"/>
                  </a:lnTo>
                  <a:lnTo>
                    <a:pt x="3347" y="1469"/>
                  </a:lnTo>
                  <a:lnTo>
                    <a:pt x="3356" y="1570"/>
                  </a:lnTo>
                  <a:lnTo>
                    <a:pt x="3359" y="1670"/>
                  </a:lnTo>
                  <a:lnTo>
                    <a:pt x="3356" y="1776"/>
                  </a:lnTo>
                  <a:lnTo>
                    <a:pt x="3346" y="1880"/>
                  </a:lnTo>
                  <a:lnTo>
                    <a:pt x="3330" y="1981"/>
                  </a:lnTo>
                  <a:lnTo>
                    <a:pt x="3308" y="2081"/>
                  </a:lnTo>
                  <a:lnTo>
                    <a:pt x="3280" y="2178"/>
                  </a:lnTo>
                  <a:lnTo>
                    <a:pt x="3246" y="2273"/>
                  </a:lnTo>
                  <a:lnTo>
                    <a:pt x="3207" y="2365"/>
                  </a:lnTo>
                  <a:lnTo>
                    <a:pt x="3163" y="2454"/>
                  </a:lnTo>
                  <a:lnTo>
                    <a:pt x="3113" y="2540"/>
                  </a:lnTo>
                  <a:lnTo>
                    <a:pt x="3059" y="2622"/>
                  </a:lnTo>
                  <a:lnTo>
                    <a:pt x="3000" y="2702"/>
                  </a:lnTo>
                  <a:lnTo>
                    <a:pt x="2936" y="2777"/>
                  </a:lnTo>
                  <a:lnTo>
                    <a:pt x="2936" y="2778"/>
                  </a:lnTo>
                  <a:lnTo>
                    <a:pt x="2934" y="2779"/>
                  </a:lnTo>
                  <a:lnTo>
                    <a:pt x="2934" y="2780"/>
                  </a:lnTo>
                  <a:lnTo>
                    <a:pt x="2933" y="2780"/>
                  </a:lnTo>
                  <a:lnTo>
                    <a:pt x="2932" y="2781"/>
                  </a:lnTo>
                  <a:lnTo>
                    <a:pt x="2867" y="2851"/>
                  </a:lnTo>
                  <a:lnTo>
                    <a:pt x="2798" y="2916"/>
                  </a:lnTo>
                  <a:lnTo>
                    <a:pt x="2725" y="2976"/>
                  </a:lnTo>
                  <a:lnTo>
                    <a:pt x="2649" y="3034"/>
                  </a:lnTo>
                  <a:lnTo>
                    <a:pt x="2570" y="3086"/>
                  </a:lnTo>
                  <a:lnTo>
                    <a:pt x="2487" y="3134"/>
                  </a:lnTo>
                  <a:lnTo>
                    <a:pt x="2402" y="3178"/>
                  </a:lnTo>
                  <a:lnTo>
                    <a:pt x="2314" y="3217"/>
                  </a:lnTo>
                  <a:lnTo>
                    <a:pt x="2224" y="3251"/>
                  </a:lnTo>
                  <a:lnTo>
                    <a:pt x="2130" y="3280"/>
                  </a:lnTo>
                  <a:lnTo>
                    <a:pt x="2035" y="3303"/>
                  </a:lnTo>
                  <a:lnTo>
                    <a:pt x="1937" y="3321"/>
                  </a:lnTo>
                  <a:lnTo>
                    <a:pt x="1838" y="3333"/>
                  </a:lnTo>
                  <a:lnTo>
                    <a:pt x="1738" y="3340"/>
                  </a:lnTo>
                  <a:lnTo>
                    <a:pt x="1737" y="3340"/>
                  </a:lnTo>
                  <a:lnTo>
                    <a:pt x="1706" y="3341"/>
                  </a:lnTo>
                  <a:lnTo>
                    <a:pt x="1679" y="3341"/>
                  </a:lnTo>
                  <a:lnTo>
                    <a:pt x="1654" y="3341"/>
                  </a:lnTo>
                  <a:lnTo>
                    <a:pt x="1621" y="3340"/>
                  </a:lnTo>
                  <a:lnTo>
                    <a:pt x="1521" y="3333"/>
                  </a:lnTo>
                  <a:lnTo>
                    <a:pt x="1422" y="3321"/>
                  </a:lnTo>
                  <a:lnTo>
                    <a:pt x="1325" y="3303"/>
                  </a:lnTo>
                  <a:lnTo>
                    <a:pt x="1230" y="3280"/>
                  </a:lnTo>
                  <a:lnTo>
                    <a:pt x="1137" y="3251"/>
                  </a:lnTo>
                  <a:lnTo>
                    <a:pt x="1047" y="3217"/>
                  </a:lnTo>
                  <a:lnTo>
                    <a:pt x="958" y="3178"/>
                  </a:lnTo>
                  <a:lnTo>
                    <a:pt x="873" y="3134"/>
                  </a:lnTo>
                  <a:lnTo>
                    <a:pt x="791" y="3087"/>
                  </a:lnTo>
                  <a:lnTo>
                    <a:pt x="712" y="3034"/>
                  </a:lnTo>
                  <a:lnTo>
                    <a:pt x="635" y="2977"/>
                  </a:lnTo>
                  <a:lnTo>
                    <a:pt x="562" y="2917"/>
                  </a:lnTo>
                  <a:lnTo>
                    <a:pt x="494" y="2852"/>
                  </a:lnTo>
                  <a:lnTo>
                    <a:pt x="428" y="2783"/>
                  </a:lnTo>
                  <a:lnTo>
                    <a:pt x="426" y="2781"/>
                  </a:lnTo>
                  <a:lnTo>
                    <a:pt x="424" y="2779"/>
                  </a:lnTo>
                  <a:lnTo>
                    <a:pt x="424" y="2778"/>
                  </a:lnTo>
                  <a:lnTo>
                    <a:pt x="423" y="2777"/>
                  </a:lnTo>
                  <a:lnTo>
                    <a:pt x="360" y="2702"/>
                  </a:lnTo>
                  <a:lnTo>
                    <a:pt x="301" y="2622"/>
                  </a:lnTo>
                  <a:lnTo>
                    <a:pt x="246" y="2540"/>
                  </a:lnTo>
                  <a:lnTo>
                    <a:pt x="197" y="2454"/>
                  </a:lnTo>
                  <a:lnTo>
                    <a:pt x="153" y="2365"/>
                  </a:lnTo>
                  <a:lnTo>
                    <a:pt x="114" y="2273"/>
                  </a:lnTo>
                  <a:lnTo>
                    <a:pt x="80" y="2178"/>
                  </a:lnTo>
                  <a:lnTo>
                    <a:pt x="52" y="2081"/>
                  </a:lnTo>
                  <a:lnTo>
                    <a:pt x="29" y="1981"/>
                  </a:lnTo>
                  <a:lnTo>
                    <a:pt x="14" y="1880"/>
                  </a:lnTo>
                  <a:lnTo>
                    <a:pt x="4" y="1776"/>
                  </a:lnTo>
                  <a:lnTo>
                    <a:pt x="0" y="1670"/>
                  </a:lnTo>
                  <a:lnTo>
                    <a:pt x="3" y="1570"/>
                  </a:lnTo>
                  <a:lnTo>
                    <a:pt x="13" y="1469"/>
                  </a:lnTo>
                  <a:lnTo>
                    <a:pt x="27" y="1372"/>
                  </a:lnTo>
                  <a:lnTo>
                    <a:pt x="47" y="1276"/>
                  </a:lnTo>
                  <a:lnTo>
                    <a:pt x="74" y="1182"/>
                  </a:lnTo>
                  <a:lnTo>
                    <a:pt x="105" y="1091"/>
                  </a:lnTo>
                  <a:lnTo>
                    <a:pt x="141" y="1001"/>
                  </a:lnTo>
                  <a:lnTo>
                    <a:pt x="182" y="915"/>
                  </a:lnTo>
                  <a:lnTo>
                    <a:pt x="228" y="831"/>
                  </a:lnTo>
                  <a:lnTo>
                    <a:pt x="279" y="751"/>
                  </a:lnTo>
                  <a:lnTo>
                    <a:pt x="334" y="673"/>
                  </a:lnTo>
                  <a:lnTo>
                    <a:pt x="393" y="599"/>
                  </a:lnTo>
                  <a:lnTo>
                    <a:pt x="456" y="528"/>
                  </a:lnTo>
                  <a:lnTo>
                    <a:pt x="457" y="528"/>
                  </a:lnTo>
                  <a:lnTo>
                    <a:pt x="457" y="527"/>
                  </a:lnTo>
                  <a:lnTo>
                    <a:pt x="527" y="458"/>
                  </a:lnTo>
                  <a:lnTo>
                    <a:pt x="601" y="392"/>
                  </a:lnTo>
                  <a:lnTo>
                    <a:pt x="679" y="331"/>
                  </a:lnTo>
                  <a:lnTo>
                    <a:pt x="760" y="274"/>
                  </a:lnTo>
                  <a:lnTo>
                    <a:pt x="844" y="222"/>
                  </a:lnTo>
                  <a:lnTo>
                    <a:pt x="933" y="175"/>
                  </a:lnTo>
                  <a:lnTo>
                    <a:pt x="1023" y="134"/>
                  </a:lnTo>
                  <a:lnTo>
                    <a:pt x="1117" y="97"/>
                  </a:lnTo>
                  <a:lnTo>
                    <a:pt x="1214" y="66"/>
                  </a:lnTo>
                  <a:lnTo>
                    <a:pt x="1313" y="41"/>
                  </a:lnTo>
                  <a:lnTo>
                    <a:pt x="1414" y="22"/>
                  </a:lnTo>
                  <a:lnTo>
                    <a:pt x="1517" y="8"/>
                  </a:lnTo>
                  <a:lnTo>
                    <a:pt x="1621" y="2"/>
                  </a:lnTo>
                  <a:lnTo>
                    <a:pt x="1654" y="1"/>
                  </a:lnTo>
                  <a:lnTo>
                    <a:pt x="16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555869D-3FD6-CC4B-A072-1C2F9067A186}"/>
              </a:ext>
            </a:extLst>
          </p:cNvPr>
          <p:cNvGrpSpPr/>
          <p:nvPr/>
        </p:nvGrpSpPr>
        <p:grpSpPr>
          <a:xfrm>
            <a:off x="6777778" y="2418506"/>
            <a:ext cx="1683616" cy="1495164"/>
            <a:chOff x="7151509" y="1875008"/>
            <a:chExt cx="2159238" cy="1917549"/>
          </a:xfrm>
        </p:grpSpPr>
        <p:sp>
          <p:nvSpPr>
            <p:cNvPr id="56" name="Chevron 55">
              <a:extLst>
                <a:ext uri="{FF2B5EF4-FFF2-40B4-BE49-F238E27FC236}">
                  <a16:creationId xmlns:a16="http://schemas.microsoft.com/office/drawing/2014/main" id="{D9841D6C-EC95-5C4F-BB97-9CA6C7C71FFE}"/>
                </a:ext>
              </a:extLst>
            </p:cNvPr>
            <p:cNvSpPr/>
            <p:nvPr/>
          </p:nvSpPr>
          <p:spPr>
            <a:xfrm>
              <a:off x="7151509" y="3490511"/>
              <a:ext cx="2159238" cy="302046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0B025DD-778D-204A-B285-4D162371EED1}"/>
                </a:ext>
              </a:extLst>
            </p:cNvPr>
            <p:cNvGrpSpPr/>
            <p:nvPr/>
          </p:nvGrpSpPr>
          <p:grpSpPr>
            <a:xfrm>
              <a:off x="7980360" y="1875008"/>
              <a:ext cx="501536" cy="506452"/>
              <a:chOff x="7770813" y="3619500"/>
              <a:chExt cx="647700" cy="654050"/>
            </a:xfrm>
            <a:solidFill>
              <a:schemeClr val="bg1"/>
            </a:solidFill>
          </p:grpSpPr>
          <p:sp>
            <p:nvSpPr>
              <p:cNvPr id="60" name="Freeform 16">
                <a:extLst>
                  <a:ext uri="{FF2B5EF4-FFF2-40B4-BE49-F238E27FC236}">
                    <a16:creationId xmlns:a16="http://schemas.microsoft.com/office/drawing/2014/main" id="{66D92674-8C4B-7247-9C97-65F035ED83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0813" y="3619500"/>
                <a:ext cx="647700" cy="654050"/>
              </a:xfrm>
              <a:custGeom>
                <a:avLst/>
                <a:gdLst>
                  <a:gd name="T0" fmla="*/ 1354 w 3262"/>
                  <a:gd name="T1" fmla="*/ 128 h 3292"/>
                  <a:gd name="T2" fmla="*/ 1004 w 3262"/>
                  <a:gd name="T3" fmla="*/ 237 h 3292"/>
                  <a:gd name="T4" fmla="*/ 690 w 3262"/>
                  <a:gd name="T5" fmla="*/ 429 h 3292"/>
                  <a:gd name="T6" fmla="*/ 426 w 3262"/>
                  <a:gd name="T7" fmla="*/ 696 h 3292"/>
                  <a:gd name="T8" fmla="*/ 236 w 3262"/>
                  <a:gd name="T9" fmla="*/ 1013 h 3292"/>
                  <a:gd name="T10" fmla="*/ 127 w 3262"/>
                  <a:gd name="T11" fmla="*/ 1365 h 3292"/>
                  <a:gd name="T12" fmla="*/ 105 w 3262"/>
                  <a:gd name="T13" fmla="*/ 1741 h 3292"/>
                  <a:gd name="T14" fmla="*/ 171 w 3262"/>
                  <a:gd name="T15" fmla="*/ 2106 h 3292"/>
                  <a:gd name="T16" fmla="*/ 321 w 3262"/>
                  <a:gd name="T17" fmla="*/ 2442 h 3292"/>
                  <a:gd name="T18" fmla="*/ 549 w 3262"/>
                  <a:gd name="T19" fmla="*/ 2736 h 3292"/>
                  <a:gd name="T20" fmla="*/ 841 w 3262"/>
                  <a:gd name="T21" fmla="*/ 2968 h 3292"/>
                  <a:gd name="T22" fmla="*/ 1175 w 3262"/>
                  <a:gd name="T23" fmla="*/ 3120 h 3292"/>
                  <a:gd name="T24" fmla="*/ 1538 w 3262"/>
                  <a:gd name="T25" fmla="*/ 3186 h 3292"/>
                  <a:gd name="T26" fmla="*/ 1909 w 3262"/>
                  <a:gd name="T27" fmla="*/ 3164 h 3292"/>
                  <a:gd name="T28" fmla="*/ 2258 w 3262"/>
                  <a:gd name="T29" fmla="*/ 3053 h 3292"/>
                  <a:gd name="T30" fmla="*/ 2572 w 3262"/>
                  <a:gd name="T31" fmla="*/ 2862 h 3292"/>
                  <a:gd name="T32" fmla="*/ 2836 w 3262"/>
                  <a:gd name="T33" fmla="*/ 2596 h 3292"/>
                  <a:gd name="T34" fmla="*/ 3027 w 3262"/>
                  <a:gd name="T35" fmla="*/ 2279 h 3292"/>
                  <a:gd name="T36" fmla="*/ 3135 w 3262"/>
                  <a:gd name="T37" fmla="*/ 1927 h 3292"/>
                  <a:gd name="T38" fmla="*/ 3157 w 3262"/>
                  <a:gd name="T39" fmla="*/ 1551 h 3292"/>
                  <a:gd name="T40" fmla="*/ 3091 w 3262"/>
                  <a:gd name="T41" fmla="*/ 1185 h 3292"/>
                  <a:gd name="T42" fmla="*/ 2941 w 3262"/>
                  <a:gd name="T43" fmla="*/ 849 h 3292"/>
                  <a:gd name="T44" fmla="*/ 2712 w 3262"/>
                  <a:gd name="T45" fmla="*/ 554 h 3292"/>
                  <a:gd name="T46" fmla="*/ 2421 w 3262"/>
                  <a:gd name="T47" fmla="*/ 323 h 3292"/>
                  <a:gd name="T48" fmla="*/ 2087 w 3262"/>
                  <a:gd name="T49" fmla="*/ 172 h 3292"/>
                  <a:gd name="T50" fmla="*/ 1725 w 3262"/>
                  <a:gd name="T51" fmla="*/ 105 h 3292"/>
                  <a:gd name="T52" fmla="*/ 1816 w 3262"/>
                  <a:gd name="T53" fmla="*/ 10 h 3292"/>
                  <a:gd name="T54" fmla="*/ 2171 w 3262"/>
                  <a:gd name="T55" fmla="*/ 92 h 3292"/>
                  <a:gd name="T56" fmla="*/ 2498 w 3262"/>
                  <a:gd name="T57" fmla="*/ 251 h 3292"/>
                  <a:gd name="T58" fmla="*/ 2784 w 3262"/>
                  <a:gd name="T59" fmla="*/ 482 h 3292"/>
                  <a:gd name="T60" fmla="*/ 3014 w 3262"/>
                  <a:gd name="T61" fmla="*/ 771 h 3292"/>
                  <a:gd name="T62" fmla="*/ 3171 w 3262"/>
                  <a:gd name="T63" fmla="*/ 1101 h 3292"/>
                  <a:gd name="T64" fmla="*/ 3252 w 3262"/>
                  <a:gd name="T65" fmla="*/ 1459 h 3292"/>
                  <a:gd name="T66" fmla="*/ 3252 w 3262"/>
                  <a:gd name="T67" fmla="*/ 1833 h 3292"/>
                  <a:gd name="T68" fmla="*/ 3171 w 3262"/>
                  <a:gd name="T69" fmla="*/ 2190 h 3292"/>
                  <a:gd name="T70" fmla="*/ 3014 w 3262"/>
                  <a:gd name="T71" fmla="*/ 2519 h 3292"/>
                  <a:gd name="T72" fmla="*/ 2784 w 3262"/>
                  <a:gd name="T73" fmla="*/ 2810 h 3292"/>
                  <a:gd name="T74" fmla="*/ 2498 w 3262"/>
                  <a:gd name="T75" fmla="*/ 3041 h 3292"/>
                  <a:gd name="T76" fmla="*/ 2171 w 3262"/>
                  <a:gd name="T77" fmla="*/ 3200 h 3292"/>
                  <a:gd name="T78" fmla="*/ 1816 w 3262"/>
                  <a:gd name="T79" fmla="*/ 3282 h 3292"/>
                  <a:gd name="T80" fmla="*/ 1446 w 3262"/>
                  <a:gd name="T81" fmla="*/ 3282 h 3292"/>
                  <a:gd name="T82" fmla="*/ 1092 w 3262"/>
                  <a:gd name="T83" fmla="*/ 3200 h 3292"/>
                  <a:gd name="T84" fmla="*/ 765 w 3262"/>
                  <a:gd name="T85" fmla="*/ 3041 h 3292"/>
                  <a:gd name="T86" fmla="*/ 478 w 3262"/>
                  <a:gd name="T87" fmla="*/ 2810 h 3292"/>
                  <a:gd name="T88" fmla="*/ 249 w 3262"/>
                  <a:gd name="T89" fmla="*/ 2519 h 3292"/>
                  <a:gd name="T90" fmla="*/ 91 w 3262"/>
                  <a:gd name="T91" fmla="*/ 2190 h 3292"/>
                  <a:gd name="T92" fmla="*/ 10 w 3262"/>
                  <a:gd name="T93" fmla="*/ 1833 h 3292"/>
                  <a:gd name="T94" fmla="*/ 10 w 3262"/>
                  <a:gd name="T95" fmla="*/ 1459 h 3292"/>
                  <a:gd name="T96" fmla="*/ 91 w 3262"/>
                  <a:gd name="T97" fmla="*/ 1101 h 3292"/>
                  <a:gd name="T98" fmla="*/ 249 w 3262"/>
                  <a:gd name="T99" fmla="*/ 771 h 3292"/>
                  <a:gd name="T100" fmla="*/ 478 w 3262"/>
                  <a:gd name="T101" fmla="*/ 482 h 3292"/>
                  <a:gd name="T102" fmla="*/ 765 w 3262"/>
                  <a:gd name="T103" fmla="*/ 251 h 3292"/>
                  <a:gd name="T104" fmla="*/ 1092 w 3262"/>
                  <a:gd name="T105" fmla="*/ 92 h 3292"/>
                  <a:gd name="T106" fmla="*/ 1446 w 3262"/>
                  <a:gd name="T107" fmla="*/ 10 h 3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62" h="3292">
                    <a:moveTo>
                      <a:pt x="1631" y="103"/>
                    </a:moveTo>
                    <a:lnTo>
                      <a:pt x="1538" y="105"/>
                    </a:lnTo>
                    <a:lnTo>
                      <a:pt x="1445" y="113"/>
                    </a:lnTo>
                    <a:lnTo>
                      <a:pt x="1354" y="128"/>
                    </a:lnTo>
                    <a:lnTo>
                      <a:pt x="1264" y="147"/>
                    </a:lnTo>
                    <a:lnTo>
                      <a:pt x="1175" y="172"/>
                    </a:lnTo>
                    <a:lnTo>
                      <a:pt x="1089" y="202"/>
                    </a:lnTo>
                    <a:lnTo>
                      <a:pt x="1004" y="237"/>
                    </a:lnTo>
                    <a:lnTo>
                      <a:pt x="922" y="277"/>
                    </a:lnTo>
                    <a:lnTo>
                      <a:pt x="841" y="323"/>
                    </a:lnTo>
                    <a:lnTo>
                      <a:pt x="764" y="373"/>
                    </a:lnTo>
                    <a:lnTo>
                      <a:pt x="690" y="429"/>
                    </a:lnTo>
                    <a:lnTo>
                      <a:pt x="618" y="489"/>
                    </a:lnTo>
                    <a:lnTo>
                      <a:pt x="549" y="554"/>
                    </a:lnTo>
                    <a:lnTo>
                      <a:pt x="486" y="623"/>
                    </a:lnTo>
                    <a:lnTo>
                      <a:pt x="426" y="696"/>
                    </a:lnTo>
                    <a:lnTo>
                      <a:pt x="371" y="771"/>
                    </a:lnTo>
                    <a:lnTo>
                      <a:pt x="321" y="849"/>
                    </a:lnTo>
                    <a:lnTo>
                      <a:pt x="276" y="929"/>
                    </a:lnTo>
                    <a:lnTo>
                      <a:pt x="236" y="1013"/>
                    </a:lnTo>
                    <a:lnTo>
                      <a:pt x="201" y="1097"/>
                    </a:lnTo>
                    <a:lnTo>
                      <a:pt x="171" y="1185"/>
                    </a:lnTo>
                    <a:lnTo>
                      <a:pt x="146" y="1274"/>
                    </a:lnTo>
                    <a:lnTo>
                      <a:pt x="127" y="1365"/>
                    </a:lnTo>
                    <a:lnTo>
                      <a:pt x="114" y="1458"/>
                    </a:lnTo>
                    <a:lnTo>
                      <a:pt x="105" y="1551"/>
                    </a:lnTo>
                    <a:lnTo>
                      <a:pt x="102" y="1646"/>
                    </a:lnTo>
                    <a:lnTo>
                      <a:pt x="105" y="1741"/>
                    </a:lnTo>
                    <a:lnTo>
                      <a:pt x="114" y="1834"/>
                    </a:lnTo>
                    <a:lnTo>
                      <a:pt x="127" y="1927"/>
                    </a:lnTo>
                    <a:lnTo>
                      <a:pt x="146" y="2017"/>
                    </a:lnTo>
                    <a:lnTo>
                      <a:pt x="171" y="2106"/>
                    </a:lnTo>
                    <a:lnTo>
                      <a:pt x="201" y="2193"/>
                    </a:lnTo>
                    <a:lnTo>
                      <a:pt x="236" y="2279"/>
                    </a:lnTo>
                    <a:lnTo>
                      <a:pt x="276" y="2361"/>
                    </a:lnTo>
                    <a:lnTo>
                      <a:pt x="321" y="2442"/>
                    </a:lnTo>
                    <a:lnTo>
                      <a:pt x="371" y="2521"/>
                    </a:lnTo>
                    <a:lnTo>
                      <a:pt x="426" y="2596"/>
                    </a:lnTo>
                    <a:lnTo>
                      <a:pt x="486" y="2668"/>
                    </a:lnTo>
                    <a:lnTo>
                      <a:pt x="549" y="2736"/>
                    </a:lnTo>
                    <a:lnTo>
                      <a:pt x="618" y="2801"/>
                    </a:lnTo>
                    <a:lnTo>
                      <a:pt x="690" y="2862"/>
                    </a:lnTo>
                    <a:lnTo>
                      <a:pt x="764" y="2917"/>
                    </a:lnTo>
                    <a:lnTo>
                      <a:pt x="841" y="2968"/>
                    </a:lnTo>
                    <a:lnTo>
                      <a:pt x="922" y="3013"/>
                    </a:lnTo>
                    <a:lnTo>
                      <a:pt x="1004" y="3053"/>
                    </a:lnTo>
                    <a:lnTo>
                      <a:pt x="1089" y="3090"/>
                    </a:lnTo>
                    <a:lnTo>
                      <a:pt x="1175" y="3120"/>
                    </a:lnTo>
                    <a:lnTo>
                      <a:pt x="1264" y="3144"/>
                    </a:lnTo>
                    <a:lnTo>
                      <a:pt x="1354" y="3164"/>
                    </a:lnTo>
                    <a:lnTo>
                      <a:pt x="1445" y="3177"/>
                    </a:lnTo>
                    <a:lnTo>
                      <a:pt x="1538" y="3186"/>
                    </a:lnTo>
                    <a:lnTo>
                      <a:pt x="1631" y="3189"/>
                    </a:lnTo>
                    <a:lnTo>
                      <a:pt x="1725" y="3186"/>
                    </a:lnTo>
                    <a:lnTo>
                      <a:pt x="1817" y="3177"/>
                    </a:lnTo>
                    <a:lnTo>
                      <a:pt x="1909" y="3164"/>
                    </a:lnTo>
                    <a:lnTo>
                      <a:pt x="1999" y="3144"/>
                    </a:lnTo>
                    <a:lnTo>
                      <a:pt x="2087" y="3120"/>
                    </a:lnTo>
                    <a:lnTo>
                      <a:pt x="2174" y="3090"/>
                    </a:lnTo>
                    <a:lnTo>
                      <a:pt x="2258" y="3053"/>
                    </a:lnTo>
                    <a:lnTo>
                      <a:pt x="2341" y="3013"/>
                    </a:lnTo>
                    <a:lnTo>
                      <a:pt x="2421" y="2968"/>
                    </a:lnTo>
                    <a:lnTo>
                      <a:pt x="2498" y="2917"/>
                    </a:lnTo>
                    <a:lnTo>
                      <a:pt x="2572" y="2862"/>
                    </a:lnTo>
                    <a:lnTo>
                      <a:pt x="2644" y="2801"/>
                    </a:lnTo>
                    <a:lnTo>
                      <a:pt x="2712" y="2736"/>
                    </a:lnTo>
                    <a:lnTo>
                      <a:pt x="2777" y="2668"/>
                    </a:lnTo>
                    <a:lnTo>
                      <a:pt x="2836" y="2596"/>
                    </a:lnTo>
                    <a:lnTo>
                      <a:pt x="2891" y="2521"/>
                    </a:lnTo>
                    <a:lnTo>
                      <a:pt x="2941" y="2442"/>
                    </a:lnTo>
                    <a:lnTo>
                      <a:pt x="2987" y="2361"/>
                    </a:lnTo>
                    <a:lnTo>
                      <a:pt x="3027" y="2279"/>
                    </a:lnTo>
                    <a:lnTo>
                      <a:pt x="3061" y="2193"/>
                    </a:lnTo>
                    <a:lnTo>
                      <a:pt x="3091" y="2106"/>
                    </a:lnTo>
                    <a:lnTo>
                      <a:pt x="3116" y="2017"/>
                    </a:lnTo>
                    <a:lnTo>
                      <a:pt x="3135" y="1927"/>
                    </a:lnTo>
                    <a:lnTo>
                      <a:pt x="3149" y="1834"/>
                    </a:lnTo>
                    <a:lnTo>
                      <a:pt x="3157" y="1741"/>
                    </a:lnTo>
                    <a:lnTo>
                      <a:pt x="3161" y="1646"/>
                    </a:lnTo>
                    <a:lnTo>
                      <a:pt x="3157" y="1551"/>
                    </a:lnTo>
                    <a:lnTo>
                      <a:pt x="3149" y="1458"/>
                    </a:lnTo>
                    <a:lnTo>
                      <a:pt x="3135" y="1365"/>
                    </a:lnTo>
                    <a:lnTo>
                      <a:pt x="3116" y="1274"/>
                    </a:lnTo>
                    <a:lnTo>
                      <a:pt x="3091" y="1185"/>
                    </a:lnTo>
                    <a:lnTo>
                      <a:pt x="3061" y="1097"/>
                    </a:lnTo>
                    <a:lnTo>
                      <a:pt x="3027" y="1013"/>
                    </a:lnTo>
                    <a:lnTo>
                      <a:pt x="2987" y="929"/>
                    </a:lnTo>
                    <a:lnTo>
                      <a:pt x="2941" y="849"/>
                    </a:lnTo>
                    <a:lnTo>
                      <a:pt x="2891" y="771"/>
                    </a:lnTo>
                    <a:lnTo>
                      <a:pt x="2836" y="696"/>
                    </a:lnTo>
                    <a:lnTo>
                      <a:pt x="2777" y="623"/>
                    </a:lnTo>
                    <a:lnTo>
                      <a:pt x="2712" y="554"/>
                    </a:lnTo>
                    <a:lnTo>
                      <a:pt x="2644" y="489"/>
                    </a:lnTo>
                    <a:lnTo>
                      <a:pt x="2572" y="429"/>
                    </a:lnTo>
                    <a:lnTo>
                      <a:pt x="2498" y="373"/>
                    </a:lnTo>
                    <a:lnTo>
                      <a:pt x="2421" y="323"/>
                    </a:lnTo>
                    <a:lnTo>
                      <a:pt x="2341" y="277"/>
                    </a:lnTo>
                    <a:lnTo>
                      <a:pt x="2258" y="237"/>
                    </a:lnTo>
                    <a:lnTo>
                      <a:pt x="2174" y="202"/>
                    </a:lnTo>
                    <a:lnTo>
                      <a:pt x="2087" y="172"/>
                    </a:lnTo>
                    <a:lnTo>
                      <a:pt x="1999" y="147"/>
                    </a:lnTo>
                    <a:lnTo>
                      <a:pt x="1909" y="128"/>
                    </a:lnTo>
                    <a:lnTo>
                      <a:pt x="1817" y="113"/>
                    </a:lnTo>
                    <a:lnTo>
                      <a:pt x="1725" y="105"/>
                    </a:lnTo>
                    <a:lnTo>
                      <a:pt x="1631" y="103"/>
                    </a:lnTo>
                    <a:close/>
                    <a:moveTo>
                      <a:pt x="1631" y="0"/>
                    </a:moveTo>
                    <a:lnTo>
                      <a:pt x="1724" y="2"/>
                    </a:lnTo>
                    <a:lnTo>
                      <a:pt x="1816" y="10"/>
                    </a:lnTo>
                    <a:lnTo>
                      <a:pt x="1907" y="22"/>
                    </a:lnTo>
                    <a:lnTo>
                      <a:pt x="1996" y="41"/>
                    </a:lnTo>
                    <a:lnTo>
                      <a:pt x="2084" y="64"/>
                    </a:lnTo>
                    <a:lnTo>
                      <a:pt x="2171" y="92"/>
                    </a:lnTo>
                    <a:lnTo>
                      <a:pt x="2255" y="124"/>
                    </a:lnTo>
                    <a:lnTo>
                      <a:pt x="2338" y="162"/>
                    </a:lnTo>
                    <a:lnTo>
                      <a:pt x="2419" y="203"/>
                    </a:lnTo>
                    <a:lnTo>
                      <a:pt x="2498" y="251"/>
                    </a:lnTo>
                    <a:lnTo>
                      <a:pt x="2573" y="301"/>
                    </a:lnTo>
                    <a:lnTo>
                      <a:pt x="2646" y="357"/>
                    </a:lnTo>
                    <a:lnTo>
                      <a:pt x="2716" y="417"/>
                    </a:lnTo>
                    <a:lnTo>
                      <a:pt x="2784" y="482"/>
                    </a:lnTo>
                    <a:lnTo>
                      <a:pt x="2848" y="550"/>
                    </a:lnTo>
                    <a:lnTo>
                      <a:pt x="2908" y="621"/>
                    </a:lnTo>
                    <a:lnTo>
                      <a:pt x="2963" y="695"/>
                    </a:lnTo>
                    <a:lnTo>
                      <a:pt x="3014" y="771"/>
                    </a:lnTo>
                    <a:lnTo>
                      <a:pt x="3060" y="851"/>
                    </a:lnTo>
                    <a:lnTo>
                      <a:pt x="3101" y="932"/>
                    </a:lnTo>
                    <a:lnTo>
                      <a:pt x="3139" y="1016"/>
                    </a:lnTo>
                    <a:lnTo>
                      <a:pt x="3171" y="1101"/>
                    </a:lnTo>
                    <a:lnTo>
                      <a:pt x="3198" y="1188"/>
                    </a:lnTo>
                    <a:lnTo>
                      <a:pt x="3221" y="1277"/>
                    </a:lnTo>
                    <a:lnTo>
                      <a:pt x="3239" y="1367"/>
                    </a:lnTo>
                    <a:lnTo>
                      <a:pt x="3252" y="1459"/>
                    </a:lnTo>
                    <a:lnTo>
                      <a:pt x="3260" y="1552"/>
                    </a:lnTo>
                    <a:lnTo>
                      <a:pt x="3262" y="1646"/>
                    </a:lnTo>
                    <a:lnTo>
                      <a:pt x="3260" y="1740"/>
                    </a:lnTo>
                    <a:lnTo>
                      <a:pt x="3252" y="1833"/>
                    </a:lnTo>
                    <a:lnTo>
                      <a:pt x="3239" y="1924"/>
                    </a:lnTo>
                    <a:lnTo>
                      <a:pt x="3221" y="2014"/>
                    </a:lnTo>
                    <a:lnTo>
                      <a:pt x="3198" y="2103"/>
                    </a:lnTo>
                    <a:lnTo>
                      <a:pt x="3171" y="2190"/>
                    </a:lnTo>
                    <a:lnTo>
                      <a:pt x="3139" y="2276"/>
                    </a:lnTo>
                    <a:lnTo>
                      <a:pt x="3101" y="2359"/>
                    </a:lnTo>
                    <a:lnTo>
                      <a:pt x="3060" y="2441"/>
                    </a:lnTo>
                    <a:lnTo>
                      <a:pt x="3014" y="2519"/>
                    </a:lnTo>
                    <a:lnTo>
                      <a:pt x="2963" y="2596"/>
                    </a:lnTo>
                    <a:lnTo>
                      <a:pt x="2908" y="2670"/>
                    </a:lnTo>
                    <a:lnTo>
                      <a:pt x="2848" y="2742"/>
                    </a:lnTo>
                    <a:lnTo>
                      <a:pt x="2784" y="2810"/>
                    </a:lnTo>
                    <a:lnTo>
                      <a:pt x="2716" y="2874"/>
                    </a:lnTo>
                    <a:lnTo>
                      <a:pt x="2646" y="2934"/>
                    </a:lnTo>
                    <a:lnTo>
                      <a:pt x="2573" y="2989"/>
                    </a:lnTo>
                    <a:lnTo>
                      <a:pt x="2498" y="3041"/>
                    </a:lnTo>
                    <a:lnTo>
                      <a:pt x="2419" y="3087"/>
                    </a:lnTo>
                    <a:lnTo>
                      <a:pt x="2338" y="3130"/>
                    </a:lnTo>
                    <a:lnTo>
                      <a:pt x="2255" y="3167"/>
                    </a:lnTo>
                    <a:lnTo>
                      <a:pt x="2171" y="3200"/>
                    </a:lnTo>
                    <a:lnTo>
                      <a:pt x="2084" y="3228"/>
                    </a:lnTo>
                    <a:lnTo>
                      <a:pt x="1996" y="3251"/>
                    </a:lnTo>
                    <a:lnTo>
                      <a:pt x="1907" y="3268"/>
                    </a:lnTo>
                    <a:lnTo>
                      <a:pt x="1816" y="3282"/>
                    </a:lnTo>
                    <a:lnTo>
                      <a:pt x="1724" y="3289"/>
                    </a:lnTo>
                    <a:lnTo>
                      <a:pt x="1631" y="3292"/>
                    </a:lnTo>
                    <a:lnTo>
                      <a:pt x="1538" y="3289"/>
                    </a:lnTo>
                    <a:lnTo>
                      <a:pt x="1446" y="3282"/>
                    </a:lnTo>
                    <a:lnTo>
                      <a:pt x="1356" y="3268"/>
                    </a:lnTo>
                    <a:lnTo>
                      <a:pt x="1266" y="3251"/>
                    </a:lnTo>
                    <a:lnTo>
                      <a:pt x="1178" y="3228"/>
                    </a:lnTo>
                    <a:lnTo>
                      <a:pt x="1092" y="3200"/>
                    </a:lnTo>
                    <a:lnTo>
                      <a:pt x="1007" y="3167"/>
                    </a:lnTo>
                    <a:lnTo>
                      <a:pt x="924" y="3130"/>
                    </a:lnTo>
                    <a:lnTo>
                      <a:pt x="843" y="3087"/>
                    </a:lnTo>
                    <a:lnTo>
                      <a:pt x="765" y="3041"/>
                    </a:lnTo>
                    <a:lnTo>
                      <a:pt x="690" y="2989"/>
                    </a:lnTo>
                    <a:lnTo>
                      <a:pt x="616" y="2934"/>
                    </a:lnTo>
                    <a:lnTo>
                      <a:pt x="545" y="2874"/>
                    </a:lnTo>
                    <a:lnTo>
                      <a:pt x="478" y="2810"/>
                    </a:lnTo>
                    <a:lnTo>
                      <a:pt x="414" y="2742"/>
                    </a:lnTo>
                    <a:lnTo>
                      <a:pt x="354" y="2670"/>
                    </a:lnTo>
                    <a:lnTo>
                      <a:pt x="299" y="2596"/>
                    </a:lnTo>
                    <a:lnTo>
                      <a:pt x="249" y="2519"/>
                    </a:lnTo>
                    <a:lnTo>
                      <a:pt x="203" y="2441"/>
                    </a:lnTo>
                    <a:lnTo>
                      <a:pt x="161" y="2359"/>
                    </a:lnTo>
                    <a:lnTo>
                      <a:pt x="124" y="2276"/>
                    </a:lnTo>
                    <a:lnTo>
                      <a:pt x="91" y="2190"/>
                    </a:lnTo>
                    <a:lnTo>
                      <a:pt x="63" y="2103"/>
                    </a:lnTo>
                    <a:lnTo>
                      <a:pt x="41" y="2014"/>
                    </a:lnTo>
                    <a:lnTo>
                      <a:pt x="24" y="1924"/>
                    </a:lnTo>
                    <a:lnTo>
                      <a:pt x="10" y="1833"/>
                    </a:lnTo>
                    <a:lnTo>
                      <a:pt x="3" y="1740"/>
                    </a:lnTo>
                    <a:lnTo>
                      <a:pt x="0" y="1646"/>
                    </a:lnTo>
                    <a:lnTo>
                      <a:pt x="3" y="1552"/>
                    </a:lnTo>
                    <a:lnTo>
                      <a:pt x="10" y="1459"/>
                    </a:lnTo>
                    <a:lnTo>
                      <a:pt x="24" y="1367"/>
                    </a:lnTo>
                    <a:lnTo>
                      <a:pt x="41" y="1277"/>
                    </a:lnTo>
                    <a:lnTo>
                      <a:pt x="63" y="1188"/>
                    </a:lnTo>
                    <a:lnTo>
                      <a:pt x="91" y="1101"/>
                    </a:lnTo>
                    <a:lnTo>
                      <a:pt x="124" y="1016"/>
                    </a:lnTo>
                    <a:lnTo>
                      <a:pt x="161" y="932"/>
                    </a:lnTo>
                    <a:lnTo>
                      <a:pt x="203" y="851"/>
                    </a:lnTo>
                    <a:lnTo>
                      <a:pt x="249" y="771"/>
                    </a:lnTo>
                    <a:lnTo>
                      <a:pt x="299" y="695"/>
                    </a:lnTo>
                    <a:lnTo>
                      <a:pt x="354" y="621"/>
                    </a:lnTo>
                    <a:lnTo>
                      <a:pt x="414" y="550"/>
                    </a:lnTo>
                    <a:lnTo>
                      <a:pt x="478" y="482"/>
                    </a:lnTo>
                    <a:lnTo>
                      <a:pt x="545" y="417"/>
                    </a:lnTo>
                    <a:lnTo>
                      <a:pt x="616" y="357"/>
                    </a:lnTo>
                    <a:lnTo>
                      <a:pt x="690" y="301"/>
                    </a:lnTo>
                    <a:lnTo>
                      <a:pt x="765" y="251"/>
                    </a:lnTo>
                    <a:lnTo>
                      <a:pt x="843" y="203"/>
                    </a:lnTo>
                    <a:lnTo>
                      <a:pt x="924" y="162"/>
                    </a:lnTo>
                    <a:lnTo>
                      <a:pt x="1007" y="124"/>
                    </a:lnTo>
                    <a:lnTo>
                      <a:pt x="1092" y="92"/>
                    </a:lnTo>
                    <a:lnTo>
                      <a:pt x="1178" y="64"/>
                    </a:lnTo>
                    <a:lnTo>
                      <a:pt x="1266" y="41"/>
                    </a:lnTo>
                    <a:lnTo>
                      <a:pt x="1356" y="22"/>
                    </a:lnTo>
                    <a:lnTo>
                      <a:pt x="1446" y="10"/>
                    </a:lnTo>
                    <a:lnTo>
                      <a:pt x="1538" y="2"/>
                    </a:lnTo>
                    <a:lnTo>
                      <a:pt x="163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17">
                <a:extLst>
                  <a:ext uri="{FF2B5EF4-FFF2-40B4-BE49-F238E27FC236}">
                    <a16:creationId xmlns:a16="http://schemas.microsoft.com/office/drawing/2014/main" id="{6CA0369E-6D9B-E641-B4D1-508B0FFEE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3551" y="3794125"/>
                <a:ext cx="20638" cy="2238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18">
                <a:extLst>
                  <a:ext uri="{FF2B5EF4-FFF2-40B4-BE49-F238E27FC236}">
                    <a16:creationId xmlns:a16="http://schemas.microsoft.com/office/drawing/2014/main" id="{45939B4F-C53F-C64C-98A0-349BC6568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3551" y="4059238"/>
                <a:ext cx="20638" cy="412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67" name="Chevron 66">
            <a:extLst>
              <a:ext uri="{FF2B5EF4-FFF2-40B4-BE49-F238E27FC236}">
                <a16:creationId xmlns:a16="http://schemas.microsoft.com/office/drawing/2014/main" id="{9575382D-2203-D14A-8792-67BFB274F613}"/>
              </a:ext>
            </a:extLst>
          </p:cNvPr>
          <p:cNvSpPr/>
          <p:nvPr/>
        </p:nvSpPr>
        <p:spPr>
          <a:xfrm>
            <a:off x="8443831" y="3678155"/>
            <a:ext cx="1683616" cy="2355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4"/>
              </a:solidFill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7585A5E2-D91E-5943-9154-07CB09E188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0757068" y="2411814"/>
            <a:ext cx="378565" cy="378565"/>
          </a:xfrm>
          <a:prstGeom prst="rect">
            <a:avLst/>
          </a:prstGeom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C9A36B2-18FB-5547-9B96-18E1B3F12547}"/>
              </a:ext>
            </a:extLst>
          </p:cNvPr>
          <p:cNvGrpSpPr/>
          <p:nvPr/>
        </p:nvGrpSpPr>
        <p:grpSpPr>
          <a:xfrm>
            <a:off x="10115473" y="2882851"/>
            <a:ext cx="1683616" cy="1018030"/>
            <a:chOff x="9288224" y="2486933"/>
            <a:chExt cx="2159238" cy="1305624"/>
          </a:xfrm>
          <a:solidFill>
            <a:schemeClr val="accent6"/>
          </a:solidFill>
        </p:grpSpPr>
        <p:sp>
          <p:nvSpPr>
            <p:cNvPr id="70" name="Chevron 69">
              <a:extLst>
                <a:ext uri="{FF2B5EF4-FFF2-40B4-BE49-F238E27FC236}">
                  <a16:creationId xmlns:a16="http://schemas.microsoft.com/office/drawing/2014/main" id="{9891AA93-9D15-4B4E-A5FF-F2C5F432BA93}"/>
                </a:ext>
              </a:extLst>
            </p:cNvPr>
            <p:cNvSpPr/>
            <p:nvPr/>
          </p:nvSpPr>
          <p:spPr>
            <a:xfrm>
              <a:off x="9288224" y="3506912"/>
              <a:ext cx="2159238" cy="285645"/>
            </a:xfrm>
            <a:prstGeom prst="chevron">
              <a:avLst/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F2D2054-0684-D145-8E02-D0CEF04B6379}"/>
                </a:ext>
              </a:extLst>
            </p:cNvPr>
            <p:cNvGrpSpPr/>
            <p:nvPr/>
          </p:nvGrpSpPr>
          <p:grpSpPr>
            <a:xfrm>
              <a:off x="10310255" y="2486933"/>
              <a:ext cx="115176" cy="1212189"/>
              <a:chOff x="1672060" y="2378600"/>
              <a:chExt cx="115176" cy="1212189"/>
            </a:xfrm>
            <a:grpFill/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7C389A2-AB12-FB4B-92D5-0B805C08FF4C}"/>
                  </a:ext>
                </a:extLst>
              </p:cNvPr>
              <p:cNvCxnSpPr/>
              <p:nvPr/>
            </p:nvCxnSpPr>
            <p:spPr>
              <a:xfrm>
                <a:off x="1741225" y="2378600"/>
                <a:ext cx="0" cy="1142999"/>
              </a:xfrm>
              <a:prstGeom prst="line">
                <a:avLst/>
              </a:prstGeom>
              <a:grpFill/>
              <a:ln>
                <a:solidFill>
                  <a:schemeClr val="accent6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E9AF0AA-2023-584A-A177-CC7BC8AC6C5C}"/>
                  </a:ext>
                </a:extLst>
              </p:cNvPr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0D2D5F1-1D8A-F449-9957-09CA74E07942}"/>
              </a:ext>
            </a:extLst>
          </p:cNvPr>
          <p:cNvGrpSpPr/>
          <p:nvPr/>
        </p:nvGrpSpPr>
        <p:grpSpPr>
          <a:xfrm>
            <a:off x="105434" y="2888154"/>
            <a:ext cx="1683616" cy="1025517"/>
            <a:chOff x="9288224" y="2477330"/>
            <a:chExt cx="2159238" cy="1315227"/>
          </a:xfrm>
          <a:solidFill>
            <a:schemeClr val="bg2"/>
          </a:solidFill>
        </p:grpSpPr>
        <p:sp>
          <p:nvSpPr>
            <p:cNvPr id="84" name="Chevron 83">
              <a:extLst>
                <a:ext uri="{FF2B5EF4-FFF2-40B4-BE49-F238E27FC236}">
                  <a16:creationId xmlns:a16="http://schemas.microsoft.com/office/drawing/2014/main" id="{D511B440-AF5C-B14A-ABA0-AAAF0D8AFC4E}"/>
                </a:ext>
              </a:extLst>
            </p:cNvPr>
            <p:cNvSpPr/>
            <p:nvPr/>
          </p:nvSpPr>
          <p:spPr>
            <a:xfrm>
              <a:off x="9288224" y="3490511"/>
              <a:ext cx="2159238" cy="302046"/>
            </a:xfrm>
            <a:prstGeom prst="chevron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3266D1A-6AD8-FF43-82BA-03F277A0F2CF}"/>
                </a:ext>
              </a:extLst>
            </p:cNvPr>
            <p:cNvGrpSpPr/>
            <p:nvPr/>
          </p:nvGrpSpPr>
          <p:grpSpPr>
            <a:xfrm>
              <a:off x="10310255" y="2477330"/>
              <a:ext cx="115176" cy="1221792"/>
              <a:chOff x="1672060" y="2368997"/>
              <a:chExt cx="115176" cy="1221792"/>
            </a:xfrm>
            <a:grpFill/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BBB749D-0433-284F-8CA2-CB8324F4291E}"/>
                  </a:ext>
                </a:extLst>
              </p:cNvPr>
              <p:cNvCxnSpPr/>
              <p:nvPr/>
            </p:nvCxnSpPr>
            <p:spPr>
              <a:xfrm>
                <a:off x="1727234" y="2368997"/>
                <a:ext cx="0" cy="1143000"/>
              </a:xfrm>
              <a:prstGeom prst="line">
                <a:avLst/>
              </a:prstGeom>
              <a:grpFill/>
              <a:ln>
                <a:solidFill>
                  <a:schemeClr val="bg2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5523F28-7DCE-1F44-9008-62FC1D348630}"/>
                  </a:ext>
                </a:extLst>
              </p:cNvPr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7597E203-8D71-4D4A-AF05-B625D971DC3C}"/>
              </a:ext>
            </a:extLst>
          </p:cNvPr>
          <p:cNvSpPr/>
          <p:nvPr/>
        </p:nvSpPr>
        <p:spPr>
          <a:xfrm>
            <a:off x="579448" y="2172917"/>
            <a:ext cx="773114" cy="773113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CF15FDF-E735-AD41-B098-6E5C2C5B0206}"/>
              </a:ext>
            </a:extLst>
          </p:cNvPr>
          <p:cNvSpPr txBox="1"/>
          <p:nvPr/>
        </p:nvSpPr>
        <p:spPr>
          <a:xfrm>
            <a:off x="181176" y="3909155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F32A59-B66E-524F-A6FE-F635E2A793D3}"/>
              </a:ext>
            </a:extLst>
          </p:cNvPr>
          <p:cNvSpPr txBox="1"/>
          <p:nvPr/>
        </p:nvSpPr>
        <p:spPr>
          <a:xfrm>
            <a:off x="10121958" y="392326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5</a:t>
            </a:r>
          </a:p>
        </p:txBody>
      </p:sp>
      <p:sp>
        <p:nvSpPr>
          <p:cNvPr id="92" name="Freeform 6">
            <a:extLst>
              <a:ext uri="{FF2B5EF4-FFF2-40B4-BE49-F238E27FC236}">
                <a16:creationId xmlns:a16="http://schemas.microsoft.com/office/drawing/2014/main" id="{38F67A0D-2F20-0D48-B17D-0F4E4A1E70FC}"/>
              </a:ext>
            </a:extLst>
          </p:cNvPr>
          <p:cNvSpPr>
            <a:spLocks noEditPoints="1"/>
          </p:cNvSpPr>
          <p:nvPr/>
        </p:nvSpPr>
        <p:spPr bwMode="auto">
          <a:xfrm>
            <a:off x="770681" y="2363961"/>
            <a:ext cx="390648" cy="391693"/>
          </a:xfrm>
          <a:custGeom>
            <a:avLst/>
            <a:gdLst>
              <a:gd name="T0" fmla="*/ 1370 w 3359"/>
              <a:gd name="T1" fmla="*/ 1982 h 3362"/>
              <a:gd name="T2" fmla="*/ 1342 w 3359"/>
              <a:gd name="T3" fmla="*/ 2001 h 3362"/>
              <a:gd name="T4" fmla="*/ 1332 w 3359"/>
              <a:gd name="T5" fmla="*/ 2034 h 3362"/>
              <a:gd name="T6" fmla="*/ 2027 w 3359"/>
              <a:gd name="T7" fmla="*/ 3247 h 3362"/>
              <a:gd name="T8" fmla="*/ 2025 w 3359"/>
              <a:gd name="T9" fmla="*/ 2017 h 3362"/>
              <a:gd name="T10" fmla="*/ 2005 w 3359"/>
              <a:gd name="T11" fmla="*/ 1990 h 3362"/>
              <a:gd name="T12" fmla="*/ 1973 w 3359"/>
              <a:gd name="T13" fmla="*/ 1979 h 3362"/>
              <a:gd name="T14" fmla="*/ 2374 w 3359"/>
              <a:gd name="T15" fmla="*/ 424 h 3362"/>
              <a:gd name="T16" fmla="*/ 2722 w 3359"/>
              <a:gd name="T17" fmla="*/ 962 h 3362"/>
              <a:gd name="T18" fmla="*/ 2374 w 3359"/>
              <a:gd name="T19" fmla="*/ 424 h 3362"/>
              <a:gd name="T20" fmla="*/ 405 w 3359"/>
              <a:gd name="T21" fmla="*/ 1334 h 3362"/>
              <a:gd name="T22" fmla="*/ 1216 w 3359"/>
              <a:gd name="T23" fmla="*/ 3247 h 3362"/>
              <a:gd name="T24" fmla="*/ 1219 w 3359"/>
              <a:gd name="T25" fmla="*/ 2003 h 3362"/>
              <a:gd name="T26" fmla="*/ 1239 w 3359"/>
              <a:gd name="T27" fmla="*/ 1948 h 3362"/>
              <a:gd name="T28" fmla="*/ 1277 w 3359"/>
              <a:gd name="T29" fmla="*/ 1904 h 3362"/>
              <a:gd name="T30" fmla="*/ 1328 w 3359"/>
              <a:gd name="T31" fmla="*/ 1875 h 3362"/>
              <a:gd name="T32" fmla="*/ 1387 w 3359"/>
              <a:gd name="T33" fmla="*/ 1864 h 3362"/>
              <a:gd name="T34" fmla="*/ 2004 w 3359"/>
              <a:gd name="T35" fmla="*/ 1867 h 3362"/>
              <a:gd name="T36" fmla="*/ 2058 w 3359"/>
              <a:gd name="T37" fmla="*/ 1887 h 3362"/>
              <a:gd name="T38" fmla="*/ 2103 w 3359"/>
              <a:gd name="T39" fmla="*/ 1925 h 3362"/>
              <a:gd name="T40" fmla="*/ 2132 w 3359"/>
              <a:gd name="T41" fmla="*/ 1974 h 3362"/>
              <a:gd name="T42" fmla="*/ 2143 w 3359"/>
              <a:gd name="T43" fmla="*/ 2034 h 3362"/>
              <a:gd name="T44" fmla="*/ 2953 w 3359"/>
              <a:gd name="T45" fmla="*/ 3247 h 3362"/>
              <a:gd name="T46" fmla="*/ 2838 w 3359"/>
              <a:gd name="T47" fmla="*/ 1227 h 3362"/>
              <a:gd name="T48" fmla="*/ 1679 w 3359"/>
              <a:gd name="T49" fmla="*/ 157 h 3362"/>
              <a:gd name="T50" fmla="*/ 2258 w 3359"/>
              <a:gd name="T51" fmla="*/ 535 h 3362"/>
              <a:gd name="T52" fmla="*/ 2838 w 3359"/>
              <a:gd name="T53" fmla="*/ 309 h 3362"/>
              <a:gd name="T54" fmla="*/ 3341 w 3359"/>
              <a:gd name="T55" fmla="*/ 1534 h 3362"/>
              <a:gd name="T56" fmla="*/ 3357 w 3359"/>
              <a:gd name="T57" fmla="*/ 1559 h 3362"/>
              <a:gd name="T58" fmla="*/ 3358 w 3359"/>
              <a:gd name="T59" fmla="*/ 1589 h 3362"/>
              <a:gd name="T60" fmla="*/ 3344 w 3359"/>
              <a:gd name="T61" fmla="*/ 1616 h 3362"/>
              <a:gd name="T62" fmla="*/ 3317 w 3359"/>
              <a:gd name="T63" fmla="*/ 1632 h 3362"/>
              <a:gd name="T64" fmla="*/ 3287 w 3359"/>
              <a:gd name="T65" fmla="*/ 1633 h 3362"/>
              <a:gd name="T66" fmla="*/ 3262 w 3359"/>
              <a:gd name="T67" fmla="*/ 1618 h 3362"/>
              <a:gd name="T68" fmla="*/ 3069 w 3359"/>
              <a:gd name="T69" fmla="*/ 3362 h 3362"/>
              <a:gd name="T70" fmla="*/ 290 w 3359"/>
              <a:gd name="T71" fmla="*/ 1441 h 3362"/>
              <a:gd name="T72" fmla="*/ 85 w 3359"/>
              <a:gd name="T73" fmla="*/ 1627 h 3362"/>
              <a:gd name="T74" fmla="*/ 56 w 3359"/>
              <a:gd name="T75" fmla="*/ 1634 h 3362"/>
              <a:gd name="T76" fmla="*/ 28 w 3359"/>
              <a:gd name="T77" fmla="*/ 1625 h 3362"/>
              <a:gd name="T78" fmla="*/ 7 w 3359"/>
              <a:gd name="T79" fmla="*/ 1603 h 3362"/>
              <a:gd name="T80" fmla="*/ 0 w 3359"/>
              <a:gd name="T81" fmla="*/ 1574 h 3362"/>
              <a:gd name="T82" fmla="*/ 9 w 3359"/>
              <a:gd name="T83" fmla="*/ 1546 h 3362"/>
              <a:gd name="T84" fmla="*/ 1679 w 3359"/>
              <a:gd name="T85" fmla="*/ 0 h 3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359" h="3362">
                <a:moveTo>
                  <a:pt x="1387" y="1979"/>
                </a:moveTo>
                <a:lnTo>
                  <a:pt x="1370" y="1982"/>
                </a:lnTo>
                <a:lnTo>
                  <a:pt x="1354" y="1990"/>
                </a:lnTo>
                <a:lnTo>
                  <a:pt x="1342" y="2001"/>
                </a:lnTo>
                <a:lnTo>
                  <a:pt x="1335" y="2017"/>
                </a:lnTo>
                <a:lnTo>
                  <a:pt x="1332" y="2034"/>
                </a:lnTo>
                <a:lnTo>
                  <a:pt x="1332" y="3247"/>
                </a:lnTo>
                <a:lnTo>
                  <a:pt x="2027" y="3247"/>
                </a:lnTo>
                <a:lnTo>
                  <a:pt x="2027" y="2034"/>
                </a:lnTo>
                <a:lnTo>
                  <a:pt x="2025" y="2017"/>
                </a:lnTo>
                <a:lnTo>
                  <a:pt x="2016" y="2001"/>
                </a:lnTo>
                <a:lnTo>
                  <a:pt x="2005" y="1990"/>
                </a:lnTo>
                <a:lnTo>
                  <a:pt x="1990" y="1982"/>
                </a:lnTo>
                <a:lnTo>
                  <a:pt x="1973" y="1979"/>
                </a:lnTo>
                <a:lnTo>
                  <a:pt x="1387" y="1979"/>
                </a:lnTo>
                <a:close/>
                <a:moveTo>
                  <a:pt x="2374" y="424"/>
                </a:moveTo>
                <a:lnTo>
                  <a:pt x="2374" y="642"/>
                </a:lnTo>
                <a:lnTo>
                  <a:pt x="2722" y="962"/>
                </a:lnTo>
                <a:lnTo>
                  <a:pt x="2722" y="424"/>
                </a:lnTo>
                <a:lnTo>
                  <a:pt x="2374" y="424"/>
                </a:lnTo>
                <a:close/>
                <a:moveTo>
                  <a:pt x="1679" y="157"/>
                </a:moveTo>
                <a:lnTo>
                  <a:pt x="405" y="1334"/>
                </a:lnTo>
                <a:lnTo>
                  <a:pt x="405" y="3247"/>
                </a:lnTo>
                <a:lnTo>
                  <a:pt x="1216" y="3247"/>
                </a:lnTo>
                <a:lnTo>
                  <a:pt x="1216" y="2034"/>
                </a:lnTo>
                <a:lnTo>
                  <a:pt x="1219" y="2003"/>
                </a:lnTo>
                <a:lnTo>
                  <a:pt x="1228" y="1974"/>
                </a:lnTo>
                <a:lnTo>
                  <a:pt x="1239" y="1948"/>
                </a:lnTo>
                <a:lnTo>
                  <a:pt x="1256" y="1925"/>
                </a:lnTo>
                <a:lnTo>
                  <a:pt x="1277" y="1904"/>
                </a:lnTo>
                <a:lnTo>
                  <a:pt x="1300" y="1887"/>
                </a:lnTo>
                <a:lnTo>
                  <a:pt x="1328" y="1875"/>
                </a:lnTo>
                <a:lnTo>
                  <a:pt x="1356" y="1867"/>
                </a:lnTo>
                <a:lnTo>
                  <a:pt x="1387" y="1864"/>
                </a:lnTo>
                <a:lnTo>
                  <a:pt x="1973" y="1864"/>
                </a:lnTo>
                <a:lnTo>
                  <a:pt x="2004" y="1867"/>
                </a:lnTo>
                <a:lnTo>
                  <a:pt x="2032" y="1875"/>
                </a:lnTo>
                <a:lnTo>
                  <a:pt x="2058" y="1887"/>
                </a:lnTo>
                <a:lnTo>
                  <a:pt x="2083" y="1904"/>
                </a:lnTo>
                <a:lnTo>
                  <a:pt x="2103" y="1925"/>
                </a:lnTo>
                <a:lnTo>
                  <a:pt x="2119" y="1948"/>
                </a:lnTo>
                <a:lnTo>
                  <a:pt x="2132" y="1974"/>
                </a:lnTo>
                <a:lnTo>
                  <a:pt x="2141" y="2003"/>
                </a:lnTo>
                <a:lnTo>
                  <a:pt x="2143" y="2034"/>
                </a:lnTo>
                <a:lnTo>
                  <a:pt x="2143" y="3247"/>
                </a:lnTo>
                <a:lnTo>
                  <a:pt x="2953" y="3247"/>
                </a:lnTo>
                <a:lnTo>
                  <a:pt x="2953" y="1334"/>
                </a:lnTo>
                <a:lnTo>
                  <a:pt x="2838" y="1227"/>
                </a:lnTo>
                <a:lnTo>
                  <a:pt x="2507" y="922"/>
                </a:lnTo>
                <a:lnTo>
                  <a:pt x="1679" y="157"/>
                </a:lnTo>
                <a:close/>
                <a:moveTo>
                  <a:pt x="1679" y="0"/>
                </a:moveTo>
                <a:lnTo>
                  <a:pt x="2258" y="535"/>
                </a:lnTo>
                <a:lnTo>
                  <a:pt x="2258" y="309"/>
                </a:lnTo>
                <a:lnTo>
                  <a:pt x="2838" y="309"/>
                </a:lnTo>
                <a:lnTo>
                  <a:pt x="2838" y="1069"/>
                </a:lnTo>
                <a:lnTo>
                  <a:pt x="3341" y="1534"/>
                </a:lnTo>
                <a:lnTo>
                  <a:pt x="3350" y="1546"/>
                </a:lnTo>
                <a:lnTo>
                  <a:pt x="3357" y="1559"/>
                </a:lnTo>
                <a:lnTo>
                  <a:pt x="3359" y="1574"/>
                </a:lnTo>
                <a:lnTo>
                  <a:pt x="3358" y="1589"/>
                </a:lnTo>
                <a:lnTo>
                  <a:pt x="3352" y="1603"/>
                </a:lnTo>
                <a:lnTo>
                  <a:pt x="3344" y="1616"/>
                </a:lnTo>
                <a:lnTo>
                  <a:pt x="3331" y="1625"/>
                </a:lnTo>
                <a:lnTo>
                  <a:pt x="3317" y="1632"/>
                </a:lnTo>
                <a:lnTo>
                  <a:pt x="3302" y="1634"/>
                </a:lnTo>
                <a:lnTo>
                  <a:pt x="3287" y="1633"/>
                </a:lnTo>
                <a:lnTo>
                  <a:pt x="3273" y="1627"/>
                </a:lnTo>
                <a:lnTo>
                  <a:pt x="3262" y="1618"/>
                </a:lnTo>
                <a:lnTo>
                  <a:pt x="3069" y="1441"/>
                </a:lnTo>
                <a:lnTo>
                  <a:pt x="3069" y="3362"/>
                </a:lnTo>
                <a:lnTo>
                  <a:pt x="290" y="3362"/>
                </a:lnTo>
                <a:lnTo>
                  <a:pt x="290" y="1441"/>
                </a:lnTo>
                <a:lnTo>
                  <a:pt x="98" y="1618"/>
                </a:lnTo>
                <a:lnTo>
                  <a:pt x="85" y="1627"/>
                </a:lnTo>
                <a:lnTo>
                  <a:pt x="70" y="1633"/>
                </a:lnTo>
                <a:lnTo>
                  <a:pt x="56" y="1634"/>
                </a:lnTo>
                <a:lnTo>
                  <a:pt x="42" y="1632"/>
                </a:lnTo>
                <a:lnTo>
                  <a:pt x="28" y="1625"/>
                </a:lnTo>
                <a:lnTo>
                  <a:pt x="16" y="1616"/>
                </a:lnTo>
                <a:lnTo>
                  <a:pt x="7" y="1603"/>
                </a:lnTo>
                <a:lnTo>
                  <a:pt x="2" y="1589"/>
                </a:lnTo>
                <a:lnTo>
                  <a:pt x="0" y="1574"/>
                </a:lnTo>
                <a:lnTo>
                  <a:pt x="3" y="1559"/>
                </a:lnTo>
                <a:lnTo>
                  <a:pt x="9" y="1546"/>
                </a:lnTo>
                <a:lnTo>
                  <a:pt x="19" y="1534"/>
                </a:lnTo>
                <a:lnTo>
                  <a:pt x="167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BC61E3-17E6-8445-A389-51CEE5FBBCFF}"/>
              </a:ext>
            </a:extLst>
          </p:cNvPr>
          <p:cNvSpPr txBox="1"/>
          <p:nvPr/>
        </p:nvSpPr>
        <p:spPr>
          <a:xfrm>
            <a:off x="6742514" y="2607426"/>
            <a:ext cx="3323204" cy="4247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171450" indent="-171450" algn="ctr">
              <a:lnSpc>
                <a:spcPct val="90000"/>
              </a:lnSpc>
              <a:buFontTx/>
              <a:buChar char="-"/>
            </a:pPr>
            <a:r>
              <a:rPr lang="en-US" sz="1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Generation of the cubes car shapes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4E13EA1-B005-7345-B782-CAA9606A45DA}"/>
              </a:ext>
            </a:extLst>
          </p:cNvPr>
          <p:cNvSpPr/>
          <p:nvPr/>
        </p:nvSpPr>
        <p:spPr>
          <a:xfrm>
            <a:off x="6061029" y="3903413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5E79B7A-C981-4542-819C-02F5D3CF5458}"/>
              </a:ext>
            </a:extLst>
          </p:cNvPr>
          <p:cNvSpPr/>
          <p:nvPr/>
        </p:nvSpPr>
        <p:spPr>
          <a:xfrm>
            <a:off x="4254003" y="3751019"/>
            <a:ext cx="89806" cy="8980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2047F37-791F-084B-9762-30C9B6276788}"/>
              </a:ext>
            </a:extLst>
          </p:cNvPr>
          <p:cNvGrpSpPr/>
          <p:nvPr/>
        </p:nvGrpSpPr>
        <p:grpSpPr>
          <a:xfrm>
            <a:off x="5566001" y="2232940"/>
            <a:ext cx="773113" cy="1602224"/>
            <a:chOff x="3461938" y="1644268"/>
            <a:chExt cx="991518" cy="205485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CBD34D5-3402-A143-9C43-19223DA3D00F}"/>
                </a:ext>
              </a:extLst>
            </p:cNvPr>
            <p:cNvGrpSpPr/>
            <p:nvPr/>
          </p:nvGrpSpPr>
          <p:grpSpPr>
            <a:xfrm rot="10800000">
              <a:off x="3461938" y="1644268"/>
              <a:ext cx="991518" cy="2054854"/>
              <a:chOff x="1233889" y="3475613"/>
              <a:chExt cx="991518" cy="2054854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B442295-D5B3-7940-B5DB-AF44DBEC4F9F}"/>
                  </a:ext>
                </a:extLst>
              </p:cNvPr>
              <p:cNvSpPr/>
              <p:nvPr/>
            </p:nvSpPr>
            <p:spPr>
              <a:xfrm>
                <a:off x="1233889" y="4538949"/>
                <a:ext cx="991518" cy="99151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E6BAFAB-2BEB-1848-8DD8-D18415A805BB}"/>
                  </a:ext>
                </a:extLst>
              </p:cNvPr>
              <p:cNvCxnSpPr/>
              <p:nvPr/>
            </p:nvCxnSpPr>
            <p:spPr>
              <a:xfrm>
                <a:off x="1729648" y="3537332"/>
                <a:ext cx="0" cy="1143000"/>
              </a:xfrm>
              <a:prstGeom prst="line">
                <a:avLst/>
              </a:prstGeom>
              <a:ln w="28575">
                <a:solidFill>
                  <a:schemeClr val="accent3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94F538E-F7B1-1248-AB55-A9F9910F52B2}"/>
                  </a:ext>
                </a:extLst>
              </p:cNvPr>
              <p:cNvSpPr/>
              <p:nvPr/>
            </p:nvSpPr>
            <p:spPr>
              <a:xfrm>
                <a:off x="1672060" y="3475613"/>
                <a:ext cx="115176" cy="1151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819F3E9-DB47-8742-B38B-8F60A4DE17DB}"/>
                </a:ext>
              </a:extLst>
            </p:cNvPr>
            <p:cNvGrpSpPr/>
            <p:nvPr/>
          </p:nvGrpSpPr>
          <p:grpSpPr>
            <a:xfrm>
              <a:off x="3686354" y="1834843"/>
              <a:ext cx="561144" cy="610368"/>
              <a:chOff x="1065213" y="5067300"/>
              <a:chExt cx="814387" cy="885826"/>
            </a:xfrm>
            <a:solidFill>
              <a:schemeClr val="bg1"/>
            </a:solidFill>
          </p:grpSpPr>
          <p:sp>
            <p:nvSpPr>
              <p:cNvPr id="93" name="Freeform 41">
                <a:extLst>
                  <a:ext uri="{FF2B5EF4-FFF2-40B4-BE49-F238E27FC236}">
                    <a16:creationId xmlns:a16="http://schemas.microsoft.com/office/drawing/2014/main" id="{28C3E3B5-3EC9-1546-BD58-2AC7BDF527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95388" y="5199063"/>
                <a:ext cx="554037" cy="754063"/>
              </a:xfrm>
              <a:custGeom>
                <a:avLst/>
                <a:gdLst>
                  <a:gd name="T0" fmla="*/ 882 w 2093"/>
                  <a:gd name="T1" fmla="*/ 2543 h 2851"/>
                  <a:gd name="T2" fmla="*/ 924 w 2093"/>
                  <a:gd name="T3" fmla="*/ 2603 h 2851"/>
                  <a:gd name="T4" fmla="*/ 1172 w 2093"/>
                  <a:gd name="T5" fmla="*/ 2583 h 2851"/>
                  <a:gd name="T6" fmla="*/ 1231 w 2093"/>
                  <a:gd name="T7" fmla="*/ 2540 h 2851"/>
                  <a:gd name="T8" fmla="*/ 1045 w 2093"/>
                  <a:gd name="T9" fmla="*/ 123 h 2851"/>
                  <a:gd name="T10" fmla="*/ 755 w 2093"/>
                  <a:gd name="T11" fmla="*/ 171 h 2851"/>
                  <a:gd name="T12" fmla="*/ 502 w 2093"/>
                  <a:gd name="T13" fmla="*/ 303 h 2851"/>
                  <a:gd name="T14" fmla="*/ 301 w 2093"/>
                  <a:gd name="T15" fmla="*/ 505 h 2851"/>
                  <a:gd name="T16" fmla="*/ 170 w 2093"/>
                  <a:gd name="T17" fmla="*/ 759 h 2851"/>
                  <a:gd name="T18" fmla="*/ 123 w 2093"/>
                  <a:gd name="T19" fmla="*/ 1053 h 2851"/>
                  <a:gd name="T20" fmla="*/ 169 w 2093"/>
                  <a:gd name="T21" fmla="*/ 1343 h 2851"/>
                  <a:gd name="T22" fmla="*/ 298 w 2093"/>
                  <a:gd name="T23" fmla="*/ 1598 h 2851"/>
                  <a:gd name="T24" fmla="*/ 499 w 2093"/>
                  <a:gd name="T25" fmla="*/ 1802 h 2851"/>
                  <a:gd name="T26" fmla="*/ 758 w 2093"/>
                  <a:gd name="T27" fmla="*/ 1936 h 2851"/>
                  <a:gd name="T28" fmla="*/ 799 w 2093"/>
                  <a:gd name="T29" fmla="*/ 1979 h 2851"/>
                  <a:gd name="T30" fmla="*/ 1293 w 2093"/>
                  <a:gd name="T31" fmla="*/ 1994 h 2851"/>
                  <a:gd name="T32" fmla="*/ 1321 w 2093"/>
                  <a:gd name="T33" fmla="*/ 1942 h 2851"/>
                  <a:gd name="T34" fmla="*/ 1534 w 2093"/>
                  <a:gd name="T35" fmla="*/ 1842 h 2851"/>
                  <a:gd name="T36" fmla="*/ 1751 w 2093"/>
                  <a:gd name="T37" fmla="*/ 1655 h 2851"/>
                  <a:gd name="T38" fmla="*/ 1900 w 2093"/>
                  <a:gd name="T39" fmla="*/ 1411 h 2851"/>
                  <a:gd name="T40" fmla="*/ 1967 w 2093"/>
                  <a:gd name="T41" fmla="*/ 1128 h 2851"/>
                  <a:gd name="T42" fmla="*/ 1943 w 2093"/>
                  <a:gd name="T43" fmla="*/ 830 h 2851"/>
                  <a:gd name="T44" fmla="*/ 1831 w 2093"/>
                  <a:gd name="T45" fmla="*/ 564 h 2851"/>
                  <a:gd name="T46" fmla="*/ 1647 w 2093"/>
                  <a:gd name="T47" fmla="*/ 347 h 2851"/>
                  <a:gd name="T48" fmla="*/ 1405 w 2093"/>
                  <a:gd name="T49" fmla="*/ 197 h 2851"/>
                  <a:gd name="T50" fmla="*/ 1122 w 2093"/>
                  <a:gd name="T51" fmla="*/ 127 h 2851"/>
                  <a:gd name="T52" fmla="*/ 1208 w 2093"/>
                  <a:gd name="T53" fmla="*/ 12 h 2851"/>
                  <a:gd name="T54" fmla="*/ 1506 w 2093"/>
                  <a:gd name="T55" fmla="*/ 106 h 2851"/>
                  <a:gd name="T56" fmla="*/ 1759 w 2093"/>
                  <a:gd name="T57" fmla="*/ 282 h 2851"/>
                  <a:gd name="T58" fmla="*/ 1950 w 2093"/>
                  <a:gd name="T59" fmla="*/ 522 h 2851"/>
                  <a:gd name="T60" fmla="*/ 2065 w 2093"/>
                  <a:gd name="T61" fmla="*/ 812 h 2851"/>
                  <a:gd name="T62" fmla="*/ 2091 w 2093"/>
                  <a:gd name="T63" fmla="*/ 1130 h 2851"/>
                  <a:gd name="T64" fmla="*/ 2027 w 2093"/>
                  <a:gd name="T65" fmla="*/ 1425 h 2851"/>
                  <a:gd name="T66" fmla="*/ 1886 w 2093"/>
                  <a:gd name="T67" fmla="*/ 1684 h 2851"/>
                  <a:gd name="T68" fmla="*/ 1678 w 2093"/>
                  <a:gd name="T69" fmla="*/ 1893 h 2851"/>
                  <a:gd name="T70" fmla="*/ 1416 w 2093"/>
                  <a:gd name="T71" fmla="*/ 2039 h 2851"/>
                  <a:gd name="T72" fmla="*/ 1391 w 2093"/>
                  <a:gd name="T73" fmla="*/ 2652 h 2851"/>
                  <a:gd name="T74" fmla="*/ 1293 w 2093"/>
                  <a:gd name="T75" fmla="*/ 2789 h 2851"/>
                  <a:gd name="T76" fmla="*/ 1251 w 2093"/>
                  <a:gd name="T77" fmla="*/ 2848 h 2851"/>
                  <a:gd name="T78" fmla="*/ 825 w 2093"/>
                  <a:gd name="T79" fmla="*/ 2838 h 2851"/>
                  <a:gd name="T80" fmla="*/ 800 w 2093"/>
                  <a:gd name="T81" fmla="*/ 2665 h 2851"/>
                  <a:gd name="T82" fmla="*/ 689 w 2093"/>
                  <a:gd name="T83" fmla="*/ 2640 h 2851"/>
                  <a:gd name="T84" fmla="*/ 607 w 2093"/>
                  <a:gd name="T85" fmla="*/ 2009 h 2851"/>
                  <a:gd name="T86" fmla="*/ 357 w 2093"/>
                  <a:gd name="T87" fmla="*/ 1846 h 2851"/>
                  <a:gd name="T88" fmla="*/ 165 w 2093"/>
                  <a:gd name="T89" fmla="*/ 1622 h 2851"/>
                  <a:gd name="T90" fmla="*/ 43 w 2093"/>
                  <a:gd name="T91" fmla="*/ 1354 h 2851"/>
                  <a:gd name="T92" fmla="*/ 0 w 2093"/>
                  <a:gd name="T93" fmla="*/ 1053 h 2851"/>
                  <a:gd name="T94" fmla="*/ 48 w 2093"/>
                  <a:gd name="T95" fmla="*/ 736 h 2851"/>
                  <a:gd name="T96" fmla="*/ 184 w 2093"/>
                  <a:gd name="T97" fmla="*/ 456 h 2851"/>
                  <a:gd name="T98" fmla="*/ 393 w 2093"/>
                  <a:gd name="T99" fmla="*/ 231 h 2851"/>
                  <a:gd name="T100" fmla="*/ 657 w 2093"/>
                  <a:gd name="T101" fmla="*/ 75 h 2851"/>
                  <a:gd name="T102" fmla="*/ 965 w 2093"/>
                  <a:gd name="T103" fmla="*/ 3 h 2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093" h="2851">
                    <a:moveTo>
                      <a:pt x="800" y="2231"/>
                    </a:moveTo>
                    <a:lnTo>
                      <a:pt x="800" y="2540"/>
                    </a:lnTo>
                    <a:lnTo>
                      <a:pt x="862" y="2540"/>
                    </a:lnTo>
                    <a:lnTo>
                      <a:pt x="882" y="2543"/>
                    </a:lnTo>
                    <a:lnTo>
                      <a:pt x="899" y="2553"/>
                    </a:lnTo>
                    <a:lnTo>
                      <a:pt x="911" y="2566"/>
                    </a:lnTo>
                    <a:lnTo>
                      <a:pt x="921" y="2583"/>
                    </a:lnTo>
                    <a:lnTo>
                      <a:pt x="924" y="2603"/>
                    </a:lnTo>
                    <a:lnTo>
                      <a:pt x="924" y="2726"/>
                    </a:lnTo>
                    <a:lnTo>
                      <a:pt x="1169" y="2726"/>
                    </a:lnTo>
                    <a:lnTo>
                      <a:pt x="1169" y="2603"/>
                    </a:lnTo>
                    <a:lnTo>
                      <a:pt x="1172" y="2583"/>
                    </a:lnTo>
                    <a:lnTo>
                      <a:pt x="1182" y="2566"/>
                    </a:lnTo>
                    <a:lnTo>
                      <a:pt x="1194" y="2553"/>
                    </a:lnTo>
                    <a:lnTo>
                      <a:pt x="1211" y="2543"/>
                    </a:lnTo>
                    <a:lnTo>
                      <a:pt x="1231" y="2540"/>
                    </a:lnTo>
                    <a:lnTo>
                      <a:pt x="1293" y="2540"/>
                    </a:lnTo>
                    <a:lnTo>
                      <a:pt x="1293" y="2231"/>
                    </a:lnTo>
                    <a:lnTo>
                      <a:pt x="800" y="2231"/>
                    </a:lnTo>
                    <a:close/>
                    <a:moveTo>
                      <a:pt x="1045" y="123"/>
                    </a:moveTo>
                    <a:lnTo>
                      <a:pt x="971" y="127"/>
                    </a:lnTo>
                    <a:lnTo>
                      <a:pt x="896" y="136"/>
                    </a:lnTo>
                    <a:lnTo>
                      <a:pt x="825" y="151"/>
                    </a:lnTo>
                    <a:lnTo>
                      <a:pt x="755" y="171"/>
                    </a:lnTo>
                    <a:lnTo>
                      <a:pt x="688" y="197"/>
                    </a:lnTo>
                    <a:lnTo>
                      <a:pt x="623" y="228"/>
                    </a:lnTo>
                    <a:lnTo>
                      <a:pt x="561" y="263"/>
                    </a:lnTo>
                    <a:lnTo>
                      <a:pt x="502" y="303"/>
                    </a:lnTo>
                    <a:lnTo>
                      <a:pt x="446" y="347"/>
                    </a:lnTo>
                    <a:lnTo>
                      <a:pt x="394" y="396"/>
                    </a:lnTo>
                    <a:lnTo>
                      <a:pt x="345" y="449"/>
                    </a:lnTo>
                    <a:lnTo>
                      <a:pt x="301" y="505"/>
                    </a:lnTo>
                    <a:lnTo>
                      <a:pt x="261" y="564"/>
                    </a:lnTo>
                    <a:lnTo>
                      <a:pt x="226" y="626"/>
                    </a:lnTo>
                    <a:lnTo>
                      <a:pt x="195" y="692"/>
                    </a:lnTo>
                    <a:lnTo>
                      <a:pt x="170" y="759"/>
                    </a:lnTo>
                    <a:lnTo>
                      <a:pt x="150" y="830"/>
                    </a:lnTo>
                    <a:lnTo>
                      <a:pt x="136" y="903"/>
                    </a:lnTo>
                    <a:lnTo>
                      <a:pt x="126" y="977"/>
                    </a:lnTo>
                    <a:lnTo>
                      <a:pt x="123" y="1053"/>
                    </a:lnTo>
                    <a:lnTo>
                      <a:pt x="126" y="1128"/>
                    </a:lnTo>
                    <a:lnTo>
                      <a:pt x="135" y="1202"/>
                    </a:lnTo>
                    <a:lnTo>
                      <a:pt x="149" y="1274"/>
                    </a:lnTo>
                    <a:lnTo>
                      <a:pt x="169" y="1343"/>
                    </a:lnTo>
                    <a:lnTo>
                      <a:pt x="193" y="1411"/>
                    </a:lnTo>
                    <a:lnTo>
                      <a:pt x="224" y="1477"/>
                    </a:lnTo>
                    <a:lnTo>
                      <a:pt x="258" y="1539"/>
                    </a:lnTo>
                    <a:lnTo>
                      <a:pt x="298" y="1598"/>
                    </a:lnTo>
                    <a:lnTo>
                      <a:pt x="342" y="1655"/>
                    </a:lnTo>
                    <a:lnTo>
                      <a:pt x="391" y="1708"/>
                    </a:lnTo>
                    <a:lnTo>
                      <a:pt x="442" y="1756"/>
                    </a:lnTo>
                    <a:lnTo>
                      <a:pt x="499" y="1802"/>
                    </a:lnTo>
                    <a:lnTo>
                      <a:pt x="558" y="1842"/>
                    </a:lnTo>
                    <a:lnTo>
                      <a:pt x="621" y="1878"/>
                    </a:lnTo>
                    <a:lnTo>
                      <a:pt x="689" y="1910"/>
                    </a:lnTo>
                    <a:lnTo>
                      <a:pt x="758" y="1936"/>
                    </a:lnTo>
                    <a:lnTo>
                      <a:pt x="772" y="1942"/>
                    </a:lnTo>
                    <a:lnTo>
                      <a:pt x="784" y="1953"/>
                    </a:lnTo>
                    <a:lnTo>
                      <a:pt x="793" y="1965"/>
                    </a:lnTo>
                    <a:lnTo>
                      <a:pt x="799" y="1979"/>
                    </a:lnTo>
                    <a:lnTo>
                      <a:pt x="800" y="1994"/>
                    </a:lnTo>
                    <a:lnTo>
                      <a:pt x="800" y="2107"/>
                    </a:lnTo>
                    <a:lnTo>
                      <a:pt x="1293" y="2107"/>
                    </a:lnTo>
                    <a:lnTo>
                      <a:pt x="1293" y="1994"/>
                    </a:lnTo>
                    <a:lnTo>
                      <a:pt x="1294" y="1979"/>
                    </a:lnTo>
                    <a:lnTo>
                      <a:pt x="1300" y="1965"/>
                    </a:lnTo>
                    <a:lnTo>
                      <a:pt x="1309" y="1953"/>
                    </a:lnTo>
                    <a:lnTo>
                      <a:pt x="1321" y="1942"/>
                    </a:lnTo>
                    <a:lnTo>
                      <a:pt x="1335" y="1936"/>
                    </a:lnTo>
                    <a:lnTo>
                      <a:pt x="1404" y="1910"/>
                    </a:lnTo>
                    <a:lnTo>
                      <a:pt x="1471" y="1878"/>
                    </a:lnTo>
                    <a:lnTo>
                      <a:pt x="1534" y="1842"/>
                    </a:lnTo>
                    <a:lnTo>
                      <a:pt x="1594" y="1802"/>
                    </a:lnTo>
                    <a:lnTo>
                      <a:pt x="1651" y="1756"/>
                    </a:lnTo>
                    <a:lnTo>
                      <a:pt x="1702" y="1708"/>
                    </a:lnTo>
                    <a:lnTo>
                      <a:pt x="1751" y="1655"/>
                    </a:lnTo>
                    <a:lnTo>
                      <a:pt x="1795" y="1598"/>
                    </a:lnTo>
                    <a:lnTo>
                      <a:pt x="1835" y="1539"/>
                    </a:lnTo>
                    <a:lnTo>
                      <a:pt x="1869" y="1477"/>
                    </a:lnTo>
                    <a:lnTo>
                      <a:pt x="1900" y="1411"/>
                    </a:lnTo>
                    <a:lnTo>
                      <a:pt x="1924" y="1343"/>
                    </a:lnTo>
                    <a:lnTo>
                      <a:pt x="1944" y="1274"/>
                    </a:lnTo>
                    <a:lnTo>
                      <a:pt x="1958" y="1202"/>
                    </a:lnTo>
                    <a:lnTo>
                      <a:pt x="1967" y="1128"/>
                    </a:lnTo>
                    <a:lnTo>
                      <a:pt x="1970" y="1053"/>
                    </a:lnTo>
                    <a:lnTo>
                      <a:pt x="1967" y="977"/>
                    </a:lnTo>
                    <a:lnTo>
                      <a:pt x="1957" y="903"/>
                    </a:lnTo>
                    <a:lnTo>
                      <a:pt x="1943" y="830"/>
                    </a:lnTo>
                    <a:lnTo>
                      <a:pt x="1923" y="759"/>
                    </a:lnTo>
                    <a:lnTo>
                      <a:pt x="1898" y="692"/>
                    </a:lnTo>
                    <a:lnTo>
                      <a:pt x="1867" y="626"/>
                    </a:lnTo>
                    <a:lnTo>
                      <a:pt x="1831" y="564"/>
                    </a:lnTo>
                    <a:lnTo>
                      <a:pt x="1792" y="505"/>
                    </a:lnTo>
                    <a:lnTo>
                      <a:pt x="1747" y="449"/>
                    </a:lnTo>
                    <a:lnTo>
                      <a:pt x="1699" y="396"/>
                    </a:lnTo>
                    <a:lnTo>
                      <a:pt x="1647" y="347"/>
                    </a:lnTo>
                    <a:lnTo>
                      <a:pt x="1591" y="303"/>
                    </a:lnTo>
                    <a:lnTo>
                      <a:pt x="1532" y="263"/>
                    </a:lnTo>
                    <a:lnTo>
                      <a:pt x="1470" y="228"/>
                    </a:lnTo>
                    <a:lnTo>
                      <a:pt x="1405" y="197"/>
                    </a:lnTo>
                    <a:lnTo>
                      <a:pt x="1338" y="171"/>
                    </a:lnTo>
                    <a:lnTo>
                      <a:pt x="1268" y="151"/>
                    </a:lnTo>
                    <a:lnTo>
                      <a:pt x="1197" y="136"/>
                    </a:lnTo>
                    <a:lnTo>
                      <a:pt x="1122" y="127"/>
                    </a:lnTo>
                    <a:lnTo>
                      <a:pt x="1045" y="123"/>
                    </a:lnTo>
                    <a:close/>
                    <a:moveTo>
                      <a:pt x="1045" y="0"/>
                    </a:moveTo>
                    <a:lnTo>
                      <a:pt x="1128" y="3"/>
                    </a:lnTo>
                    <a:lnTo>
                      <a:pt x="1208" y="12"/>
                    </a:lnTo>
                    <a:lnTo>
                      <a:pt x="1286" y="27"/>
                    </a:lnTo>
                    <a:lnTo>
                      <a:pt x="1362" y="48"/>
                    </a:lnTo>
                    <a:lnTo>
                      <a:pt x="1436" y="75"/>
                    </a:lnTo>
                    <a:lnTo>
                      <a:pt x="1506" y="106"/>
                    </a:lnTo>
                    <a:lnTo>
                      <a:pt x="1574" y="143"/>
                    </a:lnTo>
                    <a:lnTo>
                      <a:pt x="1639" y="186"/>
                    </a:lnTo>
                    <a:lnTo>
                      <a:pt x="1700" y="231"/>
                    </a:lnTo>
                    <a:lnTo>
                      <a:pt x="1759" y="282"/>
                    </a:lnTo>
                    <a:lnTo>
                      <a:pt x="1813" y="337"/>
                    </a:lnTo>
                    <a:lnTo>
                      <a:pt x="1863" y="395"/>
                    </a:lnTo>
                    <a:lnTo>
                      <a:pt x="1909" y="456"/>
                    </a:lnTo>
                    <a:lnTo>
                      <a:pt x="1950" y="522"/>
                    </a:lnTo>
                    <a:lnTo>
                      <a:pt x="1987" y="590"/>
                    </a:lnTo>
                    <a:lnTo>
                      <a:pt x="2018" y="662"/>
                    </a:lnTo>
                    <a:lnTo>
                      <a:pt x="2044" y="736"/>
                    </a:lnTo>
                    <a:lnTo>
                      <a:pt x="2065" y="812"/>
                    </a:lnTo>
                    <a:lnTo>
                      <a:pt x="2081" y="890"/>
                    </a:lnTo>
                    <a:lnTo>
                      <a:pt x="2090" y="971"/>
                    </a:lnTo>
                    <a:lnTo>
                      <a:pt x="2093" y="1053"/>
                    </a:lnTo>
                    <a:lnTo>
                      <a:pt x="2091" y="1130"/>
                    </a:lnTo>
                    <a:lnTo>
                      <a:pt x="2082" y="1206"/>
                    </a:lnTo>
                    <a:lnTo>
                      <a:pt x="2069" y="1281"/>
                    </a:lnTo>
                    <a:lnTo>
                      <a:pt x="2050" y="1354"/>
                    </a:lnTo>
                    <a:lnTo>
                      <a:pt x="2027" y="1425"/>
                    </a:lnTo>
                    <a:lnTo>
                      <a:pt x="1998" y="1493"/>
                    </a:lnTo>
                    <a:lnTo>
                      <a:pt x="1965" y="1559"/>
                    </a:lnTo>
                    <a:lnTo>
                      <a:pt x="1928" y="1622"/>
                    </a:lnTo>
                    <a:lnTo>
                      <a:pt x="1886" y="1684"/>
                    </a:lnTo>
                    <a:lnTo>
                      <a:pt x="1840" y="1741"/>
                    </a:lnTo>
                    <a:lnTo>
                      <a:pt x="1789" y="1796"/>
                    </a:lnTo>
                    <a:lnTo>
                      <a:pt x="1736" y="1846"/>
                    </a:lnTo>
                    <a:lnTo>
                      <a:pt x="1678" y="1893"/>
                    </a:lnTo>
                    <a:lnTo>
                      <a:pt x="1617" y="1936"/>
                    </a:lnTo>
                    <a:lnTo>
                      <a:pt x="1553" y="1975"/>
                    </a:lnTo>
                    <a:lnTo>
                      <a:pt x="1486" y="2009"/>
                    </a:lnTo>
                    <a:lnTo>
                      <a:pt x="1416" y="2039"/>
                    </a:lnTo>
                    <a:lnTo>
                      <a:pt x="1416" y="2603"/>
                    </a:lnTo>
                    <a:lnTo>
                      <a:pt x="1413" y="2623"/>
                    </a:lnTo>
                    <a:lnTo>
                      <a:pt x="1404" y="2640"/>
                    </a:lnTo>
                    <a:lnTo>
                      <a:pt x="1391" y="2652"/>
                    </a:lnTo>
                    <a:lnTo>
                      <a:pt x="1374" y="2662"/>
                    </a:lnTo>
                    <a:lnTo>
                      <a:pt x="1354" y="2665"/>
                    </a:lnTo>
                    <a:lnTo>
                      <a:pt x="1293" y="2665"/>
                    </a:lnTo>
                    <a:lnTo>
                      <a:pt x="1293" y="2789"/>
                    </a:lnTo>
                    <a:lnTo>
                      <a:pt x="1290" y="2809"/>
                    </a:lnTo>
                    <a:lnTo>
                      <a:pt x="1280" y="2826"/>
                    </a:lnTo>
                    <a:lnTo>
                      <a:pt x="1268" y="2838"/>
                    </a:lnTo>
                    <a:lnTo>
                      <a:pt x="1251" y="2848"/>
                    </a:lnTo>
                    <a:lnTo>
                      <a:pt x="1231" y="2851"/>
                    </a:lnTo>
                    <a:lnTo>
                      <a:pt x="862" y="2851"/>
                    </a:lnTo>
                    <a:lnTo>
                      <a:pt x="842" y="2848"/>
                    </a:lnTo>
                    <a:lnTo>
                      <a:pt x="825" y="2838"/>
                    </a:lnTo>
                    <a:lnTo>
                      <a:pt x="812" y="2826"/>
                    </a:lnTo>
                    <a:lnTo>
                      <a:pt x="803" y="2809"/>
                    </a:lnTo>
                    <a:lnTo>
                      <a:pt x="800" y="2789"/>
                    </a:lnTo>
                    <a:lnTo>
                      <a:pt x="800" y="2665"/>
                    </a:lnTo>
                    <a:lnTo>
                      <a:pt x="739" y="2665"/>
                    </a:lnTo>
                    <a:lnTo>
                      <a:pt x="719" y="2662"/>
                    </a:lnTo>
                    <a:lnTo>
                      <a:pt x="702" y="2652"/>
                    </a:lnTo>
                    <a:lnTo>
                      <a:pt x="689" y="2640"/>
                    </a:lnTo>
                    <a:lnTo>
                      <a:pt x="680" y="2623"/>
                    </a:lnTo>
                    <a:lnTo>
                      <a:pt x="677" y="2603"/>
                    </a:lnTo>
                    <a:lnTo>
                      <a:pt x="677" y="2039"/>
                    </a:lnTo>
                    <a:lnTo>
                      <a:pt x="607" y="2009"/>
                    </a:lnTo>
                    <a:lnTo>
                      <a:pt x="540" y="1975"/>
                    </a:lnTo>
                    <a:lnTo>
                      <a:pt x="476" y="1936"/>
                    </a:lnTo>
                    <a:lnTo>
                      <a:pt x="415" y="1893"/>
                    </a:lnTo>
                    <a:lnTo>
                      <a:pt x="357" y="1846"/>
                    </a:lnTo>
                    <a:lnTo>
                      <a:pt x="303" y="1796"/>
                    </a:lnTo>
                    <a:lnTo>
                      <a:pt x="253" y="1741"/>
                    </a:lnTo>
                    <a:lnTo>
                      <a:pt x="207" y="1684"/>
                    </a:lnTo>
                    <a:lnTo>
                      <a:pt x="165" y="1622"/>
                    </a:lnTo>
                    <a:lnTo>
                      <a:pt x="128" y="1559"/>
                    </a:lnTo>
                    <a:lnTo>
                      <a:pt x="95" y="1493"/>
                    </a:lnTo>
                    <a:lnTo>
                      <a:pt x="66" y="1425"/>
                    </a:lnTo>
                    <a:lnTo>
                      <a:pt x="43" y="1354"/>
                    </a:lnTo>
                    <a:lnTo>
                      <a:pt x="24" y="1281"/>
                    </a:lnTo>
                    <a:lnTo>
                      <a:pt x="11" y="1206"/>
                    </a:lnTo>
                    <a:lnTo>
                      <a:pt x="2" y="1130"/>
                    </a:lnTo>
                    <a:lnTo>
                      <a:pt x="0" y="1053"/>
                    </a:lnTo>
                    <a:lnTo>
                      <a:pt x="3" y="971"/>
                    </a:lnTo>
                    <a:lnTo>
                      <a:pt x="12" y="890"/>
                    </a:lnTo>
                    <a:lnTo>
                      <a:pt x="27" y="812"/>
                    </a:lnTo>
                    <a:lnTo>
                      <a:pt x="48" y="736"/>
                    </a:lnTo>
                    <a:lnTo>
                      <a:pt x="75" y="662"/>
                    </a:lnTo>
                    <a:lnTo>
                      <a:pt x="106" y="590"/>
                    </a:lnTo>
                    <a:lnTo>
                      <a:pt x="143" y="522"/>
                    </a:lnTo>
                    <a:lnTo>
                      <a:pt x="184" y="456"/>
                    </a:lnTo>
                    <a:lnTo>
                      <a:pt x="230" y="395"/>
                    </a:lnTo>
                    <a:lnTo>
                      <a:pt x="280" y="337"/>
                    </a:lnTo>
                    <a:lnTo>
                      <a:pt x="334" y="282"/>
                    </a:lnTo>
                    <a:lnTo>
                      <a:pt x="393" y="231"/>
                    </a:lnTo>
                    <a:lnTo>
                      <a:pt x="454" y="186"/>
                    </a:lnTo>
                    <a:lnTo>
                      <a:pt x="519" y="143"/>
                    </a:lnTo>
                    <a:lnTo>
                      <a:pt x="587" y="106"/>
                    </a:lnTo>
                    <a:lnTo>
                      <a:pt x="657" y="75"/>
                    </a:lnTo>
                    <a:lnTo>
                      <a:pt x="731" y="48"/>
                    </a:lnTo>
                    <a:lnTo>
                      <a:pt x="807" y="27"/>
                    </a:lnTo>
                    <a:lnTo>
                      <a:pt x="885" y="12"/>
                    </a:lnTo>
                    <a:lnTo>
                      <a:pt x="965" y="3"/>
                    </a:lnTo>
                    <a:lnTo>
                      <a:pt x="10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832BFAF4-8E76-6A4D-8E5F-C383AACE4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5738" y="5067300"/>
                <a:ext cx="33337" cy="98425"/>
              </a:xfrm>
              <a:custGeom>
                <a:avLst/>
                <a:gdLst>
                  <a:gd name="T0" fmla="*/ 60 w 123"/>
                  <a:gd name="T1" fmla="*/ 0 h 372"/>
                  <a:gd name="T2" fmla="*/ 81 w 123"/>
                  <a:gd name="T3" fmla="*/ 3 h 372"/>
                  <a:gd name="T4" fmla="*/ 98 w 123"/>
                  <a:gd name="T5" fmla="*/ 12 h 372"/>
                  <a:gd name="T6" fmla="*/ 111 w 123"/>
                  <a:gd name="T7" fmla="*/ 26 h 372"/>
                  <a:gd name="T8" fmla="*/ 120 w 123"/>
                  <a:gd name="T9" fmla="*/ 43 h 372"/>
                  <a:gd name="T10" fmla="*/ 123 w 123"/>
                  <a:gd name="T11" fmla="*/ 62 h 372"/>
                  <a:gd name="T12" fmla="*/ 123 w 123"/>
                  <a:gd name="T13" fmla="*/ 310 h 372"/>
                  <a:gd name="T14" fmla="*/ 120 w 123"/>
                  <a:gd name="T15" fmla="*/ 330 h 372"/>
                  <a:gd name="T16" fmla="*/ 111 w 123"/>
                  <a:gd name="T17" fmla="*/ 347 h 372"/>
                  <a:gd name="T18" fmla="*/ 98 w 123"/>
                  <a:gd name="T19" fmla="*/ 359 h 372"/>
                  <a:gd name="T20" fmla="*/ 81 w 123"/>
                  <a:gd name="T21" fmla="*/ 369 h 372"/>
                  <a:gd name="T22" fmla="*/ 60 w 123"/>
                  <a:gd name="T23" fmla="*/ 372 h 372"/>
                  <a:gd name="T24" fmla="*/ 42 w 123"/>
                  <a:gd name="T25" fmla="*/ 369 h 372"/>
                  <a:gd name="T26" fmla="*/ 25 w 123"/>
                  <a:gd name="T27" fmla="*/ 359 h 372"/>
                  <a:gd name="T28" fmla="*/ 12 w 123"/>
                  <a:gd name="T29" fmla="*/ 347 h 372"/>
                  <a:gd name="T30" fmla="*/ 3 w 123"/>
                  <a:gd name="T31" fmla="*/ 330 h 372"/>
                  <a:gd name="T32" fmla="*/ 0 w 123"/>
                  <a:gd name="T33" fmla="*/ 310 h 372"/>
                  <a:gd name="T34" fmla="*/ 0 w 123"/>
                  <a:gd name="T35" fmla="*/ 62 h 372"/>
                  <a:gd name="T36" fmla="*/ 3 w 123"/>
                  <a:gd name="T37" fmla="*/ 43 h 372"/>
                  <a:gd name="T38" fmla="*/ 12 w 123"/>
                  <a:gd name="T39" fmla="*/ 26 h 372"/>
                  <a:gd name="T40" fmla="*/ 25 w 123"/>
                  <a:gd name="T41" fmla="*/ 12 h 372"/>
                  <a:gd name="T42" fmla="*/ 42 w 123"/>
                  <a:gd name="T43" fmla="*/ 3 h 372"/>
                  <a:gd name="T44" fmla="*/ 60 w 123"/>
                  <a:gd name="T45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3" h="372">
                    <a:moveTo>
                      <a:pt x="60" y="0"/>
                    </a:moveTo>
                    <a:lnTo>
                      <a:pt x="81" y="3"/>
                    </a:lnTo>
                    <a:lnTo>
                      <a:pt x="98" y="12"/>
                    </a:lnTo>
                    <a:lnTo>
                      <a:pt x="111" y="26"/>
                    </a:lnTo>
                    <a:lnTo>
                      <a:pt x="120" y="43"/>
                    </a:lnTo>
                    <a:lnTo>
                      <a:pt x="123" y="62"/>
                    </a:lnTo>
                    <a:lnTo>
                      <a:pt x="123" y="310"/>
                    </a:lnTo>
                    <a:lnTo>
                      <a:pt x="120" y="330"/>
                    </a:lnTo>
                    <a:lnTo>
                      <a:pt x="111" y="347"/>
                    </a:lnTo>
                    <a:lnTo>
                      <a:pt x="98" y="359"/>
                    </a:lnTo>
                    <a:lnTo>
                      <a:pt x="81" y="369"/>
                    </a:lnTo>
                    <a:lnTo>
                      <a:pt x="60" y="372"/>
                    </a:lnTo>
                    <a:lnTo>
                      <a:pt x="42" y="369"/>
                    </a:lnTo>
                    <a:lnTo>
                      <a:pt x="25" y="359"/>
                    </a:lnTo>
                    <a:lnTo>
                      <a:pt x="12" y="347"/>
                    </a:lnTo>
                    <a:lnTo>
                      <a:pt x="3" y="330"/>
                    </a:lnTo>
                    <a:lnTo>
                      <a:pt x="0" y="310"/>
                    </a:lnTo>
                    <a:lnTo>
                      <a:pt x="0" y="62"/>
                    </a:lnTo>
                    <a:lnTo>
                      <a:pt x="3" y="43"/>
                    </a:lnTo>
                    <a:lnTo>
                      <a:pt x="12" y="26"/>
                    </a:lnTo>
                    <a:lnTo>
                      <a:pt x="25" y="12"/>
                    </a:lnTo>
                    <a:lnTo>
                      <a:pt x="42" y="3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Freeform 43">
                <a:extLst>
                  <a:ext uri="{FF2B5EF4-FFF2-40B4-BE49-F238E27FC236}">
                    <a16:creationId xmlns:a16="http://schemas.microsoft.com/office/drawing/2014/main" id="{F7C69E48-7359-6842-A78A-A34AD5165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1175" y="5461000"/>
                <a:ext cx="98425" cy="33338"/>
              </a:xfrm>
              <a:custGeom>
                <a:avLst/>
                <a:gdLst>
                  <a:gd name="T0" fmla="*/ 60 w 369"/>
                  <a:gd name="T1" fmla="*/ 0 h 123"/>
                  <a:gd name="T2" fmla="*/ 307 w 369"/>
                  <a:gd name="T3" fmla="*/ 0 h 123"/>
                  <a:gd name="T4" fmla="*/ 326 w 369"/>
                  <a:gd name="T5" fmla="*/ 3 h 123"/>
                  <a:gd name="T6" fmla="*/ 344 w 369"/>
                  <a:gd name="T7" fmla="*/ 11 h 123"/>
                  <a:gd name="T8" fmla="*/ 356 w 369"/>
                  <a:gd name="T9" fmla="*/ 25 h 123"/>
                  <a:gd name="T10" fmla="*/ 366 w 369"/>
                  <a:gd name="T11" fmla="*/ 42 h 123"/>
                  <a:gd name="T12" fmla="*/ 369 w 369"/>
                  <a:gd name="T13" fmla="*/ 61 h 123"/>
                  <a:gd name="T14" fmla="*/ 366 w 369"/>
                  <a:gd name="T15" fmla="*/ 81 h 123"/>
                  <a:gd name="T16" fmla="*/ 356 w 369"/>
                  <a:gd name="T17" fmla="*/ 98 h 123"/>
                  <a:gd name="T18" fmla="*/ 344 w 369"/>
                  <a:gd name="T19" fmla="*/ 112 h 123"/>
                  <a:gd name="T20" fmla="*/ 326 w 369"/>
                  <a:gd name="T21" fmla="*/ 120 h 123"/>
                  <a:gd name="T22" fmla="*/ 307 w 369"/>
                  <a:gd name="T23" fmla="*/ 123 h 123"/>
                  <a:gd name="T24" fmla="*/ 60 w 369"/>
                  <a:gd name="T25" fmla="*/ 123 h 123"/>
                  <a:gd name="T26" fmla="*/ 42 w 369"/>
                  <a:gd name="T27" fmla="*/ 120 h 123"/>
                  <a:gd name="T28" fmla="*/ 25 w 369"/>
                  <a:gd name="T29" fmla="*/ 112 h 123"/>
                  <a:gd name="T30" fmla="*/ 11 w 369"/>
                  <a:gd name="T31" fmla="*/ 98 h 123"/>
                  <a:gd name="T32" fmla="*/ 3 w 369"/>
                  <a:gd name="T33" fmla="*/ 81 h 123"/>
                  <a:gd name="T34" fmla="*/ 0 w 369"/>
                  <a:gd name="T35" fmla="*/ 61 h 123"/>
                  <a:gd name="T36" fmla="*/ 3 w 369"/>
                  <a:gd name="T37" fmla="*/ 42 h 123"/>
                  <a:gd name="T38" fmla="*/ 11 w 369"/>
                  <a:gd name="T39" fmla="*/ 25 h 123"/>
                  <a:gd name="T40" fmla="*/ 25 w 369"/>
                  <a:gd name="T41" fmla="*/ 11 h 123"/>
                  <a:gd name="T42" fmla="*/ 42 w 369"/>
                  <a:gd name="T43" fmla="*/ 3 h 123"/>
                  <a:gd name="T44" fmla="*/ 60 w 369"/>
                  <a:gd name="T4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123">
                    <a:moveTo>
                      <a:pt x="60" y="0"/>
                    </a:moveTo>
                    <a:lnTo>
                      <a:pt x="307" y="0"/>
                    </a:lnTo>
                    <a:lnTo>
                      <a:pt x="326" y="3"/>
                    </a:lnTo>
                    <a:lnTo>
                      <a:pt x="344" y="11"/>
                    </a:lnTo>
                    <a:lnTo>
                      <a:pt x="356" y="25"/>
                    </a:lnTo>
                    <a:lnTo>
                      <a:pt x="366" y="42"/>
                    </a:lnTo>
                    <a:lnTo>
                      <a:pt x="369" y="61"/>
                    </a:lnTo>
                    <a:lnTo>
                      <a:pt x="366" y="81"/>
                    </a:lnTo>
                    <a:lnTo>
                      <a:pt x="356" y="98"/>
                    </a:lnTo>
                    <a:lnTo>
                      <a:pt x="344" y="112"/>
                    </a:lnTo>
                    <a:lnTo>
                      <a:pt x="326" y="120"/>
                    </a:lnTo>
                    <a:lnTo>
                      <a:pt x="307" y="123"/>
                    </a:lnTo>
                    <a:lnTo>
                      <a:pt x="60" y="123"/>
                    </a:lnTo>
                    <a:lnTo>
                      <a:pt x="42" y="120"/>
                    </a:lnTo>
                    <a:lnTo>
                      <a:pt x="25" y="112"/>
                    </a:lnTo>
                    <a:lnTo>
                      <a:pt x="11" y="98"/>
                    </a:lnTo>
                    <a:lnTo>
                      <a:pt x="3" y="81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1" y="25"/>
                    </a:lnTo>
                    <a:lnTo>
                      <a:pt x="25" y="11"/>
                    </a:lnTo>
                    <a:lnTo>
                      <a:pt x="42" y="3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Freeform 44">
                <a:extLst>
                  <a:ext uri="{FF2B5EF4-FFF2-40B4-BE49-F238E27FC236}">
                    <a16:creationId xmlns:a16="http://schemas.microsoft.com/office/drawing/2014/main" id="{8838A5D6-3D74-DE42-8D8F-59A27986C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5213" y="5461000"/>
                <a:ext cx="96837" cy="33338"/>
              </a:xfrm>
              <a:custGeom>
                <a:avLst/>
                <a:gdLst>
                  <a:gd name="T0" fmla="*/ 62 w 369"/>
                  <a:gd name="T1" fmla="*/ 0 h 123"/>
                  <a:gd name="T2" fmla="*/ 308 w 369"/>
                  <a:gd name="T3" fmla="*/ 0 h 123"/>
                  <a:gd name="T4" fmla="*/ 327 w 369"/>
                  <a:gd name="T5" fmla="*/ 3 h 123"/>
                  <a:gd name="T6" fmla="*/ 344 w 369"/>
                  <a:gd name="T7" fmla="*/ 11 h 123"/>
                  <a:gd name="T8" fmla="*/ 358 w 369"/>
                  <a:gd name="T9" fmla="*/ 25 h 123"/>
                  <a:gd name="T10" fmla="*/ 366 w 369"/>
                  <a:gd name="T11" fmla="*/ 42 h 123"/>
                  <a:gd name="T12" fmla="*/ 369 w 369"/>
                  <a:gd name="T13" fmla="*/ 61 h 123"/>
                  <a:gd name="T14" fmla="*/ 366 w 369"/>
                  <a:gd name="T15" fmla="*/ 81 h 123"/>
                  <a:gd name="T16" fmla="*/ 358 w 369"/>
                  <a:gd name="T17" fmla="*/ 98 h 123"/>
                  <a:gd name="T18" fmla="*/ 344 w 369"/>
                  <a:gd name="T19" fmla="*/ 112 h 123"/>
                  <a:gd name="T20" fmla="*/ 327 w 369"/>
                  <a:gd name="T21" fmla="*/ 120 h 123"/>
                  <a:gd name="T22" fmla="*/ 308 w 369"/>
                  <a:gd name="T23" fmla="*/ 123 h 123"/>
                  <a:gd name="T24" fmla="*/ 62 w 369"/>
                  <a:gd name="T25" fmla="*/ 123 h 123"/>
                  <a:gd name="T26" fmla="*/ 43 w 369"/>
                  <a:gd name="T27" fmla="*/ 120 h 123"/>
                  <a:gd name="T28" fmla="*/ 25 w 369"/>
                  <a:gd name="T29" fmla="*/ 112 h 123"/>
                  <a:gd name="T30" fmla="*/ 13 w 369"/>
                  <a:gd name="T31" fmla="*/ 98 h 123"/>
                  <a:gd name="T32" fmla="*/ 3 w 369"/>
                  <a:gd name="T33" fmla="*/ 81 h 123"/>
                  <a:gd name="T34" fmla="*/ 0 w 369"/>
                  <a:gd name="T35" fmla="*/ 61 h 123"/>
                  <a:gd name="T36" fmla="*/ 3 w 369"/>
                  <a:gd name="T37" fmla="*/ 42 h 123"/>
                  <a:gd name="T38" fmla="*/ 13 w 369"/>
                  <a:gd name="T39" fmla="*/ 25 h 123"/>
                  <a:gd name="T40" fmla="*/ 25 w 369"/>
                  <a:gd name="T41" fmla="*/ 11 h 123"/>
                  <a:gd name="T42" fmla="*/ 43 w 369"/>
                  <a:gd name="T43" fmla="*/ 3 h 123"/>
                  <a:gd name="T44" fmla="*/ 62 w 369"/>
                  <a:gd name="T4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9" h="123">
                    <a:moveTo>
                      <a:pt x="62" y="0"/>
                    </a:moveTo>
                    <a:lnTo>
                      <a:pt x="308" y="0"/>
                    </a:lnTo>
                    <a:lnTo>
                      <a:pt x="327" y="3"/>
                    </a:lnTo>
                    <a:lnTo>
                      <a:pt x="344" y="11"/>
                    </a:lnTo>
                    <a:lnTo>
                      <a:pt x="358" y="25"/>
                    </a:lnTo>
                    <a:lnTo>
                      <a:pt x="366" y="42"/>
                    </a:lnTo>
                    <a:lnTo>
                      <a:pt x="369" y="61"/>
                    </a:lnTo>
                    <a:lnTo>
                      <a:pt x="366" y="81"/>
                    </a:lnTo>
                    <a:lnTo>
                      <a:pt x="358" y="98"/>
                    </a:lnTo>
                    <a:lnTo>
                      <a:pt x="344" y="112"/>
                    </a:lnTo>
                    <a:lnTo>
                      <a:pt x="327" y="120"/>
                    </a:lnTo>
                    <a:lnTo>
                      <a:pt x="308" y="123"/>
                    </a:lnTo>
                    <a:lnTo>
                      <a:pt x="62" y="123"/>
                    </a:lnTo>
                    <a:lnTo>
                      <a:pt x="43" y="120"/>
                    </a:lnTo>
                    <a:lnTo>
                      <a:pt x="25" y="112"/>
                    </a:lnTo>
                    <a:lnTo>
                      <a:pt x="13" y="98"/>
                    </a:lnTo>
                    <a:lnTo>
                      <a:pt x="3" y="81"/>
                    </a:lnTo>
                    <a:lnTo>
                      <a:pt x="0" y="61"/>
                    </a:lnTo>
                    <a:lnTo>
                      <a:pt x="3" y="42"/>
                    </a:lnTo>
                    <a:lnTo>
                      <a:pt x="13" y="25"/>
                    </a:lnTo>
                    <a:lnTo>
                      <a:pt x="25" y="11"/>
                    </a:lnTo>
                    <a:lnTo>
                      <a:pt x="43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Freeform 45">
                <a:extLst>
                  <a:ext uri="{FF2B5EF4-FFF2-40B4-BE49-F238E27FC236}">
                    <a16:creationId xmlns:a16="http://schemas.microsoft.com/office/drawing/2014/main" id="{4A65AA9A-F950-B748-B834-22154210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5183188"/>
                <a:ext cx="79375" cy="79375"/>
              </a:xfrm>
              <a:custGeom>
                <a:avLst/>
                <a:gdLst>
                  <a:gd name="T0" fmla="*/ 236 w 297"/>
                  <a:gd name="T1" fmla="*/ 0 h 298"/>
                  <a:gd name="T2" fmla="*/ 250 w 297"/>
                  <a:gd name="T3" fmla="*/ 2 h 298"/>
                  <a:gd name="T4" fmla="*/ 265 w 297"/>
                  <a:gd name="T5" fmla="*/ 8 h 298"/>
                  <a:gd name="T6" fmla="*/ 279 w 297"/>
                  <a:gd name="T7" fmla="*/ 18 h 298"/>
                  <a:gd name="T8" fmla="*/ 289 w 297"/>
                  <a:gd name="T9" fmla="*/ 31 h 298"/>
                  <a:gd name="T10" fmla="*/ 294 w 297"/>
                  <a:gd name="T11" fmla="*/ 46 h 298"/>
                  <a:gd name="T12" fmla="*/ 297 w 297"/>
                  <a:gd name="T13" fmla="*/ 62 h 298"/>
                  <a:gd name="T14" fmla="*/ 294 w 297"/>
                  <a:gd name="T15" fmla="*/ 78 h 298"/>
                  <a:gd name="T16" fmla="*/ 289 w 297"/>
                  <a:gd name="T17" fmla="*/ 93 h 298"/>
                  <a:gd name="T18" fmla="*/ 279 w 297"/>
                  <a:gd name="T19" fmla="*/ 105 h 298"/>
                  <a:gd name="T20" fmla="*/ 105 w 297"/>
                  <a:gd name="T21" fmla="*/ 281 h 298"/>
                  <a:gd name="T22" fmla="*/ 92 w 297"/>
                  <a:gd name="T23" fmla="*/ 291 h 298"/>
                  <a:gd name="T24" fmla="*/ 77 w 297"/>
                  <a:gd name="T25" fmla="*/ 296 h 298"/>
                  <a:gd name="T26" fmla="*/ 62 w 297"/>
                  <a:gd name="T27" fmla="*/ 298 h 298"/>
                  <a:gd name="T28" fmla="*/ 46 w 297"/>
                  <a:gd name="T29" fmla="*/ 296 h 298"/>
                  <a:gd name="T30" fmla="*/ 31 w 297"/>
                  <a:gd name="T31" fmla="*/ 291 h 298"/>
                  <a:gd name="T32" fmla="*/ 17 w 297"/>
                  <a:gd name="T33" fmla="*/ 281 h 298"/>
                  <a:gd name="T34" fmla="*/ 8 w 297"/>
                  <a:gd name="T35" fmla="*/ 267 h 298"/>
                  <a:gd name="T36" fmla="*/ 2 w 297"/>
                  <a:gd name="T37" fmla="*/ 252 h 298"/>
                  <a:gd name="T38" fmla="*/ 0 w 297"/>
                  <a:gd name="T39" fmla="*/ 237 h 298"/>
                  <a:gd name="T40" fmla="*/ 2 w 297"/>
                  <a:gd name="T41" fmla="*/ 221 h 298"/>
                  <a:gd name="T42" fmla="*/ 8 w 297"/>
                  <a:gd name="T43" fmla="*/ 207 h 298"/>
                  <a:gd name="T44" fmla="*/ 17 w 297"/>
                  <a:gd name="T45" fmla="*/ 193 h 298"/>
                  <a:gd name="T46" fmla="*/ 192 w 297"/>
                  <a:gd name="T47" fmla="*/ 18 h 298"/>
                  <a:gd name="T48" fmla="*/ 205 w 297"/>
                  <a:gd name="T49" fmla="*/ 8 h 298"/>
                  <a:gd name="T50" fmla="*/ 220 w 297"/>
                  <a:gd name="T51" fmla="*/ 2 h 298"/>
                  <a:gd name="T52" fmla="*/ 236 w 297"/>
                  <a:gd name="T5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98">
                    <a:moveTo>
                      <a:pt x="236" y="0"/>
                    </a:moveTo>
                    <a:lnTo>
                      <a:pt x="250" y="2"/>
                    </a:lnTo>
                    <a:lnTo>
                      <a:pt x="265" y="8"/>
                    </a:lnTo>
                    <a:lnTo>
                      <a:pt x="279" y="18"/>
                    </a:lnTo>
                    <a:lnTo>
                      <a:pt x="289" y="31"/>
                    </a:lnTo>
                    <a:lnTo>
                      <a:pt x="294" y="46"/>
                    </a:lnTo>
                    <a:lnTo>
                      <a:pt x="297" y="62"/>
                    </a:lnTo>
                    <a:lnTo>
                      <a:pt x="294" y="78"/>
                    </a:lnTo>
                    <a:lnTo>
                      <a:pt x="289" y="93"/>
                    </a:lnTo>
                    <a:lnTo>
                      <a:pt x="279" y="105"/>
                    </a:lnTo>
                    <a:lnTo>
                      <a:pt x="105" y="281"/>
                    </a:lnTo>
                    <a:lnTo>
                      <a:pt x="92" y="291"/>
                    </a:lnTo>
                    <a:lnTo>
                      <a:pt x="77" y="296"/>
                    </a:lnTo>
                    <a:lnTo>
                      <a:pt x="62" y="298"/>
                    </a:lnTo>
                    <a:lnTo>
                      <a:pt x="46" y="296"/>
                    </a:lnTo>
                    <a:lnTo>
                      <a:pt x="31" y="291"/>
                    </a:lnTo>
                    <a:lnTo>
                      <a:pt x="17" y="281"/>
                    </a:lnTo>
                    <a:lnTo>
                      <a:pt x="8" y="267"/>
                    </a:lnTo>
                    <a:lnTo>
                      <a:pt x="2" y="252"/>
                    </a:lnTo>
                    <a:lnTo>
                      <a:pt x="0" y="237"/>
                    </a:lnTo>
                    <a:lnTo>
                      <a:pt x="2" y="221"/>
                    </a:lnTo>
                    <a:lnTo>
                      <a:pt x="8" y="207"/>
                    </a:lnTo>
                    <a:lnTo>
                      <a:pt x="17" y="193"/>
                    </a:lnTo>
                    <a:lnTo>
                      <a:pt x="192" y="18"/>
                    </a:lnTo>
                    <a:lnTo>
                      <a:pt x="205" y="8"/>
                    </a:lnTo>
                    <a:lnTo>
                      <a:pt x="220" y="2"/>
                    </a:lnTo>
                    <a:lnTo>
                      <a:pt x="2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46">
                <a:extLst>
                  <a:ext uri="{FF2B5EF4-FFF2-40B4-BE49-F238E27FC236}">
                    <a16:creationId xmlns:a16="http://schemas.microsoft.com/office/drawing/2014/main" id="{89F125D5-BE04-1F42-8F9A-18CEBB27A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513" y="5692775"/>
                <a:ext cx="79375" cy="79375"/>
              </a:xfrm>
              <a:custGeom>
                <a:avLst/>
                <a:gdLst>
                  <a:gd name="T0" fmla="*/ 235 w 297"/>
                  <a:gd name="T1" fmla="*/ 0 h 300"/>
                  <a:gd name="T2" fmla="*/ 251 w 297"/>
                  <a:gd name="T3" fmla="*/ 3 h 300"/>
                  <a:gd name="T4" fmla="*/ 266 w 297"/>
                  <a:gd name="T5" fmla="*/ 9 h 300"/>
                  <a:gd name="T6" fmla="*/ 280 w 297"/>
                  <a:gd name="T7" fmla="*/ 19 h 300"/>
                  <a:gd name="T8" fmla="*/ 289 w 297"/>
                  <a:gd name="T9" fmla="*/ 32 h 300"/>
                  <a:gd name="T10" fmla="*/ 295 w 297"/>
                  <a:gd name="T11" fmla="*/ 47 h 300"/>
                  <a:gd name="T12" fmla="*/ 297 w 297"/>
                  <a:gd name="T13" fmla="*/ 63 h 300"/>
                  <a:gd name="T14" fmla="*/ 295 w 297"/>
                  <a:gd name="T15" fmla="*/ 79 h 300"/>
                  <a:gd name="T16" fmla="*/ 289 w 297"/>
                  <a:gd name="T17" fmla="*/ 93 h 300"/>
                  <a:gd name="T18" fmla="*/ 280 w 297"/>
                  <a:gd name="T19" fmla="*/ 106 h 300"/>
                  <a:gd name="T20" fmla="*/ 105 w 297"/>
                  <a:gd name="T21" fmla="*/ 281 h 300"/>
                  <a:gd name="T22" fmla="*/ 92 w 297"/>
                  <a:gd name="T23" fmla="*/ 292 h 300"/>
                  <a:gd name="T24" fmla="*/ 77 w 297"/>
                  <a:gd name="T25" fmla="*/ 298 h 300"/>
                  <a:gd name="T26" fmla="*/ 61 w 297"/>
                  <a:gd name="T27" fmla="*/ 300 h 300"/>
                  <a:gd name="T28" fmla="*/ 45 w 297"/>
                  <a:gd name="T29" fmla="*/ 298 h 300"/>
                  <a:gd name="T30" fmla="*/ 31 w 297"/>
                  <a:gd name="T31" fmla="*/ 292 h 300"/>
                  <a:gd name="T32" fmla="*/ 18 w 297"/>
                  <a:gd name="T33" fmla="*/ 281 h 300"/>
                  <a:gd name="T34" fmla="*/ 8 w 297"/>
                  <a:gd name="T35" fmla="*/ 269 h 300"/>
                  <a:gd name="T36" fmla="*/ 2 w 297"/>
                  <a:gd name="T37" fmla="*/ 254 h 300"/>
                  <a:gd name="T38" fmla="*/ 0 w 297"/>
                  <a:gd name="T39" fmla="*/ 238 h 300"/>
                  <a:gd name="T40" fmla="*/ 2 w 297"/>
                  <a:gd name="T41" fmla="*/ 222 h 300"/>
                  <a:gd name="T42" fmla="*/ 8 w 297"/>
                  <a:gd name="T43" fmla="*/ 207 h 300"/>
                  <a:gd name="T44" fmla="*/ 18 w 297"/>
                  <a:gd name="T45" fmla="*/ 195 h 300"/>
                  <a:gd name="T46" fmla="*/ 192 w 297"/>
                  <a:gd name="T47" fmla="*/ 19 h 300"/>
                  <a:gd name="T48" fmla="*/ 205 w 297"/>
                  <a:gd name="T49" fmla="*/ 9 h 300"/>
                  <a:gd name="T50" fmla="*/ 220 w 297"/>
                  <a:gd name="T51" fmla="*/ 3 h 300"/>
                  <a:gd name="T52" fmla="*/ 235 w 297"/>
                  <a:gd name="T5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300">
                    <a:moveTo>
                      <a:pt x="235" y="0"/>
                    </a:moveTo>
                    <a:lnTo>
                      <a:pt x="251" y="3"/>
                    </a:lnTo>
                    <a:lnTo>
                      <a:pt x="266" y="9"/>
                    </a:lnTo>
                    <a:lnTo>
                      <a:pt x="280" y="19"/>
                    </a:lnTo>
                    <a:lnTo>
                      <a:pt x="289" y="32"/>
                    </a:lnTo>
                    <a:lnTo>
                      <a:pt x="295" y="47"/>
                    </a:lnTo>
                    <a:lnTo>
                      <a:pt x="297" y="63"/>
                    </a:lnTo>
                    <a:lnTo>
                      <a:pt x="295" y="79"/>
                    </a:lnTo>
                    <a:lnTo>
                      <a:pt x="289" y="93"/>
                    </a:lnTo>
                    <a:lnTo>
                      <a:pt x="280" y="106"/>
                    </a:lnTo>
                    <a:lnTo>
                      <a:pt x="105" y="281"/>
                    </a:lnTo>
                    <a:lnTo>
                      <a:pt x="92" y="292"/>
                    </a:lnTo>
                    <a:lnTo>
                      <a:pt x="77" y="298"/>
                    </a:lnTo>
                    <a:lnTo>
                      <a:pt x="61" y="300"/>
                    </a:lnTo>
                    <a:lnTo>
                      <a:pt x="45" y="298"/>
                    </a:lnTo>
                    <a:lnTo>
                      <a:pt x="31" y="292"/>
                    </a:lnTo>
                    <a:lnTo>
                      <a:pt x="18" y="281"/>
                    </a:lnTo>
                    <a:lnTo>
                      <a:pt x="8" y="269"/>
                    </a:lnTo>
                    <a:lnTo>
                      <a:pt x="2" y="254"/>
                    </a:lnTo>
                    <a:lnTo>
                      <a:pt x="0" y="238"/>
                    </a:lnTo>
                    <a:lnTo>
                      <a:pt x="2" y="222"/>
                    </a:lnTo>
                    <a:lnTo>
                      <a:pt x="8" y="207"/>
                    </a:lnTo>
                    <a:lnTo>
                      <a:pt x="18" y="195"/>
                    </a:lnTo>
                    <a:lnTo>
                      <a:pt x="192" y="19"/>
                    </a:lnTo>
                    <a:lnTo>
                      <a:pt x="205" y="9"/>
                    </a:lnTo>
                    <a:lnTo>
                      <a:pt x="220" y="3"/>
                    </a:lnTo>
                    <a:lnTo>
                      <a:pt x="2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47">
                <a:extLst>
                  <a:ext uri="{FF2B5EF4-FFF2-40B4-BE49-F238E27FC236}">
                    <a16:creationId xmlns:a16="http://schemas.microsoft.com/office/drawing/2014/main" id="{56D6E623-DC45-9242-8D65-1FEAA3BAF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25" y="5692775"/>
                <a:ext cx="79375" cy="79375"/>
              </a:xfrm>
              <a:custGeom>
                <a:avLst/>
                <a:gdLst>
                  <a:gd name="T0" fmla="*/ 62 w 297"/>
                  <a:gd name="T1" fmla="*/ 0 h 300"/>
                  <a:gd name="T2" fmla="*/ 77 w 297"/>
                  <a:gd name="T3" fmla="*/ 3 h 300"/>
                  <a:gd name="T4" fmla="*/ 92 w 297"/>
                  <a:gd name="T5" fmla="*/ 9 h 300"/>
                  <a:gd name="T6" fmla="*/ 105 w 297"/>
                  <a:gd name="T7" fmla="*/ 19 h 300"/>
                  <a:gd name="T8" fmla="*/ 279 w 297"/>
                  <a:gd name="T9" fmla="*/ 195 h 300"/>
                  <a:gd name="T10" fmla="*/ 289 w 297"/>
                  <a:gd name="T11" fmla="*/ 207 h 300"/>
                  <a:gd name="T12" fmla="*/ 294 w 297"/>
                  <a:gd name="T13" fmla="*/ 222 h 300"/>
                  <a:gd name="T14" fmla="*/ 297 w 297"/>
                  <a:gd name="T15" fmla="*/ 238 h 300"/>
                  <a:gd name="T16" fmla="*/ 294 w 297"/>
                  <a:gd name="T17" fmla="*/ 254 h 300"/>
                  <a:gd name="T18" fmla="*/ 289 w 297"/>
                  <a:gd name="T19" fmla="*/ 269 h 300"/>
                  <a:gd name="T20" fmla="*/ 279 w 297"/>
                  <a:gd name="T21" fmla="*/ 281 h 300"/>
                  <a:gd name="T22" fmla="*/ 266 w 297"/>
                  <a:gd name="T23" fmla="*/ 292 h 300"/>
                  <a:gd name="T24" fmla="*/ 251 w 297"/>
                  <a:gd name="T25" fmla="*/ 298 h 300"/>
                  <a:gd name="T26" fmla="*/ 236 w 297"/>
                  <a:gd name="T27" fmla="*/ 300 h 300"/>
                  <a:gd name="T28" fmla="*/ 220 w 297"/>
                  <a:gd name="T29" fmla="*/ 298 h 300"/>
                  <a:gd name="T30" fmla="*/ 205 w 297"/>
                  <a:gd name="T31" fmla="*/ 292 h 300"/>
                  <a:gd name="T32" fmla="*/ 192 w 297"/>
                  <a:gd name="T33" fmla="*/ 281 h 300"/>
                  <a:gd name="T34" fmla="*/ 17 w 297"/>
                  <a:gd name="T35" fmla="*/ 106 h 300"/>
                  <a:gd name="T36" fmla="*/ 8 w 297"/>
                  <a:gd name="T37" fmla="*/ 93 h 300"/>
                  <a:gd name="T38" fmla="*/ 2 w 297"/>
                  <a:gd name="T39" fmla="*/ 79 h 300"/>
                  <a:gd name="T40" fmla="*/ 0 w 297"/>
                  <a:gd name="T41" fmla="*/ 63 h 300"/>
                  <a:gd name="T42" fmla="*/ 2 w 297"/>
                  <a:gd name="T43" fmla="*/ 47 h 300"/>
                  <a:gd name="T44" fmla="*/ 8 w 297"/>
                  <a:gd name="T45" fmla="*/ 32 h 300"/>
                  <a:gd name="T46" fmla="*/ 17 w 297"/>
                  <a:gd name="T47" fmla="*/ 19 h 300"/>
                  <a:gd name="T48" fmla="*/ 31 w 297"/>
                  <a:gd name="T49" fmla="*/ 9 h 300"/>
                  <a:gd name="T50" fmla="*/ 46 w 297"/>
                  <a:gd name="T51" fmla="*/ 3 h 300"/>
                  <a:gd name="T52" fmla="*/ 62 w 297"/>
                  <a:gd name="T53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300">
                    <a:moveTo>
                      <a:pt x="62" y="0"/>
                    </a:moveTo>
                    <a:lnTo>
                      <a:pt x="77" y="3"/>
                    </a:lnTo>
                    <a:lnTo>
                      <a:pt x="92" y="9"/>
                    </a:lnTo>
                    <a:lnTo>
                      <a:pt x="105" y="19"/>
                    </a:lnTo>
                    <a:lnTo>
                      <a:pt x="279" y="195"/>
                    </a:lnTo>
                    <a:lnTo>
                      <a:pt x="289" y="207"/>
                    </a:lnTo>
                    <a:lnTo>
                      <a:pt x="294" y="222"/>
                    </a:lnTo>
                    <a:lnTo>
                      <a:pt x="297" y="238"/>
                    </a:lnTo>
                    <a:lnTo>
                      <a:pt x="294" y="254"/>
                    </a:lnTo>
                    <a:lnTo>
                      <a:pt x="289" y="269"/>
                    </a:lnTo>
                    <a:lnTo>
                      <a:pt x="279" y="281"/>
                    </a:lnTo>
                    <a:lnTo>
                      <a:pt x="266" y="292"/>
                    </a:lnTo>
                    <a:lnTo>
                      <a:pt x="251" y="298"/>
                    </a:lnTo>
                    <a:lnTo>
                      <a:pt x="236" y="300"/>
                    </a:lnTo>
                    <a:lnTo>
                      <a:pt x="220" y="298"/>
                    </a:lnTo>
                    <a:lnTo>
                      <a:pt x="205" y="292"/>
                    </a:lnTo>
                    <a:lnTo>
                      <a:pt x="192" y="281"/>
                    </a:lnTo>
                    <a:lnTo>
                      <a:pt x="17" y="106"/>
                    </a:lnTo>
                    <a:lnTo>
                      <a:pt x="8" y="93"/>
                    </a:lnTo>
                    <a:lnTo>
                      <a:pt x="2" y="79"/>
                    </a:lnTo>
                    <a:lnTo>
                      <a:pt x="0" y="63"/>
                    </a:lnTo>
                    <a:lnTo>
                      <a:pt x="2" y="47"/>
                    </a:lnTo>
                    <a:lnTo>
                      <a:pt x="8" y="32"/>
                    </a:lnTo>
                    <a:lnTo>
                      <a:pt x="17" y="19"/>
                    </a:lnTo>
                    <a:lnTo>
                      <a:pt x="31" y="9"/>
                    </a:lnTo>
                    <a:lnTo>
                      <a:pt x="46" y="3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48">
                <a:extLst>
                  <a:ext uri="{FF2B5EF4-FFF2-40B4-BE49-F238E27FC236}">
                    <a16:creationId xmlns:a16="http://schemas.microsoft.com/office/drawing/2014/main" id="{367C1D83-AA30-7248-A387-5BB4E3345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9513" y="5183188"/>
                <a:ext cx="79375" cy="79375"/>
              </a:xfrm>
              <a:custGeom>
                <a:avLst/>
                <a:gdLst>
                  <a:gd name="T0" fmla="*/ 61 w 297"/>
                  <a:gd name="T1" fmla="*/ 0 h 298"/>
                  <a:gd name="T2" fmla="*/ 77 w 297"/>
                  <a:gd name="T3" fmla="*/ 2 h 298"/>
                  <a:gd name="T4" fmla="*/ 92 w 297"/>
                  <a:gd name="T5" fmla="*/ 8 h 298"/>
                  <a:gd name="T6" fmla="*/ 105 w 297"/>
                  <a:gd name="T7" fmla="*/ 18 h 298"/>
                  <a:gd name="T8" fmla="*/ 280 w 297"/>
                  <a:gd name="T9" fmla="*/ 193 h 298"/>
                  <a:gd name="T10" fmla="*/ 289 w 297"/>
                  <a:gd name="T11" fmla="*/ 207 h 298"/>
                  <a:gd name="T12" fmla="*/ 295 w 297"/>
                  <a:gd name="T13" fmla="*/ 221 h 298"/>
                  <a:gd name="T14" fmla="*/ 297 w 297"/>
                  <a:gd name="T15" fmla="*/ 237 h 298"/>
                  <a:gd name="T16" fmla="*/ 295 w 297"/>
                  <a:gd name="T17" fmla="*/ 252 h 298"/>
                  <a:gd name="T18" fmla="*/ 289 w 297"/>
                  <a:gd name="T19" fmla="*/ 267 h 298"/>
                  <a:gd name="T20" fmla="*/ 280 w 297"/>
                  <a:gd name="T21" fmla="*/ 281 h 298"/>
                  <a:gd name="T22" fmla="*/ 266 w 297"/>
                  <a:gd name="T23" fmla="*/ 291 h 298"/>
                  <a:gd name="T24" fmla="*/ 251 w 297"/>
                  <a:gd name="T25" fmla="*/ 296 h 298"/>
                  <a:gd name="T26" fmla="*/ 235 w 297"/>
                  <a:gd name="T27" fmla="*/ 298 h 298"/>
                  <a:gd name="T28" fmla="*/ 220 w 297"/>
                  <a:gd name="T29" fmla="*/ 296 h 298"/>
                  <a:gd name="T30" fmla="*/ 205 w 297"/>
                  <a:gd name="T31" fmla="*/ 291 h 298"/>
                  <a:gd name="T32" fmla="*/ 192 w 297"/>
                  <a:gd name="T33" fmla="*/ 281 h 298"/>
                  <a:gd name="T34" fmla="*/ 18 w 297"/>
                  <a:gd name="T35" fmla="*/ 105 h 298"/>
                  <a:gd name="T36" fmla="*/ 8 w 297"/>
                  <a:gd name="T37" fmla="*/ 93 h 298"/>
                  <a:gd name="T38" fmla="*/ 2 w 297"/>
                  <a:gd name="T39" fmla="*/ 78 h 298"/>
                  <a:gd name="T40" fmla="*/ 0 w 297"/>
                  <a:gd name="T41" fmla="*/ 62 h 298"/>
                  <a:gd name="T42" fmla="*/ 2 w 297"/>
                  <a:gd name="T43" fmla="*/ 46 h 298"/>
                  <a:gd name="T44" fmla="*/ 8 w 297"/>
                  <a:gd name="T45" fmla="*/ 31 h 298"/>
                  <a:gd name="T46" fmla="*/ 18 w 297"/>
                  <a:gd name="T47" fmla="*/ 18 h 298"/>
                  <a:gd name="T48" fmla="*/ 32 w 297"/>
                  <a:gd name="T49" fmla="*/ 8 h 298"/>
                  <a:gd name="T50" fmla="*/ 47 w 297"/>
                  <a:gd name="T51" fmla="*/ 2 h 298"/>
                  <a:gd name="T52" fmla="*/ 61 w 297"/>
                  <a:gd name="T53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97" h="298">
                    <a:moveTo>
                      <a:pt x="61" y="0"/>
                    </a:moveTo>
                    <a:lnTo>
                      <a:pt x="77" y="2"/>
                    </a:lnTo>
                    <a:lnTo>
                      <a:pt x="92" y="8"/>
                    </a:lnTo>
                    <a:lnTo>
                      <a:pt x="105" y="18"/>
                    </a:lnTo>
                    <a:lnTo>
                      <a:pt x="280" y="193"/>
                    </a:lnTo>
                    <a:lnTo>
                      <a:pt x="289" y="207"/>
                    </a:lnTo>
                    <a:lnTo>
                      <a:pt x="295" y="221"/>
                    </a:lnTo>
                    <a:lnTo>
                      <a:pt x="297" y="237"/>
                    </a:lnTo>
                    <a:lnTo>
                      <a:pt x="295" y="252"/>
                    </a:lnTo>
                    <a:lnTo>
                      <a:pt x="289" y="267"/>
                    </a:lnTo>
                    <a:lnTo>
                      <a:pt x="280" y="281"/>
                    </a:lnTo>
                    <a:lnTo>
                      <a:pt x="266" y="291"/>
                    </a:lnTo>
                    <a:lnTo>
                      <a:pt x="251" y="296"/>
                    </a:lnTo>
                    <a:lnTo>
                      <a:pt x="235" y="298"/>
                    </a:lnTo>
                    <a:lnTo>
                      <a:pt x="220" y="296"/>
                    </a:lnTo>
                    <a:lnTo>
                      <a:pt x="205" y="291"/>
                    </a:lnTo>
                    <a:lnTo>
                      <a:pt x="192" y="281"/>
                    </a:lnTo>
                    <a:lnTo>
                      <a:pt x="18" y="105"/>
                    </a:lnTo>
                    <a:lnTo>
                      <a:pt x="8" y="93"/>
                    </a:lnTo>
                    <a:lnTo>
                      <a:pt x="2" y="78"/>
                    </a:lnTo>
                    <a:lnTo>
                      <a:pt x="0" y="62"/>
                    </a:lnTo>
                    <a:lnTo>
                      <a:pt x="2" y="46"/>
                    </a:lnTo>
                    <a:lnTo>
                      <a:pt x="8" y="31"/>
                    </a:lnTo>
                    <a:lnTo>
                      <a:pt x="18" y="18"/>
                    </a:lnTo>
                    <a:lnTo>
                      <a:pt x="32" y="8"/>
                    </a:lnTo>
                    <a:lnTo>
                      <a:pt x="47" y="2"/>
                    </a:lnTo>
                    <a:lnTo>
                      <a:pt x="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49">
                <a:extLst>
                  <a:ext uri="{FF2B5EF4-FFF2-40B4-BE49-F238E27FC236}">
                    <a16:creationId xmlns:a16="http://schemas.microsoft.com/office/drawing/2014/main" id="{16F84F43-0432-C843-8BCE-8A264E5AE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350" y="5281613"/>
                <a:ext cx="212725" cy="212725"/>
              </a:xfrm>
              <a:custGeom>
                <a:avLst/>
                <a:gdLst>
                  <a:gd name="T0" fmla="*/ 737 w 800"/>
                  <a:gd name="T1" fmla="*/ 0 h 806"/>
                  <a:gd name="T2" fmla="*/ 758 w 800"/>
                  <a:gd name="T3" fmla="*/ 3 h 806"/>
                  <a:gd name="T4" fmla="*/ 775 w 800"/>
                  <a:gd name="T5" fmla="*/ 13 h 806"/>
                  <a:gd name="T6" fmla="*/ 788 w 800"/>
                  <a:gd name="T7" fmla="*/ 26 h 806"/>
                  <a:gd name="T8" fmla="*/ 797 w 800"/>
                  <a:gd name="T9" fmla="*/ 43 h 806"/>
                  <a:gd name="T10" fmla="*/ 800 w 800"/>
                  <a:gd name="T11" fmla="*/ 63 h 806"/>
                  <a:gd name="T12" fmla="*/ 797 w 800"/>
                  <a:gd name="T13" fmla="*/ 82 h 806"/>
                  <a:gd name="T14" fmla="*/ 788 w 800"/>
                  <a:gd name="T15" fmla="*/ 100 h 806"/>
                  <a:gd name="T16" fmla="*/ 775 w 800"/>
                  <a:gd name="T17" fmla="*/ 112 h 806"/>
                  <a:gd name="T18" fmla="*/ 758 w 800"/>
                  <a:gd name="T19" fmla="*/ 122 h 806"/>
                  <a:gd name="T20" fmla="*/ 737 w 800"/>
                  <a:gd name="T21" fmla="*/ 125 h 806"/>
                  <a:gd name="T22" fmla="*/ 676 w 800"/>
                  <a:gd name="T23" fmla="*/ 128 h 806"/>
                  <a:gd name="T24" fmla="*/ 615 w 800"/>
                  <a:gd name="T25" fmla="*/ 138 h 806"/>
                  <a:gd name="T26" fmla="*/ 556 w 800"/>
                  <a:gd name="T27" fmla="*/ 152 h 806"/>
                  <a:gd name="T28" fmla="*/ 499 w 800"/>
                  <a:gd name="T29" fmla="*/ 174 h 806"/>
                  <a:gd name="T30" fmla="*/ 446 w 800"/>
                  <a:gd name="T31" fmla="*/ 200 h 806"/>
                  <a:gd name="T32" fmla="*/ 394 w 800"/>
                  <a:gd name="T33" fmla="*/ 231 h 806"/>
                  <a:gd name="T34" fmla="*/ 347 w 800"/>
                  <a:gd name="T35" fmla="*/ 266 h 806"/>
                  <a:gd name="T36" fmla="*/ 303 w 800"/>
                  <a:gd name="T37" fmla="*/ 307 h 806"/>
                  <a:gd name="T38" fmla="*/ 263 w 800"/>
                  <a:gd name="T39" fmla="*/ 350 h 806"/>
                  <a:gd name="T40" fmla="*/ 228 w 800"/>
                  <a:gd name="T41" fmla="*/ 399 h 806"/>
                  <a:gd name="T42" fmla="*/ 197 w 800"/>
                  <a:gd name="T43" fmla="*/ 449 h 806"/>
                  <a:gd name="T44" fmla="*/ 172 w 800"/>
                  <a:gd name="T45" fmla="*/ 503 h 806"/>
                  <a:gd name="T46" fmla="*/ 151 w 800"/>
                  <a:gd name="T47" fmla="*/ 560 h 806"/>
                  <a:gd name="T48" fmla="*/ 135 w 800"/>
                  <a:gd name="T49" fmla="*/ 619 h 806"/>
                  <a:gd name="T50" fmla="*/ 126 w 800"/>
                  <a:gd name="T51" fmla="*/ 681 h 806"/>
                  <a:gd name="T52" fmla="*/ 122 w 800"/>
                  <a:gd name="T53" fmla="*/ 744 h 806"/>
                  <a:gd name="T54" fmla="*/ 119 w 800"/>
                  <a:gd name="T55" fmla="*/ 764 h 806"/>
                  <a:gd name="T56" fmla="*/ 111 w 800"/>
                  <a:gd name="T57" fmla="*/ 781 h 806"/>
                  <a:gd name="T58" fmla="*/ 97 w 800"/>
                  <a:gd name="T59" fmla="*/ 795 h 806"/>
                  <a:gd name="T60" fmla="*/ 80 w 800"/>
                  <a:gd name="T61" fmla="*/ 803 h 806"/>
                  <a:gd name="T62" fmla="*/ 62 w 800"/>
                  <a:gd name="T63" fmla="*/ 806 h 806"/>
                  <a:gd name="T64" fmla="*/ 42 w 800"/>
                  <a:gd name="T65" fmla="*/ 803 h 806"/>
                  <a:gd name="T66" fmla="*/ 25 w 800"/>
                  <a:gd name="T67" fmla="*/ 795 h 806"/>
                  <a:gd name="T68" fmla="*/ 11 w 800"/>
                  <a:gd name="T69" fmla="*/ 781 h 806"/>
                  <a:gd name="T70" fmla="*/ 3 w 800"/>
                  <a:gd name="T71" fmla="*/ 764 h 806"/>
                  <a:gd name="T72" fmla="*/ 0 w 800"/>
                  <a:gd name="T73" fmla="*/ 744 h 806"/>
                  <a:gd name="T74" fmla="*/ 3 w 800"/>
                  <a:gd name="T75" fmla="*/ 676 h 806"/>
                  <a:gd name="T76" fmla="*/ 11 w 800"/>
                  <a:gd name="T77" fmla="*/ 611 h 806"/>
                  <a:gd name="T78" fmla="*/ 26 w 800"/>
                  <a:gd name="T79" fmla="*/ 546 h 806"/>
                  <a:gd name="T80" fmla="*/ 46 w 800"/>
                  <a:gd name="T81" fmla="*/ 485 h 806"/>
                  <a:gd name="T82" fmla="*/ 71 w 800"/>
                  <a:gd name="T83" fmla="*/ 426 h 806"/>
                  <a:gd name="T84" fmla="*/ 100 w 800"/>
                  <a:gd name="T85" fmla="*/ 369 h 806"/>
                  <a:gd name="T86" fmla="*/ 135 w 800"/>
                  <a:gd name="T87" fmla="*/ 316 h 806"/>
                  <a:gd name="T88" fmla="*/ 174 w 800"/>
                  <a:gd name="T89" fmla="*/ 265 h 806"/>
                  <a:gd name="T90" fmla="*/ 216 w 800"/>
                  <a:gd name="T91" fmla="*/ 219 h 806"/>
                  <a:gd name="T92" fmla="*/ 263 w 800"/>
                  <a:gd name="T93" fmla="*/ 176 h 806"/>
                  <a:gd name="T94" fmla="*/ 312 w 800"/>
                  <a:gd name="T95" fmla="*/ 137 h 806"/>
                  <a:gd name="T96" fmla="*/ 366 w 800"/>
                  <a:gd name="T97" fmla="*/ 102 h 806"/>
                  <a:gd name="T98" fmla="*/ 422 w 800"/>
                  <a:gd name="T99" fmla="*/ 72 h 806"/>
                  <a:gd name="T100" fmla="*/ 481 w 800"/>
                  <a:gd name="T101" fmla="*/ 47 h 806"/>
                  <a:gd name="T102" fmla="*/ 542 w 800"/>
                  <a:gd name="T103" fmla="*/ 27 h 806"/>
                  <a:gd name="T104" fmla="*/ 606 w 800"/>
                  <a:gd name="T105" fmla="*/ 13 h 806"/>
                  <a:gd name="T106" fmla="*/ 671 w 800"/>
                  <a:gd name="T107" fmla="*/ 3 h 806"/>
                  <a:gd name="T108" fmla="*/ 737 w 800"/>
                  <a:gd name="T109" fmla="*/ 0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800" h="806">
                    <a:moveTo>
                      <a:pt x="737" y="0"/>
                    </a:moveTo>
                    <a:lnTo>
                      <a:pt x="758" y="3"/>
                    </a:lnTo>
                    <a:lnTo>
                      <a:pt x="775" y="13"/>
                    </a:lnTo>
                    <a:lnTo>
                      <a:pt x="788" y="26"/>
                    </a:lnTo>
                    <a:lnTo>
                      <a:pt x="797" y="43"/>
                    </a:lnTo>
                    <a:lnTo>
                      <a:pt x="800" y="63"/>
                    </a:lnTo>
                    <a:lnTo>
                      <a:pt x="797" y="82"/>
                    </a:lnTo>
                    <a:lnTo>
                      <a:pt x="788" y="100"/>
                    </a:lnTo>
                    <a:lnTo>
                      <a:pt x="775" y="112"/>
                    </a:lnTo>
                    <a:lnTo>
                      <a:pt x="758" y="122"/>
                    </a:lnTo>
                    <a:lnTo>
                      <a:pt x="737" y="125"/>
                    </a:lnTo>
                    <a:lnTo>
                      <a:pt x="676" y="128"/>
                    </a:lnTo>
                    <a:lnTo>
                      <a:pt x="615" y="138"/>
                    </a:lnTo>
                    <a:lnTo>
                      <a:pt x="556" y="152"/>
                    </a:lnTo>
                    <a:lnTo>
                      <a:pt x="499" y="174"/>
                    </a:lnTo>
                    <a:lnTo>
                      <a:pt x="446" y="200"/>
                    </a:lnTo>
                    <a:lnTo>
                      <a:pt x="394" y="231"/>
                    </a:lnTo>
                    <a:lnTo>
                      <a:pt x="347" y="266"/>
                    </a:lnTo>
                    <a:lnTo>
                      <a:pt x="303" y="307"/>
                    </a:lnTo>
                    <a:lnTo>
                      <a:pt x="263" y="350"/>
                    </a:lnTo>
                    <a:lnTo>
                      <a:pt x="228" y="399"/>
                    </a:lnTo>
                    <a:lnTo>
                      <a:pt x="197" y="449"/>
                    </a:lnTo>
                    <a:lnTo>
                      <a:pt x="172" y="503"/>
                    </a:lnTo>
                    <a:lnTo>
                      <a:pt x="151" y="560"/>
                    </a:lnTo>
                    <a:lnTo>
                      <a:pt x="135" y="619"/>
                    </a:lnTo>
                    <a:lnTo>
                      <a:pt x="126" y="681"/>
                    </a:lnTo>
                    <a:lnTo>
                      <a:pt x="122" y="744"/>
                    </a:lnTo>
                    <a:lnTo>
                      <a:pt x="119" y="764"/>
                    </a:lnTo>
                    <a:lnTo>
                      <a:pt x="111" y="781"/>
                    </a:lnTo>
                    <a:lnTo>
                      <a:pt x="97" y="795"/>
                    </a:lnTo>
                    <a:lnTo>
                      <a:pt x="80" y="803"/>
                    </a:lnTo>
                    <a:lnTo>
                      <a:pt x="62" y="806"/>
                    </a:lnTo>
                    <a:lnTo>
                      <a:pt x="42" y="803"/>
                    </a:lnTo>
                    <a:lnTo>
                      <a:pt x="25" y="795"/>
                    </a:lnTo>
                    <a:lnTo>
                      <a:pt x="11" y="781"/>
                    </a:lnTo>
                    <a:lnTo>
                      <a:pt x="3" y="764"/>
                    </a:lnTo>
                    <a:lnTo>
                      <a:pt x="0" y="744"/>
                    </a:lnTo>
                    <a:lnTo>
                      <a:pt x="3" y="676"/>
                    </a:lnTo>
                    <a:lnTo>
                      <a:pt x="11" y="611"/>
                    </a:lnTo>
                    <a:lnTo>
                      <a:pt x="26" y="546"/>
                    </a:lnTo>
                    <a:lnTo>
                      <a:pt x="46" y="485"/>
                    </a:lnTo>
                    <a:lnTo>
                      <a:pt x="71" y="426"/>
                    </a:lnTo>
                    <a:lnTo>
                      <a:pt x="100" y="369"/>
                    </a:lnTo>
                    <a:lnTo>
                      <a:pt x="135" y="316"/>
                    </a:lnTo>
                    <a:lnTo>
                      <a:pt x="174" y="265"/>
                    </a:lnTo>
                    <a:lnTo>
                      <a:pt x="216" y="219"/>
                    </a:lnTo>
                    <a:lnTo>
                      <a:pt x="263" y="176"/>
                    </a:lnTo>
                    <a:lnTo>
                      <a:pt x="312" y="137"/>
                    </a:lnTo>
                    <a:lnTo>
                      <a:pt x="366" y="102"/>
                    </a:lnTo>
                    <a:lnTo>
                      <a:pt x="422" y="72"/>
                    </a:lnTo>
                    <a:lnTo>
                      <a:pt x="481" y="47"/>
                    </a:lnTo>
                    <a:lnTo>
                      <a:pt x="542" y="27"/>
                    </a:lnTo>
                    <a:lnTo>
                      <a:pt x="606" y="13"/>
                    </a:lnTo>
                    <a:lnTo>
                      <a:pt x="671" y="3"/>
                    </a:lnTo>
                    <a:lnTo>
                      <a:pt x="7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105" name="Oval 104">
            <a:extLst>
              <a:ext uri="{FF2B5EF4-FFF2-40B4-BE49-F238E27FC236}">
                <a16:creationId xmlns:a16="http://schemas.microsoft.com/office/drawing/2014/main" id="{D617A158-9528-C646-AA4F-3CBB839E2A85}"/>
              </a:ext>
            </a:extLst>
          </p:cNvPr>
          <p:cNvSpPr/>
          <p:nvPr/>
        </p:nvSpPr>
        <p:spPr>
          <a:xfrm>
            <a:off x="9225043" y="3753744"/>
            <a:ext cx="89806" cy="898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BA472-AF69-9848-BD8D-03F9479CB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397" y="4583850"/>
            <a:ext cx="719602" cy="7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6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8E49E2E-5C6D-204C-B144-AD431D818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57638"/>
            <a:ext cx="6236491" cy="362721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1" y="1690687"/>
            <a:ext cx="10515595" cy="4351338"/>
          </a:xfrm>
        </p:spPr>
        <p:txBody>
          <a:bodyPr/>
          <a:lstStyle/>
          <a:p>
            <a:pPr algn="just"/>
            <a:r>
              <a:rPr lang="en-US" dirty="0"/>
              <a:t> Iteratively deform a geometric model into a geometrically regular axis aligned shape </a:t>
            </a:r>
          </a:p>
          <a:p>
            <a:r>
              <a:rPr lang="en-US" dirty="0"/>
              <a:t> The Algorithm: </a:t>
            </a:r>
          </a:p>
          <a:p>
            <a:pPr indent="0">
              <a:buNone/>
            </a:pPr>
            <a:endParaRPr lang="en-GB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Axis Aligning Deformation</a:t>
            </a:r>
          </a:p>
        </p:txBody>
      </p:sp>
    </p:spTree>
    <p:extLst>
      <p:ext uri="{BB962C8B-B14F-4D97-AF65-F5344CB8AC3E}">
        <p14:creationId xmlns:p14="http://schemas.microsoft.com/office/powerpoint/2010/main" val="80151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1" y="1690687"/>
            <a:ext cx="10515595" cy="4351338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dirty="0" err="1"/>
              <a:t>Voxelize</a:t>
            </a:r>
            <a:r>
              <a:rPr lang="en-US" dirty="0"/>
              <a:t> the axis aligned model by sampling the model signed distance function on a regular grid defined over the model’s bounding box </a:t>
            </a:r>
          </a:p>
          <a:p>
            <a:pPr indent="0">
              <a:buNone/>
            </a:pPr>
            <a:endParaRPr lang="en-GB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Volumetric Voxelization</a:t>
            </a:r>
          </a:p>
        </p:txBody>
      </p:sp>
    </p:spTree>
    <p:extLst>
      <p:ext uri="{BB962C8B-B14F-4D97-AF65-F5344CB8AC3E}">
        <p14:creationId xmlns:p14="http://schemas.microsoft.com/office/powerpoint/2010/main" val="91715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pPr indent="0">
              <a:buNone/>
            </a:pPr>
            <a:endParaRPr lang="en-GB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DC09E1-AB22-9F4A-B157-BFCACB27D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841" y="1825625"/>
            <a:ext cx="10402529" cy="40666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7AA114-AE59-8B4C-B9F3-7CB5EB907917}"/>
              </a:ext>
            </a:extLst>
          </p:cNvPr>
          <p:cNvSpPr txBox="1"/>
          <p:nvPr/>
        </p:nvSpPr>
        <p:spPr>
          <a:xfrm>
            <a:off x="2772697" y="6037006"/>
            <a:ext cx="201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Size = 256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A9AD5-A1BB-FB47-AB3F-EBA0C89EB49C}"/>
              </a:ext>
            </a:extLst>
          </p:cNvPr>
          <p:cNvSpPr txBox="1"/>
          <p:nvPr/>
        </p:nvSpPr>
        <p:spPr>
          <a:xfrm>
            <a:off x="8676968" y="6037006"/>
            <a:ext cx="2015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 Size = 100 </a:t>
            </a:r>
          </a:p>
        </p:txBody>
      </p:sp>
    </p:spTree>
    <p:extLst>
      <p:ext uri="{BB962C8B-B14F-4D97-AF65-F5344CB8AC3E}">
        <p14:creationId xmlns:p14="http://schemas.microsoft.com/office/powerpoint/2010/main" val="379013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pPr algn="just" fontAlgn="auto"/>
            <a:r>
              <a:rPr lang="en-US" dirty="0"/>
              <a:t> Create the accumulator space, which is made up of a cell for each voxel, and set each cell to zero</a:t>
            </a:r>
          </a:p>
          <a:p>
            <a:pPr algn="just" fontAlgn="auto"/>
            <a:r>
              <a:rPr lang="en-US" dirty="0"/>
              <a:t> </a:t>
            </a:r>
            <a:r>
              <a:rPr lang="en-US" b="1" dirty="0"/>
              <a:t>Local</a:t>
            </a:r>
            <a:r>
              <a:rPr lang="en-US" dirty="0"/>
              <a:t> </a:t>
            </a:r>
            <a:r>
              <a:rPr lang="en-US" b="1" dirty="0"/>
              <a:t>Voting</a:t>
            </a:r>
            <a:r>
              <a:rPr lang="en-US" dirty="0"/>
              <a:t>: for each boundary voxel (</a:t>
            </a:r>
            <a:r>
              <a:rPr lang="en-US" dirty="0" err="1"/>
              <a:t>i,j,k</a:t>
            </a:r>
            <a:r>
              <a:rPr lang="en-US" dirty="0"/>
              <a:t>) increment by 1 all cells that belong to the axis aligned planes centered in voxel (</a:t>
            </a:r>
            <a:r>
              <a:rPr lang="en-US" dirty="0" err="1"/>
              <a:t>i,j,k</a:t>
            </a:r>
            <a:r>
              <a:rPr lang="en-US" dirty="0"/>
              <a:t>) and to the neighborhood of the voxel</a:t>
            </a:r>
          </a:p>
          <a:p>
            <a:pPr algn="just" fontAlgn="auto"/>
            <a:r>
              <a:rPr lang="en-US" dirty="0"/>
              <a:t> </a:t>
            </a:r>
            <a:r>
              <a:rPr lang="en-US" b="1" dirty="0"/>
              <a:t>Search for local maxima </a:t>
            </a:r>
            <a:r>
              <a:rPr lang="en-US" dirty="0"/>
              <a:t>in the accumulator space, these voxels represent the corners in the binary volume detected by the algorithm </a:t>
            </a:r>
          </a:p>
          <a:p>
            <a:pPr indent="0" algn="just">
              <a:buNone/>
            </a:pPr>
            <a:r>
              <a:rPr lang="en-US" dirty="0"/>
              <a:t>• Find poly cubes in the domain by </a:t>
            </a:r>
            <a:r>
              <a:rPr lang="en-US" b="1" dirty="0"/>
              <a:t>finding matching corners </a:t>
            </a:r>
            <a:endParaRPr lang="en-GB" b="1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the Corners in the 3D Structure</a:t>
            </a:r>
          </a:p>
        </p:txBody>
      </p:sp>
    </p:spTree>
    <p:extLst>
      <p:ext uri="{BB962C8B-B14F-4D97-AF65-F5344CB8AC3E}">
        <p14:creationId xmlns:p14="http://schemas.microsoft.com/office/powerpoint/2010/main" val="331342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5" cy="4351338"/>
          </a:xfrm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GB" i="1" dirty="0"/>
          </a:p>
          <a:p>
            <a:pPr lvl="1" indent="0">
              <a:buNone/>
            </a:pPr>
            <a:endParaRPr lang="en-GB" i="1" dirty="0"/>
          </a:p>
          <a:p>
            <a:pPr lvl="1"/>
            <a:endParaRPr lang="en-GB" i="1" dirty="0"/>
          </a:p>
          <a:p>
            <a:endParaRPr lang="en-GB" i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A3B27D-2B09-1E47-99E6-9B436154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053" y="1690687"/>
            <a:ext cx="7277887" cy="43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4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 - PdB - Presentation" id="{215B2389-CA37-DF46-B586-96E811BBFD48}" vid="{91CA10C9-8F31-7944-9043-C00684839EDE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C - PdB - Presentation" id="{215B2389-CA37-DF46-B586-96E811BBFD48}" vid="{464D4C18-4E8E-3949-91CD-4A4406F23181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3033</TotalTime>
  <Words>1282</Words>
  <Application>Microsoft Macintosh PowerPoint</Application>
  <PresentationFormat>Widescreen</PresentationFormat>
  <Paragraphs>158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Tahoma</vt:lpstr>
      <vt:lpstr>Office Theme</vt:lpstr>
      <vt:lpstr>1_Office Theme</vt:lpstr>
      <vt:lpstr> Deep Learning on 3D meshes via Model Simplification  Project Presentation </vt:lpstr>
      <vt:lpstr>Computational Science &amp; Engineering (CSE)</vt:lpstr>
      <vt:lpstr>Basics in Polycube Mapping</vt:lpstr>
      <vt:lpstr>Project Timeline</vt:lpstr>
      <vt:lpstr>Axis Aligning Deformation</vt:lpstr>
      <vt:lpstr>Volumetric Voxelization</vt:lpstr>
      <vt:lpstr>Examples </vt:lpstr>
      <vt:lpstr>Find the Corners in the 3D Structure</vt:lpstr>
      <vt:lpstr>Voting</vt:lpstr>
      <vt:lpstr>Find the Corners in the 3D Structure</vt:lpstr>
      <vt:lpstr>Results</vt:lpstr>
      <vt:lpstr>Where is the deep Learning? </vt:lpstr>
      <vt:lpstr>The Dataset</vt:lpstr>
      <vt:lpstr>Preprocessing &amp; Data Augmentation</vt:lpstr>
      <vt:lpstr>The (deep) Convolutional Neural Network</vt:lpstr>
      <vt:lpstr>Model 1 vs. Model 2 </vt:lpstr>
      <vt:lpstr>Results</vt:lpstr>
      <vt:lpstr>References </vt:lpstr>
      <vt:lpstr>Questions ? </vt:lpstr>
      <vt:lpstr>PowerPoint Presentation</vt:lpstr>
    </vt:vector>
  </TitlesOfParts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David Cleres</cp:lastModifiedBy>
  <cp:revision>109</cp:revision>
  <dcterms:modified xsi:type="dcterms:W3CDTF">2018-05-23T22:14:58Z</dcterms:modified>
</cp:coreProperties>
</file>