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71" r:id="rId3"/>
    <p:sldId id="270" r:id="rId4"/>
    <p:sldId id="26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9"/>
    <p:restoredTop sz="96327"/>
  </p:normalViewPr>
  <p:slideViewPr>
    <p:cSldViewPr snapToGrid="0">
      <p:cViewPr varScale="1">
        <p:scale>
          <a:sx n="224" d="100"/>
          <a:sy n="224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5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56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0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3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3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2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2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www.theodinproject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devdocs.i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1A642-ABDE-72D7-4238-5516D09E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99" y="1240780"/>
            <a:ext cx="6242058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PITCHES 101: </a:t>
            </a:r>
            <a:b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QST MEANS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089F-75CB-103E-601F-23ADF598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Lab 05 – CS 411 @ Boston University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5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Django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8001556" cy="4481969"/>
          </a:xfrm>
          <a:effectLst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Python based </a:t>
            </a:r>
            <a:r>
              <a:rPr lang="en-US" sz="1600" b="1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framework </a:t>
            </a:r>
            <a:r>
              <a:rPr lang="en-US" sz="16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that follows MVC.</a:t>
            </a:r>
          </a:p>
          <a:p>
            <a:pPr marL="0" indent="0">
              <a:buNone/>
            </a:pPr>
            <a:endParaRPr lang="en-US" sz="6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Advantages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Batteries Included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Large and active community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Built-in admin capabilities/interface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Very scalable in the long term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6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Disadvantages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Feels bloated for smaller projects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Sometimes too populated for larger projects (b/c MVC)</a:t>
            </a:r>
          </a:p>
        </p:txBody>
      </p:sp>
      <p:pic>
        <p:nvPicPr>
          <p:cNvPr id="8194" name="Picture 2" descr="Django Community | Django">
            <a:extLst>
              <a:ext uri="{FF2B5EF4-FFF2-40B4-BE49-F238E27FC236}">
                <a16:creationId xmlns:a16="http://schemas.microsoft.com/office/drawing/2014/main" id="{E2935430-1B71-A8AD-5B01-AC6ED6906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22" y="171392"/>
            <a:ext cx="4931702" cy="224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8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MongoDB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8001556" cy="4481969"/>
          </a:xfrm>
          <a:effectLst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NoSQL document-oriented database program.</a:t>
            </a:r>
          </a:p>
          <a:p>
            <a:pPr marL="0" indent="0">
              <a:buNone/>
            </a:pPr>
            <a:endParaRPr lang="en-US" sz="6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Advantages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Simplicity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Easy installation and setup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Strong documentation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 hoc querying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6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Disadvantages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Does not support joins like a relational database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Uses multi-document ACID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4B43604-92F7-43B2-ABB7-EBBB1618B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966" y="245418"/>
            <a:ext cx="6208604" cy="16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MySQL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8001556" cy="4481969"/>
          </a:xfrm>
          <a:effectLst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open-source relational database management system.</a:t>
            </a:r>
          </a:p>
          <a:p>
            <a:pPr marL="0" indent="0">
              <a:buNone/>
            </a:pPr>
            <a:endParaRPr lang="en-US" sz="6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Advantages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 and easy to use (it’s just SQL)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Allows transactions to be rolled back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Scalable in the long term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Very large community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6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Disadvantages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Prone to data corruption (inefficient transactions)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 efficient for very large databases</a:t>
            </a:r>
          </a:p>
          <a:p>
            <a:endParaRPr lang="en-US" sz="1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10246" name="Picture 6" descr="MySQL API Integrations - Pipedream">
            <a:extLst>
              <a:ext uri="{FF2B5EF4-FFF2-40B4-BE49-F238E27FC236}">
                <a16:creationId xmlns:a16="http://schemas.microsoft.com/office/drawing/2014/main" id="{2F2A78DE-3217-39D6-B5B7-EFE613BE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048" y="376267"/>
            <a:ext cx="3653951" cy="365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45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 Two Cents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8001556" cy="4481969"/>
          </a:xfrm>
          <a:effectLst/>
        </p:spPr>
        <p:txBody>
          <a:bodyPr anchor="t">
            <a:normAutofit/>
          </a:bodyPr>
          <a:lstStyle/>
          <a:p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Don’t try to get fancy</a:t>
            </a:r>
          </a:p>
          <a:p>
            <a:pPr lvl="1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Thanks to BU’s oh so useful CS curriculum a lot of you may not have had exposure to many development techniques and </a:t>
            </a:r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that’s OK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 sure everyone can contribute</a:t>
            </a:r>
          </a:p>
          <a:p>
            <a:pPr lvl="1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 the cracked ones… don’t steal the show</a:t>
            </a:r>
          </a:p>
          <a:p>
            <a:pPr lvl="1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 the unfamiliar… don’t be afraid to ask questions</a:t>
            </a:r>
          </a:p>
          <a:p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There isn’t one right way to do this</a:t>
            </a:r>
          </a:p>
          <a:p>
            <a:pPr lvl="1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Software engineers don’t often agree… but that’s what breeds innovation</a:t>
            </a:r>
          </a:p>
          <a:p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Be aware of </a:t>
            </a:r>
            <a:r>
              <a:rPr lang="en-US" b="1" u="sn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Parkinson’s Law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(and Student’s Syndrome)</a:t>
            </a:r>
            <a:endParaRPr lang="en-US" b="1" u="sng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/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“Work expands so as to fill the time available for its completion.”</a:t>
            </a:r>
          </a:p>
        </p:txBody>
      </p:sp>
    </p:spTree>
    <p:extLst>
      <p:ext uri="{BB962C8B-B14F-4D97-AF65-F5344CB8AC3E}">
        <p14:creationId xmlns:p14="http://schemas.microsoft.com/office/powerpoint/2010/main" val="83629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62474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Parkinson’s Law</a:t>
            </a:r>
          </a:p>
        </p:txBody>
      </p:sp>
      <p:pic>
        <p:nvPicPr>
          <p:cNvPr id="1026" name="Picture 2" descr="What Is Parkinson's law: Examples and Use">
            <a:extLst>
              <a:ext uri="{FF2B5EF4-FFF2-40B4-BE49-F238E27FC236}">
                <a16:creationId xmlns:a16="http://schemas.microsoft.com/office/drawing/2014/main" id="{C4C00C57-03D2-672C-5291-8916512C2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17" y="861562"/>
            <a:ext cx="8896825" cy="593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7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62474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Student’s Syndrome</a:t>
            </a:r>
          </a:p>
        </p:txBody>
      </p:sp>
      <p:pic>
        <p:nvPicPr>
          <p:cNvPr id="3074" name="Picture 2" descr="Student Syndrome in Project Management: Real Constraint or Just Human  Factor? - Epicflow">
            <a:extLst>
              <a:ext uri="{FF2B5EF4-FFF2-40B4-BE49-F238E27FC236}">
                <a16:creationId xmlns:a16="http://schemas.microsoft.com/office/drawing/2014/main" id="{CEB0E947-9387-BC43-C31F-F0EB4264A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0" y="877236"/>
            <a:ext cx="12088639" cy="567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25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Freeform 6">
            <a:extLst>
              <a:ext uri="{FF2B5EF4-FFF2-40B4-BE49-F238E27FC236}">
                <a16:creationId xmlns:a16="http://schemas.microsoft.com/office/drawing/2014/main" id="{1523D3D5-D241-4676-BACD-7932F5AF6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1" name="Rounded Rectangle 16">
            <a:extLst>
              <a:ext uri="{FF2B5EF4-FFF2-40B4-BE49-F238E27FC236}">
                <a16:creationId xmlns:a16="http://schemas.microsoft.com/office/drawing/2014/main" id="{C047760E-E06B-4B4A-B5B2-04642663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9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ounded Rectangle 16">
            <a:extLst>
              <a:ext uri="{FF2B5EF4-FFF2-40B4-BE49-F238E27FC236}">
                <a16:creationId xmlns:a16="http://schemas.microsoft.com/office/drawing/2014/main" id="{DBF0004D-E6DF-4732-8869-1F57DEC7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48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ounded Rectangle 16">
            <a:extLst>
              <a:ext uri="{FF2B5EF4-FFF2-40B4-BE49-F238E27FC236}">
                <a16:creationId xmlns:a16="http://schemas.microsoft.com/office/drawing/2014/main" id="{B300EC78-2011-4A4E-9292-F8741539B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344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7" name="Group 5136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5138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39" name="Isosceles Triangle 5138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40" name="Isosceles Triangle 5139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3D6FB3-7F26-7B0E-94AD-EF2F372F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30" y="4912216"/>
            <a:ext cx="4284513" cy="1290633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DEVELOPMENT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1542-6C2B-5A03-6417-C09304AC2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4956" y="5036736"/>
            <a:ext cx="6334814" cy="1041592"/>
          </a:xfrm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https://www.theodinproject.com/</a:t>
            </a:r>
            <a:endParaRPr lang="en-US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3"/>
              </a:rPr>
              <a:t>https://developer.mozilla.org/en-US/</a:t>
            </a:r>
            <a:endParaRPr lang="en-US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https://</a:t>
            </a:r>
            <a:r>
              <a:rPr lang="en-US" i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devdocs.io</a:t>
            </a:r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/</a:t>
            </a:r>
            <a:endParaRPr lang="en-US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8F20C-B382-2365-A996-4A3749781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25" y="825050"/>
            <a:ext cx="3147183" cy="3199101"/>
          </a:xfrm>
          <a:prstGeom prst="rect">
            <a:avLst/>
          </a:prstGeom>
        </p:spPr>
      </p:pic>
      <p:pic>
        <p:nvPicPr>
          <p:cNvPr id="1026" name="Picture 2" descr="Download MDN Web Docs (Mozilla Developer Network, Mozilla Developer Center)  Logo in SVG Vector or PNG File Format - Logo.wine">
            <a:extLst>
              <a:ext uri="{FF2B5EF4-FFF2-40B4-BE49-F238E27FC236}">
                <a16:creationId xmlns:a16="http://schemas.microsoft.com/office/drawing/2014/main" id="{FC5F0532-14D7-98C7-F574-7DC4D048E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516" y="1001552"/>
            <a:ext cx="4397304" cy="293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Docs API Documentation">
            <a:extLst>
              <a:ext uri="{FF2B5EF4-FFF2-40B4-BE49-F238E27FC236}">
                <a16:creationId xmlns:a16="http://schemas.microsoft.com/office/drawing/2014/main" id="{15934149-ADD5-2222-A4FF-8AF5A4457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221" y="1022229"/>
            <a:ext cx="2841821" cy="28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0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1A642-ABDE-72D7-4238-5516D09E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33" y="1240780"/>
            <a:ext cx="730383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</a:t>
            </a:r>
            <a:r>
              <a:rPr lang="en-US" sz="380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 lab05.</a:t>
            </a: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txt</a:t>
            </a:r>
            <a:b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commit –m “complete”</a:t>
            </a:r>
            <a:b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push origin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089F-75CB-103E-601F-23ADF598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Lab 05 – CS 411 @ Boston University</a:t>
            </a:r>
          </a:p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2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dcmag@bu.edu</a:t>
            </a:r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4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What’s Going to Go Down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8001556" cy="4481969"/>
          </a:xfrm>
          <a:effectLst/>
        </p:spPr>
        <p:txBody>
          <a:bodyPr anchor="t">
            <a:normAutofit/>
          </a:bodyPr>
          <a:lstStyle/>
          <a:p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Each team will have a member stand up and state their first idea</a:t>
            </a:r>
          </a:p>
          <a:p>
            <a:pPr lvl="1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I’ll give it a </a:t>
            </a:r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thumbs-up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or </a:t>
            </a:r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thumbs-down</a:t>
            </a:r>
          </a:p>
          <a:p>
            <a:pPr lvl="1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 the case of a thumbs-down it’s time for your </a:t>
            </a:r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Pl</a:t>
            </a:r>
          </a:p>
          <a:p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Generally, projects should be green-lighted</a:t>
            </a:r>
          </a:p>
          <a:p>
            <a:pPr lvl="1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Only concerns would be scope issues (i.e., not enough or too much work given the time constraints)</a:t>
            </a:r>
          </a:p>
          <a:p>
            <a:pPr lvl="1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Mobile apps are allowed… </a:t>
            </a:r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HOWEVER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we may not be able to support you very much on those</a:t>
            </a:r>
          </a:p>
          <a:p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few teams will have been either newly formed, or have new members</a:t>
            </a:r>
          </a:p>
          <a:p>
            <a:pPr lvl="1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 this applies, you may defer your pitch until next week</a:t>
            </a:r>
          </a:p>
        </p:txBody>
      </p:sp>
    </p:spTree>
    <p:extLst>
      <p:ext uri="{BB962C8B-B14F-4D97-AF65-F5344CB8AC3E}">
        <p14:creationId xmlns:p14="http://schemas.microsoft.com/office/powerpoint/2010/main" val="326516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40912A4-E5F5-8583-6803-8E481845A884}"/>
              </a:ext>
            </a:extLst>
          </p:cNvPr>
          <p:cNvSpPr txBox="1">
            <a:spLocks/>
          </p:cNvSpPr>
          <p:nvPr/>
        </p:nvSpPr>
        <p:spPr>
          <a:xfrm>
            <a:off x="2615821" y="2705166"/>
            <a:ext cx="6960355" cy="1542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9000" u="sng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BUT FIRST</a:t>
            </a:r>
          </a:p>
        </p:txBody>
      </p:sp>
    </p:spTree>
    <p:extLst>
      <p:ext uri="{BB962C8B-B14F-4D97-AF65-F5344CB8AC3E}">
        <p14:creationId xmlns:p14="http://schemas.microsoft.com/office/powerpoint/2010/main" val="44975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605AF-D060-6C27-E99B-91E59681D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35519"/>
            <a:ext cx="4574168" cy="932335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FRAMEWORKS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0FCB6F-7034-15B1-C8E5-66347A52A70D}"/>
              </a:ext>
            </a:extLst>
          </p:cNvPr>
          <p:cNvSpPr txBox="1">
            <a:spLocks/>
          </p:cNvSpPr>
          <p:nvPr/>
        </p:nvSpPr>
        <p:spPr>
          <a:xfrm>
            <a:off x="3689173" y="2467388"/>
            <a:ext cx="4813653" cy="109292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LIBRARIES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A16556-CBB6-E658-B991-EB0BF3D52B87}"/>
              </a:ext>
            </a:extLst>
          </p:cNvPr>
          <p:cNvSpPr txBox="1">
            <a:spLocks/>
          </p:cNvSpPr>
          <p:nvPr/>
        </p:nvSpPr>
        <p:spPr>
          <a:xfrm>
            <a:off x="7317428" y="4134766"/>
            <a:ext cx="4813653" cy="109292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20400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Library vs. Framework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8001556" cy="4481969"/>
          </a:xfrm>
          <a:effectLst/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6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Both are essentially chunks of code written by someone else to help you perform tasks in a less verbose way.</a:t>
            </a:r>
          </a:p>
          <a:p>
            <a:pPr marL="0" indent="0">
              <a:buNone/>
            </a:pPr>
            <a:endParaRPr lang="en-US" sz="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Library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Collection of reusable, compiled, and tested code that can facilitate the augmentation of application functionalities.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library implements many functions, variables, and parameters.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Framework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Enables a coding environment that contains low-level libraries to address conventional coding issues.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objective of a framework is to deliver faster development of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63595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Express.js</a:t>
            </a:r>
            <a:endParaRPr lang="en-US" sz="44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8001556" cy="4481969"/>
          </a:xfrm>
          <a:effectLst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powerful JavaScript </a:t>
            </a:r>
            <a:r>
              <a:rPr lang="en-US" sz="1600" b="1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framework </a:t>
            </a:r>
            <a:r>
              <a:rPr lang="en-US" sz="16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that allows you to develop a server-side component using JavaScript.</a:t>
            </a:r>
          </a:p>
          <a:p>
            <a:pPr marL="0" indent="0">
              <a:buNone/>
            </a:pPr>
            <a:endParaRPr lang="en-US" sz="6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Advantages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Easy to learn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End-to-end development with ONLY JavaScript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Faster than Python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Large selection of libraries of packages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6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Disadvantages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Async/await can be tricky to learn</a:t>
            </a:r>
          </a:p>
        </p:txBody>
      </p:sp>
      <p:pic>
        <p:nvPicPr>
          <p:cNvPr id="2060" name="Picture 12" descr="Express - Node.js web application framework">
            <a:extLst>
              <a:ext uri="{FF2B5EF4-FFF2-40B4-BE49-F238E27FC236}">
                <a16:creationId xmlns:a16="http://schemas.microsoft.com/office/drawing/2014/main" id="{E681D9EA-9CE0-9496-C811-204DA75BD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19" y="96091"/>
            <a:ext cx="4962112" cy="179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73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React.js</a:t>
            </a:r>
            <a:endParaRPr lang="en-US" sz="44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8001556" cy="4481969"/>
          </a:xfrm>
          <a:effectLst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powerful AND popular JavaScript </a:t>
            </a:r>
            <a:r>
              <a:rPr lang="en-US" sz="1600" b="1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library</a:t>
            </a:r>
            <a:r>
              <a:rPr lang="en-US" sz="16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endParaRPr lang="en-US" sz="1600" b="1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6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Advantages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Easy to learn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Reusable components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Large and active community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One-way data flow (also called unidirectional)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6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Disadvantages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Lack of proper documentation</a:t>
            </a:r>
          </a:p>
        </p:txBody>
      </p:sp>
      <p:pic>
        <p:nvPicPr>
          <p:cNvPr id="4098" name="Picture 2" descr="React (JavaScript library) - Wikipedia">
            <a:extLst>
              <a:ext uri="{FF2B5EF4-FFF2-40B4-BE49-F238E27FC236}">
                <a16:creationId xmlns:a16="http://schemas.microsoft.com/office/drawing/2014/main" id="{BE317D0D-C1A7-0BC0-67E0-B7A94D545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806" y="470757"/>
            <a:ext cx="3842765" cy="334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60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Angular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8001556" cy="4481969"/>
          </a:xfrm>
          <a:effectLst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TypeScript-based free and open-source </a:t>
            </a:r>
            <a:r>
              <a:rPr lang="en-US" sz="1600" b="1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framework</a:t>
            </a:r>
            <a:r>
              <a:rPr lang="en-US" sz="16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0" indent="0">
              <a:buNone/>
            </a:pPr>
            <a:endParaRPr lang="en-US" sz="6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Advantages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 things the Angular way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MVC architecture implementation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Bi-directional data flow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High package availability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6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Disadvantages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Steep learning curve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Verbose and complex at times</a:t>
            </a:r>
          </a:p>
        </p:txBody>
      </p:sp>
      <p:pic>
        <p:nvPicPr>
          <p:cNvPr id="5122" name="Picture 2" descr="Angular (web framework) - Wikipedia">
            <a:extLst>
              <a:ext uri="{FF2B5EF4-FFF2-40B4-BE49-F238E27FC236}">
                <a16:creationId xmlns:a16="http://schemas.microsoft.com/office/drawing/2014/main" id="{CD74C78C-3C70-1A99-8819-C2478B95A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492" y="-255105"/>
            <a:ext cx="4784508" cy="478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30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Flask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8001556" cy="4481969"/>
          </a:xfrm>
          <a:effectLst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micro web </a:t>
            </a:r>
            <a:r>
              <a:rPr lang="en-US" sz="1600" b="1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framework</a:t>
            </a:r>
            <a:r>
              <a:rPr lang="en-US" sz="16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written in Python</a:t>
            </a:r>
          </a:p>
          <a:p>
            <a:pPr marL="0" indent="0">
              <a:buNone/>
            </a:pPr>
            <a:endParaRPr lang="en-US" sz="6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Advantages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Lightweight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Flexible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Very easy to use and understand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Strong documentation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6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Disadvantages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 a lot of tools and/or functionality</a:t>
            </a:r>
          </a:p>
        </p:txBody>
      </p:sp>
      <p:pic>
        <p:nvPicPr>
          <p:cNvPr id="7170" name="Picture 2" descr="Building a simple REST API with Python and Flask | by Onejohi | Medium">
            <a:extLst>
              <a:ext uri="{FF2B5EF4-FFF2-40B4-BE49-F238E27FC236}">
                <a16:creationId xmlns:a16="http://schemas.microsoft.com/office/drawing/2014/main" id="{02CF1552-9C7A-D779-B578-B880DE14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14" y="233412"/>
            <a:ext cx="55626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762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F2600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{5E5513DF-CB34-9D4B-9E49-7E96CA766C07}tf10001121_mac</Template>
  <TotalTime>5011</TotalTime>
  <Words>637</Words>
  <Application>Microsoft Macintosh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JetBrains Mono</vt:lpstr>
      <vt:lpstr>Wingdings 2</vt:lpstr>
      <vt:lpstr>Quotable</vt:lpstr>
      <vt:lpstr>PITCHES 101:  QST MEANS BUSINESS</vt:lpstr>
      <vt:lpstr>What’s Going to Go Down</vt:lpstr>
      <vt:lpstr>PowerPoint Presentation</vt:lpstr>
      <vt:lpstr>FRAMEWORKS</vt:lpstr>
      <vt:lpstr>Library vs. Framework</vt:lpstr>
      <vt:lpstr>Express.js</vt:lpstr>
      <vt:lpstr>React.js</vt:lpstr>
      <vt:lpstr>Angular</vt:lpstr>
      <vt:lpstr>Flask</vt:lpstr>
      <vt:lpstr>Django</vt:lpstr>
      <vt:lpstr>MongoDB</vt:lpstr>
      <vt:lpstr>MySQL</vt:lpstr>
      <vt:lpstr>My Two Cents</vt:lpstr>
      <vt:lpstr>Parkinson’s Law</vt:lpstr>
      <vt:lpstr>Student’s Syndrome</vt:lpstr>
      <vt:lpstr>DEVELOPMENT RESOURCES</vt:lpstr>
      <vt:lpstr>git add lab05.txt git commit –m “complete” git push origin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GIT</dc:title>
  <dc:creator>Maglione, Dominic, Charles</dc:creator>
  <cp:lastModifiedBy>Maglione, Dominic, Charles</cp:lastModifiedBy>
  <cp:revision>14</cp:revision>
  <dcterms:created xsi:type="dcterms:W3CDTF">2022-09-13T22:11:27Z</dcterms:created>
  <dcterms:modified xsi:type="dcterms:W3CDTF">2023-02-24T04:18:48Z</dcterms:modified>
</cp:coreProperties>
</file>