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  <p:sldMasterId id="2147483682" r:id="rId2"/>
  </p:sldMasterIdLst>
  <p:sldIdLst>
    <p:sldId id="256" r:id="rId3"/>
    <p:sldId id="271" r:id="rId4"/>
    <p:sldId id="272" r:id="rId5"/>
    <p:sldId id="291" r:id="rId6"/>
    <p:sldId id="319" r:id="rId7"/>
    <p:sldId id="320" r:id="rId8"/>
    <p:sldId id="321" r:id="rId9"/>
    <p:sldId id="322" r:id="rId10"/>
    <p:sldId id="292" r:id="rId11"/>
    <p:sldId id="294" r:id="rId12"/>
    <p:sldId id="293" r:id="rId13"/>
    <p:sldId id="295" r:id="rId14"/>
    <p:sldId id="296" r:id="rId15"/>
    <p:sldId id="297" r:id="rId16"/>
    <p:sldId id="298" r:id="rId17"/>
    <p:sldId id="270" r:id="rId18"/>
    <p:sldId id="323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8"/>
    <p:restoredTop sz="96327"/>
  </p:normalViewPr>
  <p:slideViewPr>
    <p:cSldViewPr snapToGrid="0">
      <p:cViewPr varScale="1">
        <p:scale>
          <a:sx n="136" d="100"/>
          <a:sy n="136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5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4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72A0-268F-E524-999B-C817117EC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2D6C-C40A-E88C-5FD4-F5A366A7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A329-980C-9AE4-F5CA-724B59E5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7053-D465-0909-B77C-522E08EC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2B2F-8706-BDFB-5960-86600DB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86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F61B-5842-5609-D105-5FB556E8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EE14-96BD-DBF9-B26A-9BD07C35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7CF9-CE4F-8E19-0281-999E7A14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B26E-F5AF-0F9E-5D3F-344095C6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4F73-8D05-C99A-D871-2ED4708F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8E62-762F-6896-907F-325610A3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BB55-7F78-4E10-4CF1-687A943C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CA09-9013-EE8D-8C64-C797D228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74CF-AC1A-5DAA-2810-CFCF9D31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718E-7A96-FD5A-ECAB-41EE0065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2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EE6E-DB25-AE7A-E9B8-A81C31D6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32E2-8C4A-FBC2-CF58-B2135AF44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DEA5C-F5D5-1005-F0F5-688DB961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DE44-9346-BE1B-503F-10421BD0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60FA0-ED28-FE5F-73B9-78A668BA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07503-BB6F-2FE9-54DC-E95AD186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4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860C-84B0-C500-87A5-492DF9DC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5E72-D204-3CD3-C9BD-8AAA3783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D9383-8ADA-7430-7870-0CFD6FF3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DA842-CE0D-E091-E5F3-82D851362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F39AA-D6E0-5182-46CE-138A1920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BA73D-393E-4FF2-F0BF-AE81E41A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53B4-78AB-BECB-06CB-F338AEEF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C97D6-7D2D-5B70-239D-23350CAA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78CD-B74F-91C0-C981-A9FFA75C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08534-B081-C851-7E04-007CD0E4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C3023-68D6-96E9-2F15-48290D70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37E8F-B1FC-86D0-2F80-27DC3A11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8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C76B4-CC23-598A-FDD7-739517D1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FBB23-485E-2AAA-EE26-080AA2A9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8F654-747E-BDB0-60B7-42536876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8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9417-4C89-1D9B-5FF4-6F4682FC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8367-75EF-BB05-0E5F-57E702C5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18AD-4863-3FFD-F90A-2E45D48CB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8DEC5-9B6D-E9D5-C1F5-CFAA4C4F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94EB-3BAC-E21E-FDA4-88F16B80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5492-4331-BF54-8F58-44B1909E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3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C05-CC76-EC45-AC5B-2C19AE2F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07646-673B-FCD4-A1ED-4F7E5F13E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B2925-05C2-58AE-D2F5-095D4318A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6DB46-D564-10C5-B0F6-6F41B159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FABC-1733-FB44-5CCE-F2E17E63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F7031-5C3C-B84C-A3BD-E9BF5329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17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4C32-E087-9604-FA8B-8367776B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E1D4-5CE6-5122-F6A6-6AB98E5BE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E733-34AD-D9B1-B58F-F03704E1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132A-8456-15B9-4A76-BCE420E2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5E43-E642-3965-1E8E-64063EFC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1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9C188-5020-A465-32D4-258DE3421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70D6A-17CE-7DF2-14F2-B6EB6C75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1978-0259-5F26-B1DA-C493A010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B5CFA-2F75-4E18-424A-5D550365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0B0C-ADBD-6BB6-4E90-631AFE52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942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ing APIs"/>
          <p:cNvSpPr/>
          <p:nvPr/>
        </p:nvSpPr>
        <p:spPr>
          <a:xfrm>
            <a:off x="-2" y="-42863"/>
            <a:ext cx="12192003" cy="347663"/>
          </a:xfrm>
          <a:prstGeom prst="rect">
            <a:avLst/>
          </a:prstGeom>
          <a:solidFill>
            <a:srgbClr val="D02039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defRPr sz="800" i="1">
                <a:solidFill>
                  <a:schemeClr val="accent1">
                    <a:lumOff val="44000"/>
                  </a:schemeClr>
                </a:solidFill>
              </a:defRPr>
            </a:lvl1pPr>
          </a:lstStyle>
          <a:p>
            <a:r>
              <a:rPr sz="800"/>
              <a:t>Using APIs</a:t>
            </a:r>
          </a:p>
        </p:txBody>
      </p:sp>
      <p:sp>
        <p:nvSpPr>
          <p:cNvPr id="24" name="Boston University Slideshow Title Goes Here"/>
          <p:cNvSpPr txBox="1"/>
          <p:nvPr/>
        </p:nvSpPr>
        <p:spPr>
          <a:xfrm>
            <a:off x="812800" y="1524000"/>
            <a:ext cx="10566400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700"/>
              </a:spcBef>
              <a:defRPr sz="900" b="1">
                <a:solidFill>
                  <a:schemeClr val="accent1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00"/>
              <a:t>Boston University</a:t>
            </a:r>
            <a:r>
              <a:rPr sz="900" b="0"/>
              <a:t> Slideshow Title Goes Here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591433" y="8831578"/>
            <a:ext cx="393636" cy="28379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6" name="boston_univ_186.pdf" descr="boston_univ_18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7" y="6389830"/>
            <a:ext cx="1031564" cy="34766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S411 Software Engineering"/>
          <p:cNvSpPr txBox="1"/>
          <p:nvPr/>
        </p:nvSpPr>
        <p:spPr>
          <a:xfrm>
            <a:off x="1793107" y="6448091"/>
            <a:ext cx="143725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b="1"/>
            </a:lvl1pPr>
          </a:lstStyle>
          <a:p>
            <a:r>
              <a:rPr sz="900"/>
              <a:t>CS411 Software Engineering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534491" y="1375817"/>
            <a:ext cx="11123019" cy="4418981"/>
          </a:xfrm>
          <a:prstGeom prst="rect">
            <a:avLst/>
          </a:prstGeom>
        </p:spPr>
        <p:txBody>
          <a:bodyPr/>
          <a:lstStyle>
            <a:lvl1pPr marL="356754" indent="-280554">
              <a:buClr>
                <a:srgbClr val="D02039"/>
              </a:buClr>
            </a:lvl1pPr>
            <a:lvl2pPr>
              <a:buClr>
                <a:srgbClr val="D02039"/>
              </a:buClr>
              <a:buChar char="-"/>
            </a:lvl2pPr>
            <a:lvl3pPr>
              <a:buClr>
                <a:srgbClr val="D02039"/>
              </a:buClr>
            </a:lvl3pPr>
            <a:lvl4pPr>
              <a:buClr>
                <a:srgbClr val="D02039"/>
              </a:buClr>
            </a:lvl4pPr>
            <a:lvl5pPr>
              <a:buClr>
                <a:srgbClr val="D02039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322858" y="491573"/>
            <a:ext cx="11321567" cy="69747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852751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3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2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A045A-B749-400B-EA4A-AF266C66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B2A2-BBB9-BD8B-C4FB-02058295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EA4A-CED0-ADB8-CB1D-EBD4A2F7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2837-2B49-4DF0-BD07-DD4D70C56EA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0ADE-E26B-2B74-D350-19B8FEFF0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B03DD-075F-8569-EEB9-85B865764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theodinprojec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evdocs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101: </a:t>
            </a:r>
            <a:b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MAKING SOME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06 – CS 411 @ Boston University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31DB-1917-83AE-E9FD-0E57838C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CB54-C133-89EA-E388-08D954DB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callback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is 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function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that is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passed as an argument to another function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and is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executed by that function once a specific event or condition occurs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The primary purpose of a callback is to allow a function to call another function and then continue execution, rather than waiting for the called function to complete its task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This makes </a:t>
            </a:r>
            <a:r>
              <a:rPr lang="en-US" i="0" dirty="0">
                <a:solidFill>
                  <a:srgbClr val="374151"/>
                </a:solidFill>
                <a:effectLst/>
              </a:rPr>
              <a:t>callbacks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an essential part of asynchronous programming, where they are used to handle events and responses that may not be available immediately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Callbacks can be defined inline or as separate functions and are widely used in web development, especially in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D639-5A34-B976-CC60-10BBF7E7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it’s done, what do you do 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6027-BDE8-E19B-5432-7A7D4A24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Promise.then</a:t>
            </a:r>
            <a:r>
              <a:rPr lang="en-US" b="1" i="0" dirty="0">
                <a:solidFill>
                  <a:srgbClr val="374151"/>
                </a:solidFill>
                <a:effectLst/>
              </a:rPr>
              <a:t>()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method is used to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attach success and error callbacks to a Promise.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then() method takes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two arguments: a success callback and an error callback.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success callback is executed when the Promise is fulfilled with a resolved value. The resolved value is passed as an argument to the success callback.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error callback is executed when the Promise is rejected with a reason. The reason for rejection is passed as an argument to the error callback.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1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5852-9A96-61A8-E861-E3DA1564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it’s done, what do you do 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E5AC-A8F7-1B02-DF66-761E528F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then() method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returns a new Promise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that can be used to chain additional then() methods or catch()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success or error callback returns a value, the new Promise returned by then() will be fulfilled with that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success or error callback throws an error or returns a rejected Promise, the new Promise returned by then() will be rejected with that error or reason.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then() method can be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called multiple times on the same Promise, allowing you to chain multiple success and error callbacks together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1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A23F-22AA-4A1E-0414-78F47B6E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the return “value?”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AC81-6330-7691-34E6-463D6708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the wrong question</a:t>
            </a:r>
          </a:p>
          <a:p>
            <a:r>
              <a:rPr lang="en-US" dirty="0"/>
              <a:t>then() executes a callback when a promise is fulfilled</a:t>
            </a:r>
          </a:p>
          <a:p>
            <a:r>
              <a:rPr lang="en-US" dirty="0"/>
              <a:t>It returns a new promise and if you want to, you can attach another callback to be executed when that new promise is fulfilled</a:t>
            </a:r>
          </a:p>
        </p:txBody>
      </p:sp>
    </p:spTree>
    <p:extLst>
      <p:ext uri="{BB962C8B-B14F-4D97-AF65-F5344CB8AC3E}">
        <p14:creationId xmlns:p14="http://schemas.microsoft.com/office/powerpoint/2010/main" val="312746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F02-2DC3-3D9D-A7B1-D2590D87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0929-7C29-56C6-5ABB-7B517746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9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fetchThenLog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fetch(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'https://jsonplaceholder.typicode.com/posts/1'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.then(response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.catch(error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4E59D-9599-FE43-BA10-9867ACA7BC73}"/>
              </a:ext>
            </a:extLst>
          </p:cNvPr>
          <p:cNvSpPr txBox="1"/>
          <p:nvPr/>
        </p:nvSpPr>
        <p:spPr>
          <a:xfrm>
            <a:off x="2796148" y="1506022"/>
            <a:ext cx="555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Run this function in the background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DB5867-CD78-D35D-39EB-484765A8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27" y="6068782"/>
            <a:ext cx="6858957" cy="600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4ADA2D-124D-C20D-BB6D-3CE20CEAD35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652631" y="1767632"/>
            <a:ext cx="1143517" cy="530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B48331-9F62-166F-87B2-ED091A1D70A1}"/>
              </a:ext>
            </a:extLst>
          </p:cNvPr>
          <p:cNvCxnSpPr>
            <a:cxnSpLocks/>
          </p:cNvCxnSpPr>
          <p:nvPr/>
        </p:nvCxnSpPr>
        <p:spPr>
          <a:xfrm flipV="1">
            <a:off x="964734" y="3028426"/>
            <a:ext cx="1259655" cy="2227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3AC9E1-13BB-46B0-EF0F-CFC7DBE83EF3}"/>
              </a:ext>
            </a:extLst>
          </p:cNvPr>
          <p:cNvSpPr txBox="1"/>
          <p:nvPr/>
        </p:nvSpPr>
        <p:spPr>
          <a:xfrm>
            <a:off x="67112" y="5192785"/>
            <a:ext cx="305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returns a promise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221DD-E06B-CBBC-65EE-FC01353A6B92}"/>
              </a:ext>
            </a:extLst>
          </p:cNvPr>
          <p:cNvCxnSpPr/>
          <p:nvPr/>
        </p:nvCxnSpPr>
        <p:spPr>
          <a:xfrm flipH="1">
            <a:off x="6761527" y="2029242"/>
            <a:ext cx="1963023" cy="1399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A68C2-957C-1838-DDD4-BDE6B4F91FDD}"/>
              </a:ext>
            </a:extLst>
          </p:cNvPr>
          <p:cNvSpPr txBox="1"/>
          <p:nvPr/>
        </p:nvSpPr>
        <p:spPr>
          <a:xfrm>
            <a:off x="8824686" y="1188316"/>
            <a:ext cx="4032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that promise resolves create a new</a:t>
            </a:r>
          </a:p>
          <a:p>
            <a:r>
              <a:rPr lang="en-US" sz="2800" dirty="0"/>
              <a:t>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0E8B45-535A-D0DD-F3AC-41B984EE9236}"/>
              </a:ext>
            </a:extLst>
          </p:cNvPr>
          <p:cNvSpPr txBox="1"/>
          <p:nvPr/>
        </p:nvSpPr>
        <p:spPr>
          <a:xfrm>
            <a:off x="7499757" y="4842058"/>
            <a:ext cx="4513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this problem resolves, I am finished logging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1CF7C9-0D2A-A3C5-A28E-74E39DE646B4}"/>
              </a:ext>
            </a:extLst>
          </p:cNvPr>
          <p:cNvCxnSpPr/>
          <p:nvPr/>
        </p:nvCxnSpPr>
        <p:spPr>
          <a:xfrm flipH="1" flipV="1">
            <a:off x="6417578" y="4202884"/>
            <a:ext cx="947956" cy="989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7A93DB2-401D-7F14-6B49-120DA37C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33" y="5857909"/>
            <a:ext cx="6963747" cy="1009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3CFC9-6774-4B40-FFD5-60F4787D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C664-4DE8-F431-7D75-DAC3A141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'https://jsonplaceholder.typicode.com/posts/1'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`Returned data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fetchExample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}).catch(error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`Error occurred in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fetchExample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F3F6A-51FC-F273-8B6A-708C67AA0AA1}"/>
              </a:ext>
            </a:extLst>
          </p:cNvPr>
          <p:cNvSpPr txBox="1"/>
          <p:nvPr/>
        </p:nvSpPr>
        <p:spPr>
          <a:xfrm>
            <a:off x="4149818" y="838656"/>
            <a:ext cx="555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Run this function in the background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D51C35-DAC7-174F-54C7-3BFC1B8DC5A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792941" y="1100266"/>
            <a:ext cx="2356877" cy="72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02034F-C3AF-52FE-4116-71EBC40BA44B}"/>
              </a:ext>
            </a:extLst>
          </p:cNvPr>
          <p:cNvSpPr txBox="1"/>
          <p:nvPr/>
        </p:nvSpPr>
        <p:spPr>
          <a:xfrm>
            <a:off x="6696634" y="1508867"/>
            <a:ext cx="4903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execution continues but </a:t>
            </a:r>
            <a:r>
              <a:rPr lang="en-US" sz="2800" b="1" dirty="0"/>
              <a:t>THIS </a:t>
            </a:r>
            <a:r>
              <a:rPr lang="en-US" sz="2800" dirty="0"/>
              <a:t>function blocks</a:t>
            </a:r>
            <a:endParaRPr lang="en-US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41DFE0-E888-1F0F-F12A-37F77FE3BF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307106" y="1985921"/>
            <a:ext cx="1389528" cy="424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1C5495-1FCC-E6AA-6A15-AF6DF5532AF9}"/>
              </a:ext>
            </a:extLst>
          </p:cNvPr>
          <p:cNvSpPr txBox="1"/>
          <p:nvPr/>
        </p:nvSpPr>
        <p:spPr>
          <a:xfrm>
            <a:off x="6974540" y="3073989"/>
            <a:ext cx="5217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that resolves, execution continues but </a:t>
            </a:r>
            <a:r>
              <a:rPr lang="en-US" sz="2800" b="1" dirty="0"/>
              <a:t>THIS</a:t>
            </a:r>
            <a:r>
              <a:rPr lang="en-US" sz="2800" dirty="0"/>
              <a:t> function blocks again</a:t>
            </a:r>
            <a:endParaRPr lang="en-US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1BDFC-BB8B-48E0-90AE-BAB6D2D9F42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643718" y="3039314"/>
            <a:ext cx="2330822" cy="727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CF5CA1-7365-5F52-2F3B-D7DAE3E300E9}"/>
              </a:ext>
            </a:extLst>
          </p:cNvPr>
          <p:cNvSpPr txBox="1"/>
          <p:nvPr/>
        </p:nvSpPr>
        <p:spPr>
          <a:xfrm>
            <a:off x="5396752" y="5807610"/>
            <a:ext cx="521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async functions return promises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DDC28-4C41-20D4-57DE-F9CE1B25FB50}"/>
              </a:ext>
            </a:extLst>
          </p:cNvPr>
          <p:cNvCxnSpPr>
            <a:cxnSpLocks/>
          </p:cNvCxnSpPr>
          <p:nvPr/>
        </p:nvCxnSpPr>
        <p:spPr>
          <a:xfrm flipH="1" flipV="1">
            <a:off x="3469341" y="4939553"/>
            <a:ext cx="1927411" cy="1129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5B2F4-DADE-899D-8664-D0F1CE17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30" y="1001411"/>
            <a:ext cx="8195135" cy="1069589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LETS MAKE SOME…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0912A4-E5F5-8583-6803-8E481845A884}"/>
              </a:ext>
            </a:extLst>
          </p:cNvPr>
          <p:cNvSpPr txBox="1">
            <a:spLocks/>
          </p:cNvSpPr>
          <p:nvPr/>
        </p:nvSpPr>
        <p:spPr>
          <a:xfrm>
            <a:off x="2615821" y="2705166"/>
            <a:ext cx="6960355" cy="1542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000" u="sng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44975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Tasks for Today!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Solidify your APIs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Basically, choose </a:t>
            </a:r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at least two </a:t>
            </a: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you want to move forward with and make sure they work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You can do this with Postman at first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Start writing some code!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Once you know your APIs work, with the language of your choice try to make a call to one (or both) of them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should be a great starting point for your project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 per usual I’ll be coming around if you need help</a:t>
            </a:r>
          </a:p>
        </p:txBody>
      </p:sp>
    </p:spTree>
    <p:extLst>
      <p:ext uri="{BB962C8B-B14F-4D97-AF65-F5344CB8AC3E}">
        <p14:creationId xmlns:p14="http://schemas.microsoft.com/office/powerpoint/2010/main" val="44374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Freeform 6">
            <a:extLst>
              <a:ext uri="{FF2B5EF4-FFF2-40B4-BE49-F238E27FC236}">
                <a16:creationId xmlns:a16="http://schemas.microsoft.com/office/drawing/2014/main" id="{1523D3D5-D241-4676-BACD-7932F5AF6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1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513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39" name="Isosceles Triangle 513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40" name="Isosceles Triangle 513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3D6FB3-7F26-7B0E-94AD-EF2F372F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30" y="4912216"/>
            <a:ext cx="4284513" cy="1290633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DEVELOPMENT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1542-6C2B-5A03-6417-C09304AC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4956" y="5036736"/>
            <a:ext cx="6334814" cy="1041592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https://www.theodinproject.com/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3"/>
              </a:rPr>
              <a:t>https://developer.mozilla.org/en-US/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https://</a:t>
            </a:r>
            <a:r>
              <a:rPr lang="en-US" i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devdocs.io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/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8F20C-B382-2365-A996-4A3749781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25" y="825050"/>
            <a:ext cx="3147183" cy="3199101"/>
          </a:xfrm>
          <a:prstGeom prst="rect">
            <a:avLst/>
          </a:prstGeom>
        </p:spPr>
      </p:pic>
      <p:pic>
        <p:nvPicPr>
          <p:cNvPr id="1026" name="Picture 2" descr="Download MDN Web Docs (Mozilla Developer Network, Mozilla Developer Center)  Logo in SVG Vector or PNG File Format - Logo.wine">
            <a:extLst>
              <a:ext uri="{FF2B5EF4-FFF2-40B4-BE49-F238E27FC236}">
                <a16:creationId xmlns:a16="http://schemas.microsoft.com/office/drawing/2014/main" id="{FC5F0532-14D7-98C7-F574-7DC4D048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16" y="1001552"/>
            <a:ext cx="4397304" cy="293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Docs API Documentation">
            <a:extLst>
              <a:ext uri="{FF2B5EF4-FFF2-40B4-BE49-F238E27FC236}">
                <a16:creationId xmlns:a16="http://schemas.microsoft.com/office/drawing/2014/main" id="{15934149-ADD5-2222-A4FF-8AF5A445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221" y="1022229"/>
            <a:ext cx="2841821" cy="28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33" y="1240780"/>
            <a:ext cx="730383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add lab06.txt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commit –m “complete”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origin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06 – CS 411 @ Boston University</a:t>
            </a:r>
          </a:p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dcmag@bu.edu</a:t>
            </a:r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Terminology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(Application Programming Interface)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set of definitions and protocols for building and integrating application software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 API (or RESTful API)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 API that conforms to the REST architectural style.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Stands for “Representational State Transfer”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client-server architecture made up of clients, servers, and resources, with requests managed through </a:t>
            </a:r>
            <a:r>
              <a:rPr lang="en-US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</a:t>
            </a:r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1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Request Terminology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1931031"/>
            <a:ext cx="10358551" cy="4589039"/>
          </a:xfrm>
          <a:effectLst/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 to read/retrieve data from a web server. HTTP status code of 200 (OK) on success.</a:t>
            </a:r>
          </a:p>
          <a:p>
            <a:pPr marL="0" indent="0">
              <a:buNone/>
            </a:pPr>
            <a:endParaRPr lang="en-US" sz="15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POST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 to send data (file, form data, etc.) to the server. HTTP status code of 201 on success.</a:t>
            </a:r>
          </a:p>
          <a:p>
            <a:pPr marL="0" indent="0">
              <a:buNone/>
            </a:pPr>
            <a:endParaRPr lang="en-US" sz="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PUT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 to modify the data on the server. Replaces entire content at a particular location with data that is passed in the body payload</a:t>
            </a:r>
            <a:r>
              <a:rPr lang="en-US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0" indent="0">
              <a:buNone/>
            </a:pPr>
            <a:endParaRPr lang="en-US" sz="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PATCH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Similar to PUT request. It modifies part of the data, does NOT replace entire content.</a:t>
            </a:r>
          </a:p>
          <a:p>
            <a:pPr marL="0" indent="0">
              <a:buNone/>
            </a:pPr>
            <a:endParaRPr lang="en-US" sz="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DELETE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 to delete the data on the server at a specified location.</a:t>
            </a:r>
          </a:p>
        </p:txBody>
      </p:sp>
    </p:spTree>
    <p:extLst>
      <p:ext uri="{BB962C8B-B14F-4D97-AF65-F5344CB8AC3E}">
        <p14:creationId xmlns:p14="http://schemas.microsoft.com/office/powerpoint/2010/main" val="156418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University Logo, symbol, meaning, history, PNG">
            <a:extLst>
              <a:ext uri="{FF2B5EF4-FFF2-40B4-BE49-F238E27FC236}">
                <a16:creationId xmlns:a16="http://schemas.microsoft.com/office/drawing/2014/main" id="{C6EF9492-144B-2428-9144-DC63EA25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-406868"/>
            <a:ext cx="4966283" cy="27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12A6D-51D3-94CD-C68F-F01678E0CD85}"/>
              </a:ext>
            </a:extLst>
          </p:cNvPr>
          <p:cNvSpPr txBox="1"/>
          <p:nvPr/>
        </p:nvSpPr>
        <p:spPr>
          <a:xfrm>
            <a:off x="1666614" y="2921169"/>
            <a:ext cx="885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Calling RESTful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88F74-B5A4-F43D-F532-41DA9CE52AB0}"/>
              </a:ext>
            </a:extLst>
          </p:cNvPr>
          <p:cNvSpPr txBox="1"/>
          <p:nvPr/>
        </p:nvSpPr>
        <p:spPr>
          <a:xfrm>
            <a:off x="201338" y="6031684"/>
            <a:ext cx="388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CS411 Spring 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ChatGPT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Peter B. Golbus</a:t>
            </a:r>
          </a:p>
        </p:txBody>
      </p:sp>
    </p:spTree>
    <p:extLst>
      <p:ext uri="{BB962C8B-B14F-4D97-AF65-F5344CB8AC3E}">
        <p14:creationId xmlns:p14="http://schemas.microsoft.com/office/powerpoint/2010/main" val="10733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81762-2359-8424-6979-E58ED484F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pPr marL="76200" indent="0">
              <a:spcBef>
                <a:spcPts val="0"/>
              </a:spcBef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request(env):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headers =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-Key'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env[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-Host'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env[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api_host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api_url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headers=headers)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word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print(word)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89AF1-1AD2-AD0A-49D7-2563F31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RESTful APIs in Python</a:t>
            </a:r>
          </a:p>
        </p:txBody>
      </p:sp>
    </p:spTree>
    <p:extLst>
      <p:ext uri="{BB962C8B-B14F-4D97-AF65-F5344CB8AC3E}">
        <p14:creationId xmlns:p14="http://schemas.microsoft.com/office/powerpoint/2010/main" val="20471691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81762-2359-8424-6979-E58ED484F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requests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get_coins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"""Curls random.org to get the coin flips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Returns: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An array of coin flips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'https://www.random.org/integers/?format=plain&amp;num=18&amp;min=2&amp;max=3&amp;col=18&amp;base=10'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text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r.text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[int(x)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text.strip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89AF1-1AD2-AD0A-49D7-2563F31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RESTful APIs in Python</a:t>
            </a:r>
          </a:p>
        </p:txBody>
      </p:sp>
    </p:spTree>
    <p:extLst>
      <p:ext uri="{BB962C8B-B14F-4D97-AF65-F5344CB8AC3E}">
        <p14:creationId xmlns:p14="http://schemas.microsoft.com/office/powerpoint/2010/main" val="29799200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81762-2359-8424-6979-E58ED484F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requests</a:t>
            </a:r>
          </a:p>
          <a:p>
            <a:pPr marL="76200" indent="0">
              <a:spcBef>
                <a:spcPts val="0"/>
              </a:spcBef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chat(message):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"https://chatgpt-api.shn.hk/v1/"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headers =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"Content-Type"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data =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"model"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"gpt-3.5-turbo"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"messages"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"role"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"user"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message}]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requests.post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headers=headers, data=data)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76200" indent="0">
              <a:spcBef>
                <a:spcPts val="0"/>
              </a:spcBef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__name__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"__main__"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chat(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 hope you have a wonderful 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89AF1-1AD2-AD0A-49D7-2563F31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RESTful APIs in Python</a:t>
            </a:r>
          </a:p>
        </p:txBody>
      </p:sp>
    </p:spTree>
    <p:extLst>
      <p:ext uri="{BB962C8B-B14F-4D97-AF65-F5344CB8AC3E}">
        <p14:creationId xmlns:p14="http://schemas.microsoft.com/office/powerpoint/2010/main" val="20863249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FE8BA7-B94B-3948-C445-74C926423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Python, we get to make </a:t>
            </a:r>
            <a:r>
              <a:rPr lang="en-US" u="sng" dirty="0"/>
              <a:t>synchronous</a:t>
            </a:r>
            <a:r>
              <a:rPr lang="en-US" dirty="0"/>
              <a:t> blocking calls. The script will wait until it gets a result. If it takes 4 seconds, it takes 4 seconds</a:t>
            </a:r>
          </a:p>
          <a:p>
            <a:r>
              <a:rPr lang="en-US" dirty="0"/>
              <a:t>In JavaScript, we have to make </a:t>
            </a:r>
            <a:r>
              <a:rPr lang="en-US" u="sng" dirty="0"/>
              <a:t>asynchronous</a:t>
            </a:r>
            <a:r>
              <a:rPr lang="en-US" dirty="0"/>
              <a:t> non-blocking calls. The webpage has to render and can’t wait for a response. If it takes 4 seconds, you have to be displaying something in the meantime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B5AFE-65B1-868A-350E-AE6D5B2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vs async</a:t>
            </a:r>
          </a:p>
        </p:txBody>
      </p:sp>
    </p:spTree>
    <p:extLst>
      <p:ext uri="{BB962C8B-B14F-4D97-AF65-F5344CB8AC3E}">
        <p14:creationId xmlns:p14="http://schemas.microsoft.com/office/powerpoint/2010/main" val="3613995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5D3F-D83F-B59E-32EA-B7286671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0108-4E41-9439-AD03-9FB84D77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Promises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in JavaScript are a way to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handle asynchronous operations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and provide a clean and organized way to write asynchronous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Promise represents the eventual completion (or failure)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of an asynchronous operation and allows you to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attach callbacks to be executed when the operation completes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Promise object has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three states: pending, fulfilled, and rejected.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</a:rPr>
              <a:t>Pending</a:t>
            </a:r>
            <a:r>
              <a:rPr lang="en-US" b="0" i="0" dirty="0">
                <a:solidFill>
                  <a:srgbClr val="374151"/>
                </a:solidFill>
                <a:effectLst/>
              </a:rPr>
              <a:t>: the asynchronous operation is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still running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</a:rPr>
              <a:t>Fulfilled</a:t>
            </a:r>
            <a:r>
              <a:rPr lang="en-US" b="0" i="0" dirty="0">
                <a:solidFill>
                  <a:srgbClr val="374151"/>
                </a:solidFill>
                <a:effectLst/>
              </a:rPr>
              <a:t>: the asynchronous operation has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completed successfully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 The Promise has 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resolved value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that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can be accessed by the callbacks attached to it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Rejected: the asynchronous operation has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failed</a:t>
            </a:r>
            <a:r>
              <a:rPr lang="en-US" dirty="0">
                <a:solidFill>
                  <a:srgbClr val="374151"/>
                </a:solidFill>
              </a:rPr>
              <a:t>. 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he Promise has 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reason for the rejection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that can also be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accessed by the attached callbacks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0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F26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{5E5513DF-CB34-9D4B-9E49-7E96CA766C07}tf10001121_mac</Template>
  <TotalTime>4983</TotalTime>
  <Words>1430</Words>
  <Application>Microsoft Macintosh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Consolas</vt:lpstr>
      <vt:lpstr>JetBrains Mono</vt:lpstr>
      <vt:lpstr>Söhne</vt:lpstr>
      <vt:lpstr>Wingdings 2</vt:lpstr>
      <vt:lpstr>Quotable</vt:lpstr>
      <vt:lpstr>Office Theme</vt:lpstr>
      <vt:lpstr>API 101:  MAKING SOME CALLS</vt:lpstr>
      <vt:lpstr>API Terminology</vt:lpstr>
      <vt:lpstr>Request Terminology</vt:lpstr>
      <vt:lpstr>PowerPoint Presentation</vt:lpstr>
      <vt:lpstr>Calling RESTful APIs in Python</vt:lpstr>
      <vt:lpstr>Calling RESTful APIs in Python</vt:lpstr>
      <vt:lpstr>Calling RESTful APIs in Python</vt:lpstr>
      <vt:lpstr>sync vs async</vt:lpstr>
      <vt:lpstr>Promises</vt:lpstr>
      <vt:lpstr>Callbacks</vt:lpstr>
      <vt:lpstr>When it’s done, what do you do then()</vt:lpstr>
      <vt:lpstr>When it’s done, what do you do then()</vt:lpstr>
      <vt:lpstr>But what is the return “value?”</vt:lpstr>
      <vt:lpstr>Async</vt:lpstr>
      <vt:lpstr>Async/Await</vt:lpstr>
      <vt:lpstr>LETS MAKE SOME…</vt:lpstr>
      <vt:lpstr>Tasks for Today!</vt:lpstr>
      <vt:lpstr>DEVELOPMENT RESOURCES</vt:lpstr>
      <vt:lpstr>git add lab06.txt git commit –m “complete” git push origin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GIT</dc:title>
  <dc:creator>Maglione, Dominic, Charles</dc:creator>
  <cp:lastModifiedBy>Maglione, Dominic, Charles</cp:lastModifiedBy>
  <cp:revision>16</cp:revision>
  <dcterms:created xsi:type="dcterms:W3CDTF">2022-09-13T22:11:27Z</dcterms:created>
  <dcterms:modified xsi:type="dcterms:W3CDTF">2023-03-17T03:24:44Z</dcterms:modified>
</cp:coreProperties>
</file>