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70" r:id="rId4"/>
    <p:sldId id="274" r:id="rId5"/>
    <p:sldId id="260" r:id="rId6"/>
    <p:sldId id="259" r:id="rId7"/>
    <p:sldId id="258" r:id="rId8"/>
    <p:sldId id="261" r:id="rId9"/>
    <p:sldId id="262" r:id="rId10"/>
    <p:sldId id="263" r:id="rId11"/>
    <p:sldId id="264" r:id="rId12"/>
    <p:sldId id="265" r:id="rId13"/>
    <p:sldId id="266" r:id="rId14"/>
    <p:sldId id="267" r:id="rId15"/>
    <p:sldId id="275" r:id="rId16"/>
    <p:sldId id="276"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p:restoredTop sz="96327"/>
  </p:normalViewPr>
  <p:slideViewPr>
    <p:cSldViewPr snapToGrid="0">
      <p:cViewPr varScale="1">
        <p:scale>
          <a:sx n="224" d="100"/>
          <a:sy n="224"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45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6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5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9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863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20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3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63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56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02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1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9/13/23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89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9/13/23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72502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docs.github.com/en/authentication/connecting-to-github-with-ss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965199" y="1240780"/>
            <a:ext cx="6086857" cy="4376440"/>
          </a:xfrm>
          <a:effectLst/>
        </p:spPr>
        <p:txBody>
          <a:bodyPr anchor="ctr">
            <a:normAutofit/>
          </a:bodyPr>
          <a:lstStyle/>
          <a:p>
            <a:pPr algn="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CS 101: </a:t>
            </a:r>
            <a:b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HELLO WORLD!</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5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[alias] [branch]</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Pushes local branch changes to a remote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master</a:t>
            </a:r>
          </a:p>
          <a:p>
            <a:pPr marL="0" indent="0">
              <a:buNone/>
            </a:pPr>
            <a:r>
              <a:rPr lang="en-US" sz="2000" dirty="0">
                <a:latin typeface="JetBrains Mono" panose="02000009000000000000" pitchFamily="49" charset="0"/>
                <a:ea typeface="JetBrains Mono" panose="02000009000000000000" pitchFamily="49" charset="0"/>
                <a:cs typeface="JetBrains Mono" panose="02000009000000000000" pitchFamily="49" charset="0"/>
              </a:rPr>
              <a:t>			or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main</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75327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checkout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Moves you from the branch you’re currently on to the one specified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Make sure your changes are staged before checking out</a:t>
            </a:r>
          </a:p>
        </p:txBody>
      </p:sp>
      <p:pic>
        <p:nvPicPr>
          <p:cNvPr id="4098" name="Picture 2" descr="Git Checkout | Atlassian Git Tutorial">
            <a:extLst>
              <a:ext uri="{FF2B5EF4-FFF2-40B4-BE49-F238E27FC236}">
                <a16:creationId xmlns:a16="http://schemas.microsoft.com/office/drawing/2014/main" id="{D381FA69-6418-4DED-3030-84FFC719A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12" y="3173416"/>
            <a:ext cx="7206426" cy="2091073"/>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89077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status</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Your best friend in git – sanity check</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used before commits/pushes</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Prints a log of:</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Current branch</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Staged changes (files added)</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Unstaged changes (files that have not been added)</a:t>
            </a:r>
          </a:p>
        </p:txBody>
      </p:sp>
    </p:spTree>
    <p:extLst>
      <p:ext uri="{BB962C8B-B14F-4D97-AF65-F5344CB8AC3E}">
        <p14:creationId xmlns:p14="http://schemas.microsoft.com/office/powerpoint/2010/main" val="155547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clone [</a:t>
            </a:r>
            <a:r>
              <a:rPr lang="en-US" sz="4400" dirty="0" err="1">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url</a:t>
            </a: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Clones' full repository to your local machine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in directory where you want to store repository</a:t>
            </a:r>
          </a:p>
        </p:txBody>
      </p:sp>
      <p:pic>
        <p:nvPicPr>
          <p:cNvPr id="3" name="Picture 2">
            <a:extLst>
              <a:ext uri="{FF2B5EF4-FFF2-40B4-BE49-F238E27FC236}">
                <a16:creationId xmlns:a16="http://schemas.microsoft.com/office/drawing/2014/main" id="{424D0FFB-D656-8E73-D75A-39DC4C7606F0}"/>
              </a:ext>
            </a:extLst>
          </p:cNvPr>
          <p:cNvPicPr>
            <a:picLocks noChangeAspect="1"/>
          </p:cNvPicPr>
          <p:nvPr/>
        </p:nvPicPr>
        <p:blipFill>
          <a:blip r:embed="rId2"/>
          <a:stretch>
            <a:fillRect/>
          </a:stretch>
        </p:blipFill>
        <p:spPr>
          <a:xfrm>
            <a:off x="1282334" y="3138770"/>
            <a:ext cx="7772400" cy="2902735"/>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417416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pull</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Adds changes from a remote repository into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throughout the development process for incorporating teammate’s code changes together</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Kind of like cloning the repository but only adds files/lines of code that have been changed</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07879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ENOUGH TALKING</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LET’S GET</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SOME PRACTICE</a:t>
            </a:r>
          </a:p>
        </p:txBody>
      </p:sp>
    </p:spTree>
    <p:extLst>
      <p:ext uri="{BB962C8B-B14F-4D97-AF65-F5344CB8AC3E}">
        <p14:creationId xmlns:p14="http://schemas.microsoft.com/office/powerpoint/2010/main" val="278947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TODAY’S ASSIGNMENT</a:t>
            </a:r>
          </a:p>
        </p:txBody>
      </p:sp>
      <p:pic>
        <p:nvPicPr>
          <p:cNvPr id="3" name="Picture 2">
            <a:extLst>
              <a:ext uri="{FF2B5EF4-FFF2-40B4-BE49-F238E27FC236}">
                <a16:creationId xmlns:a16="http://schemas.microsoft.com/office/drawing/2014/main" id="{D70DDD67-4D19-B17F-1282-B4862FC46B31}"/>
              </a:ext>
            </a:extLst>
          </p:cNvPr>
          <p:cNvPicPr>
            <a:picLocks noChangeAspect="1"/>
          </p:cNvPicPr>
          <p:nvPr/>
        </p:nvPicPr>
        <p:blipFill rotWithShape="1">
          <a:blip r:embed="rId2"/>
          <a:srcRect t="1267" r="1" b="1"/>
          <a:stretch/>
        </p:blipFill>
        <p:spPr>
          <a:xfrm>
            <a:off x="960438" y="2413000"/>
            <a:ext cx="2913062" cy="3628362"/>
          </a:xfrm>
          <a:prstGeom prst="roundRect">
            <a:avLst>
              <a:gd name="adj" fmla="val 3876"/>
            </a:avLst>
          </a:prstGeom>
          <a:ln>
            <a:solidFill>
              <a:schemeClr val="accent1"/>
            </a:solidFill>
          </a:ln>
          <a:effectLst/>
        </p:spPr>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30699" y="2413000"/>
            <a:ext cx="7052733" cy="363220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fontAlgn="auto">
              <a:lnSpc>
                <a:spcPct val="90000"/>
              </a:lnSpc>
              <a:buSzTx/>
              <a:tabLst/>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We will be using an online sandbox at </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https://learngitbranching.js.org</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 to explore git and solve some simple problems.</a:t>
            </a:r>
          </a:p>
          <a:p>
            <a:pPr lvl="1" indent="-342900">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Don’t worry, I’ll work through the first few with you all!</a:t>
            </a:r>
          </a:p>
          <a:p>
            <a:pPr marL="400050" lvl="1" indent="0">
              <a:lnSpc>
                <a:spcPct val="90000"/>
              </a:lnSpc>
              <a:buNone/>
              <a:defRPr/>
            </a:pPr>
            <a:endParaRPr lang="en-US" sz="1200" dirty="0">
              <a:latin typeface="JetBrains Mono" panose="02000009000000000000" pitchFamily="49" charset="0"/>
              <a:ea typeface="JetBrains Mono" panose="02000009000000000000" pitchFamily="49" charset="0"/>
              <a:cs typeface="JetBrains Mono" panose="02000009000000000000" pitchFamily="49" charset="0"/>
            </a:endParaRPr>
          </a:p>
          <a:p>
            <a:pPr>
              <a:lnSpc>
                <a:spcPct val="90000"/>
              </a:lnSpc>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There are four</a:t>
            </a:r>
            <a:r>
              <a:rPr lang="en-US" sz="1400" dirty="0">
                <a:latin typeface="JetBrains Mono" panose="02000009000000000000" pitchFamily="49" charset="0"/>
                <a:ea typeface="JetBrains Mono" panose="02000009000000000000" pitchFamily="49" charset="0"/>
                <a:cs typeface="JetBrains Mono" panose="02000009000000000000" pitchFamily="49" charset="0"/>
              </a:rPr>
              <a:t> problems in Parts 1 and 2, and two in Part 3</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Read the instructions (trust me it’s helpful!)</a:t>
            </a:r>
          </a:p>
          <a:p>
            <a:pPr lvl="1">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Solve the problem</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Copy</a:t>
            </a:r>
            <a:r>
              <a:rPr lang="en-US" sz="1200" dirty="0">
                <a:latin typeface="JetBrains Mono" panose="02000009000000000000" pitchFamily="49" charset="0"/>
                <a:ea typeface="JetBrains Mono" panose="02000009000000000000" pitchFamily="49" charset="0"/>
                <a:cs typeface="JetBrains Mono" panose="02000009000000000000" pitchFamily="49" charset="0"/>
              </a:rPr>
              <a:t> the commands you type in whatever way you want (Google Docs, Word, Notepad, Emacs, </a:t>
            </a:r>
            <a:r>
              <a:rPr lang="en-US" sz="1200" dirty="0" err="1">
                <a:latin typeface="JetBrains Mono" panose="02000009000000000000" pitchFamily="49" charset="0"/>
                <a:ea typeface="JetBrains Mono" panose="02000009000000000000" pitchFamily="49" charset="0"/>
                <a:cs typeface="JetBrains Mono" panose="02000009000000000000" pitchFamily="49" charset="0"/>
              </a:rPr>
              <a:t>idc</a:t>
            </a:r>
            <a:r>
              <a:rPr lang="en-US" sz="1200" dirty="0">
                <a:latin typeface="JetBrains Mono" panose="02000009000000000000" pitchFamily="49" charset="0"/>
                <a:ea typeface="JetBrains Mono" panose="02000009000000000000" pitchFamily="49" charset="0"/>
                <a:cs typeface="JetBrains Mono" panose="02000009000000000000" pitchFamily="49" charset="0"/>
              </a:rPr>
              <a:t>)</a:t>
            </a:r>
          </a:p>
          <a:p>
            <a:pPr lvl="1">
              <a:lnSpc>
                <a:spcPct val="90000"/>
              </a:lnSpc>
              <a:defRPr/>
            </a:pPr>
            <a:r>
              <a:rPr lang="en-US" sz="1200" b="1" dirty="0">
                <a:latin typeface="JetBrains Mono" panose="02000009000000000000" pitchFamily="49" charset="0"/>
                <a:ea typeface="JetBrains Mono" panose="02000009000000000000" pitchFamily="49" charset="0"/>
                <a:cs typeface="JetBrains Mono" panose="02000009000000000000" pitchFamily="49" charset="0"/>
              </a:rPr>
              <a:t>Part 1: Problem 1</a:t>
            </a:r>
            <a:br>
              <a:rPr lang="en-US" sz="12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dirty="0">
                <a:latin typeface="JetBrains Mono" panose="02000009000000000000" pitchFamily="49" charset="0"/>
                <a:ea typeface="JetBrains Mono" panose="02000009000000000000" pitchFamily="49" charset="0"/>
                <a:cs typeface="JetBrains Mono" panose="02000009000000000000" pitchFamily="49" charset="0"/>
              </a:rPr>
              <a:t>`git commit`</a:t>
            </a:r>
            <a:br>
              <a:rPr lang="en-US" sz="10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b="1" dirty="0">
                <a:latin typeface="JetBrains Mono" panose="02000009000000000000" pitchFamily="49" charset="0"/>
                <a:ea typeface="JetBrains Mono" panose="02000009000000000000" pitchFamily="49" charset="0"/>
                <a:cs typeface="JetBrains Mono" panose="02000009000000000000" pitchFamily="49" charset="0"/>
              </a:rPr>
              <a:t>`git commit`</a:t>
            </a:r>
          </a:p>
          <a:p>
            <a:pPr lvl="1">
              <a:lnSpc>
                <a:spcPct val="90000"/>
              </a:lnSpc>
              <a:defRPr/>
            </a:pPr>
            <a:r>
              <a:rPr lang="en-US" sz="1200" i="1" dirty="0">
                <a:latin typeface="JetBrains Mono" panose="02000009000000000000" pitchFamily="49" charset="0"/>
                <a:ea typeface="JetBrains Mono" panose="02000009000000000000" pitchFamily="49" charset="0"/>
                <a:cs typeface="JetBrains Mono" panose="02000009000000000000" pitchFamily="49" charset="0"/>
              </a:rPr>
              <a:t>You can include an image here of the fun little complete message if you want, but you don’t need to</a:t>
            </a:r>
          </a:p>
        </p:txBody>
      </p:sp>
    </p:spTree>
    <p:extLst>
      <p:ext uri="{BB962C8B-B14F-4D97-AF65-F5344CB8AC3E}">
        <p14:creationId xmlns:p14="http://schemas.microsoft.com/office/powerpoint/2010/main" val="417043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9" name="Freeform 6">
            <a:extLst>
              <a:ext uri="{FF2B5EF4-FFF2-40B4-BE49-F238E27FC236}">
                <a16:creationId xmlns:a16="http://schemas.microsoft.com/office/drawing/2014/main" id="{1523D3D5-D241-4676-BACD-7932F5AF6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131" name="Rounded Rectangle 16">
            <a:extLst>
              <a:ext uri="{FF2B5EF4-FFF2-40B4-BE49-F238E27FC236}">
                <a16:creationId xmlns:a16="http://schemas.microsoft.com/office/drawing/2014/main" id="{C047760E-E06B-4B4A-B5B2-04642663B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9"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3" name="Rounded Rectangle 16">
            <a:extLst>
              <a:ext uri="{FF2B5EF4-FFF2-40B4-BE49-F238E27FC236}">
                <a16:creationId xmlns:a16="http://schemas.microsoft.com/office/drawing/2014/main" id="{DBF0004D-E6DF-4732-8869-1F57DEC79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48"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5" name="Rounded Rectangle 16">
            <a:extLst>
              <a:ext uri="{FF2B5EF4-FFF2-40B4-BE49-F238E27FC236}">
                <a16:creationId xmlns:a16="http://schemas.microsoft.com/office/drawing/2014/main" id="{B300EC78-2011-4A4E-9292-F8741539B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344"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grpSp>
        <p:nvGrpSpPr>
          <p:cNvPr id="5137" name="Group 5136">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5138"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39" name="Isosceles Triangle 5138">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40" name="Isosceles Triangle 5139">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grpSp>
      <p:sp>
        <p:nvSpPr>
          <p:cNvPr id="2" name="Title 1">
            <a:extLst>
              <a:ext uri="{FF2B5EF4-FFF2-40B4-BE49-F238E27FC236}">
                <a16:creationId xmlns:a16="http://schemas.microsoft.com/office/drawing/2014/main" id="{593D6FB3-7F26-7B0E-94AD-EF2F372F3D37}"/>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gn="l"/>
            <a:r>
              <a:rPr lang="en-US" sz="400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RESOURCES</a:t>
            </a:r>
          </a:p>
        </p:txBody>
      </p:sp>
      <p:sp>
        <p:nvSpPr>
          <p:cNvPr id="3" name="Text Placeholder 2">
            <a:extLst>
              <a:ext uri="{FF2B5EF4-FFF2-40B4-BE49-F238E27FC236}">
                <a16:creationId xmlns:a16="http://schemas.microsoft.com/office/drawing/2014/main" id="{19EA1542-6C2B-5A03-6417-C09304AC2DC5}"/>
              </a:ext>
            </a:extLst>
          </p:cNvPr>
          <p:cNvSpPr>
            <a:spLocks noGrp="1"/>
          </p:cNvSpPr>
          <p:nvPr>
            <p:ph type="body" idx="1"/>
          </p:nvPr>
        </p:nvSpPr>
        <p:spPr>
          <a:xfrm>
            <a:off x="810001" y="5594110"/>
            <a:ext cx="10572000" cy="434974"/>
          </a:xfrm>
          <a:effectLst/>
        </p:spPr>
        <p:txBody>
          <a:bodyPr vert="horz" lIns="91440" tIns="45720" rIns="91440" bIns="45720" rtlCol="0" anchor="t">
            <a:normAutofit/>
          </a:bodyPr>
          <a:lstStyle/>
          <a:p>
            <a:pPr algn="l"/>
            <a:r>
              <a:rPr lang="en-US" i="1">
                <a:latin typeface="JetBrains Mono" panose="02000009000000000000" pitchFamily="49" charset="0"/>
                <a:ea typeface="JetBrains Mono" panose="02000009000000000000" pitchFamily="49" charset="0"/>
                <a:cs typeface="JetBrains Mono" panose="02000009000000000000" pitchFamily="49" charset="0"/>
                <a:hlinkClick r:id="rId2"/>
              </a:rPr>
              <a:t>https://education.github.com/git-cheat-sheet-education.pdf</a:t>
            </a:r>
            <a:endParaRPr lang="en-US" i="1">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5124" name="Picture 4">
            <a:extLst>
              <a:ext uri="{FF2B5EF4-FFF2-40B4-BE49-F238E27FC236}">
                <a16:creationId xmlns:a16="http://schemas.microsoft.com/office/drawing/2014/main" id="{91768BEB-D6FC-2B99-B7C8-5D3405661C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5800" y="842940"/>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3C9F9DA7-36DF-49BF-6A69-A8E73A502F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5932" y="2123100"/>
            <a:ext cx="320040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 Wikipedia">
            <a:extLst>
              <a:ext uri="{FF2B5EF4-FFF2-40B4-BE49-F238E27FC236}">
                <a16:creationId xmlns:a16="http://schemas.microsoft.com/office/drawing/2014/main" id="{A1A06514-6394-85EA-DBCF-E735AE13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904" y="1018801"/>
            <a:ext cx="2969816" cy="296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0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159033" y="1240780"/>
            <a:ext cx="7303836" cy="4376440"/>
          </a:xfrm>
          <a:effectLst/>
        </p:spPr>
        <p:txBody>
          <a:bodyPr anchor="ctr">
            <a:normAutofit/>
          </a:bodyPr>
          <a:lstStyle/>
          <a:p>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lab01.txt</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“complete”</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origin master</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a:p>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r>
              <a:rPr lang="en-US" sz="2400" dirty="0" err="1">
                <a:latin typeface="JetBrains Mono" panose="02000009000000000000" pitchFamily="49" charset="0"/>
                <a:ea typeface="JetBrains Mono" panose="02000009000000000000" pitchFamily="49" charset="0"/>
                <a:cs typeface="JetBrains Mono" panose="02000009000000000000" pitchFamily="49" charset="0"/>
              </a:rPr>
              <a:t>dcmag@bu.edu</a:t>
            </a:r>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4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4" name="Freeform 6">
            <a:extLst>
              <a:ext uri="{FF2B5EF4-FFF2-40B4-BE49-F238E27FC236}">
                <a16:creationId xmlns:a16="http://schemas.microsoft.com/office/drawing/2014/main" id="{184970BC-0BF9-4CF8-841B-872292F94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46" name="Rectangle 1045">
            <a:extLst>
              <a:ext uri="{FF2B5EF4-FFF2-40B4-BE49-F238E27FC236}">
                <a16:creationId xmlns:a16="http://schemas.microsoft.com/office/drawing/2014/main" id="{44223E8C-E21D-4649-B5CC-7550031D2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Freeform 23">
            <a:extLst>
              <a:ext uri="{FF2B5EF4-FFF2-40B4-BE49-F238E27FC236}">
                <a16:creationId xmlns:a16="http://schemas.microsoft.com/office/drawing/2014/main" id="{6809F581-2067-4B09-9455-6953906EF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7ABDC-AF40-9918-8FB6-BB686714BAF8}"/>
              </a:ext>
            </a:extLst>
          </p:cNvPr>
          <p:cNvSpPr>
            <a:spLocks noGrp="1"/>
          </p:cNvSpPr>
          <p:nvPr>
            <p:ph type="title"/>
          </p:nvPr>
        </p:nvSpPr>
        <p:spPr>
          <a:xfrm>
            <a:off x="253832" y="588860"/>
            <a:ext cx="3413084" cy="679292"/>
          </a:xfrm>
          <a:effectLst/>
        </p:spPr>
        <p:txBody>
          <a:bodyPr vert="horz" lIns="91440" tIns="45720" rIns="91440" bIns="45720" rtlCol="0" anchor="b">
            <a:normAutofit fontScale="90000"/>
          </a:bodyPr>
          <a:lstStyle/>
          <a:p>
            <a:r>
              <a:rPr lang="en-US" sz="4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WHOAMI</a:t>
            </a:r>
          </a:p>
        </p:txBody>
      </p:sp>
      <p:sp>
        <p:nvSpPr>
          <p:cNvPr id="4" name="Text Placeholder 3">
            <a:extLst>
              <a:ext uri="{FF2B5EF4-FFF2-40B4-BE49-F238E27FC236}">
                <a16:creationId xmlns:a16="http://schemas.microsoft.com/office/drawing/2014/main" id="{232AFC43-025B-46D4-65BD-EA55B59A5F43}"/>
              </a:ext>
            </a:extLst>
          </p:cNvPr>
          <p:cNvSpPr>
            <a:spLocks noGrp="1"/>
          </p:cNvSpPr>
          <p:nvPr>
            <p:ph type="body" sz="half" idx="2"/>
          </p:nvPr>
        </p:nvSpPr>
        <p:spPr>
          <a:xfrm>
            <a:off x="253832" y="1364057"/>
            <a:ext cx="4301914" cy="1643862"/>
          </a:xfrm>
          <a:effectLst/>
        </p:spPr>
        <p:txBody>
          <a:bodyPr vert="horz" lIns="91440" tIns="45720" rIns="91440" bIns="45720" rtlCol="0" anchor="ctr">
            <a:normAutofit/>
          </a:bodyPr>
          <a:lstStyle/>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Waterford, VA</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Pursuing a BA/MS in CS</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Former Intern @ Shield AI</a:t>
            </a:r>
          </a:p>
        </p:txBody>
      </p:sp>
      <p:sp>
        <p:nvSpPr>
          <p:cNvPr id="1050" name="Rounded Rectangle 17">
            <a:extLst>
              <a:ext uri="{FF2B5EF4-FFF2-40B4-BE49-F238E27FC236}">
                <a16:creationId xmlns:a16="http://schemas.microsoft.com/office/drawing/2014/main" id="{A157E0F5-9288-4A63-B919-70D61141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hield AI | LinkedIn">
            <a:extLst>
              <a:ext uri="{FF2B5EF4-FFF2-40B4-BE49-F238E27FC236}">
                <a16:creationId xmlns:a16="http://schemas.microsoft.com/office/drawing/2014/main" id="{143B5392-7B96-B56C-C1D0-9A8AD0368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948" y="1268152"/>
            <a:ext cx="2239019" cy="2239019"/>
          </a:xfrm>
          <a:prstGeom prst="round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1BF2E1F-F198-8596-5A53-351282880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361" y="3648708"/>
            <a:ext cx="2078192" cy="207819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A082BF3-847D-6BCF-0D7C-D191D9DDCE37}"/>
              </a:ext>
            </a:extLst>
          </p:cNvPr>
          <p:cNvSpPr txBox="1">
            <a:spLocks/>
          </p:cNvSpPr>
          <p:nvPr/>
        </p:nvSpPr>
        <p:spPr>
          <a:xfrm>
            <a:off x="253831" y="3365644"/>
            <a:ext cx="4301914" cy="679292"/>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2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./INTERESTS</a:t>
            </a:r>
          </a:p>
        </p:txBody>
      </p:sp>
      <p:sp>
        <p:nvSpPr>
          <p:cNvPr id="9" name="Text Placeholder 3">
            <a:extLst>
              <a:ext uri="{FF2B5EF4-FFF2-40B4-BE49-F238E27FC236}">
                <a16:creationId xmlns:a16="http://schemas.microsoft.com/office/drawing/2014/main" id="{3050D203-0118-EC79-9D5A-466E40A68A8E}"/>
              </a:ext>
            </a:extLst>
          </p:cNvPr>
          <p:cNvSpPr txBox="1">
            <a:spLocks/>
          </p:cNvSpPr>
          <p:nvPr/>
        </p:nvSpPr>
        <p:spPr>
          <a:xfrm>
            <a:off x="253832" y="4138346"/>
            <a:ext cx="4301914" cy="1643862"/>
          </a:xfrm>
          <a:prstGeom prst="rect">
            <a:avLst/>
          </a:prstGeom>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Computers &amp; Tech (duh!)</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Reading (Mystery &amp; History)</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International Relations</a:t>
            </a:r>
          </a:p>
        </p:txBody>
      </p:sp>
      <p:pic>
        <p:nvPicPr>
          <p:cNvPr id="11" name="Picture 10" descr="A person standing on a cliff looking at a valley&#10;&#10;Description automatically generated">
            <a:extLst>
              <a:ext uri="{FF2B5EF4-FFF2-40B4-BE49-F238E27FC236}">
                <a16:creationId xmlns:a16="http://schemas.microsoft.com/office/drawing/2014/main" id="{F1F02B75-A9A4-D0CD-CC38-711013C076B2}"/>
              </a:ext>
            </a:extLst>
          </p:cNvPr>
          <p:cNvPicPr>
            <a:picLocks noChangeAspect="1"/>
          </p:cNvPicPr>
          <p:nvPr/>
        </p:nvPicPr>
        <p:blipFill>
          <a:blip r:embed="rId4"/>
          <a:stretch>
            <a:fillRect/>
          </a:stretch>
        </p:blipFill>
        <p:spPr>
          <a:xfrm>
            <a:off x="8141755" y="1275373"/>
            <a:ext cx="3135406" cy="4180541"/>
          </a:xfrm>
          <a:prstGeom prst="roundRect">
            <a:avLst/>
          </a:prstGeom>
        </p:spPr>
      </p:pic>
    </p:spTree>
    <p:extLst>
      <p:ext uri="{BB962C8B-B14F-4D97-AF65-F5344CB8AC3E}">
        <p14:creationId xmlns:p14="http://schemas.microsoft.com/office/powerpoint/2010/main" val="343093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ENGINEERING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Tree>
    <p:extLst>
      <p:ext uri="{BB962C8B-B14F-4D97-AF65-F5344CB8AC3E}">
        <p14:creationId xmlns:p14="http://schemas.microsoft.com/office/powerpoint/2010/main" val="44975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F35-F63B-8CA9-4769-5DAF84C12584}"/>
              </a:ext>
            </a:extLst>
          </p:cNvPr>
          <p:cNvSpPr txBox="1">
            <a:spLocks/>
          </p:cNvSpPr>
          <p:nvPr/>
        </p:nvSpPr>
        <p:spPr>
          <a:xfrm>
            <a:off x="235669" y="503548"/>
            <a:ext cx="3459637" cy="67873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
        <p:nvSpPr>
          <p:cNvPr id="4" name="Title 1">
            <a:extLst>
              <a:ext uri="{FF2B5EF4-FFF2-40B4-BE49-F238E27FC236}">
                <a16:creationId xmlns:a16="http://schemas.microsoft.com/office/drawing/2014/main" id="{49D32FF5-0D44-A42A-0666-846901A4C7FD}"/>
              </a:ext>
            </a:extLst>
          </p:cNvPr>
          <p:cNvSpPr txBox="1">
            <a:spLocks/>
          </p:cNvSpPr>
          <p:nvPr/>
        </p:nvSpPr>
        <p:spPr>
          <a:xfrm>
            <a:off x="8390641" y="2195660"/>
            <a:ext cx="3459637" cy="123334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a:t>
            </a:r>
            <a:r>
              <a:rPr lang="en-US" sz="3600"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Engineering</a:t>
            </a:r>
          </a:p>
        </p:txBody>
      </p:sp>
      <p:sp>
        <p:nvSpPr>
          <p:cNvPr id="5" name="Title 1">
            <a:extLst>
              <a:ext uri="{FF2B5EF4-FFF2-40B4-BE49-F238E27FC236}">
                <a16:creationId xmlns:a16="http://schemas.microsoft.com/office/drawing/2014/main" id="{E9A010AB-8B82-0A17-60B6-D5D7C5DF65A4}"/>
              </a:ext>
            </a:extLst>
          </p:cNvPr>
          <p:cNvSpPr txBox="1">
            <a:spLocks/>
          </p:cNvSpPr>
          <p:nvPr/>
        </p:nvSpPr>
        <p:spPr>
          <a:xfrm>
            <a:off x="141401" y="1182278"/>
            <a:ext cx="6898851" cy="198355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The act of programming, in its simplest definition, is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giving computers instructions </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to do something with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input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in order to produce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output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6" name="Title 1">
            <a:extLst>
              <a:ext uri="{FF2B5EF4-FFF2-40B4-BE49-F238E27FC236}">
                <a16:creationId xmlns:a16="http://schemas.microsoft.com/office/drawing/2014/main" id="{9C111952-580C-4CE2-B4AE-E6CF5C228D21}"/>
              </a:ext>
            </a:extLst>
          </p:cNvPr>
          <p:cNvSpPr txBox="1">
            <a:spLocks/>
          </p:cNvSpPr>
          <p:nvPr/>
        </p:nvSpPr>
        <p:spPr>
          <a:xfrm>
            <a:off x="1500430" y="3429000"/>
            <a:ext cx="10349848" cy="258765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latin typeface="JetBrains Mono" panose="02000009000000000000" pitchFamily="49" charset="0"/>
                <a:ea typeface="JetBrains Mono" panose="02000009000000000000" pitchFamily="49" charset="0"/>
                <a:cs typeface="JetBrains Mono" panose="02000009000000000000" pitchFamily="49" charset="0"/>
              </a:rPr>
              <a:t>The act of engineering software is about designing, writing, testing, and maintaining computer programs with the purpose of solving problems for many users. It is about creating robust and safe solutions that will withstand the test of time and will work for some of the unknown problems around the original obvious ones.</a:t>
            </a:r>
            <a:endParaRPr lang="en-US" sz="2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11681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BB605AF-D060-6C27-E99B-91E59681D559}"/>
              </a:ext>
            </a:extLst>
          </p:cNvPr>
          <p:cNvSpPr>
            <a:spLocks noGrp="1"/>
          </p:cNvSpPr>
          <p:nvPr>
            <p:ph type="ctrTitle"/>
          </p:nvPr>
        </p:nvSpPr>
        <p:spPr>
          <a:xfrm>
            <a:off x="810001" y="2725271"/>
            <a:ext cx="10572000" cy="2189254"/>
          </a:xfrm>
          <a:effectLst/>
        </p:spPr>
        <p:txBody>
          <a:bodyPr anchor="t">
            <a:normAutofit/>
          </a:bodyPr>
          <a:lstStyle/>
          <a:p>
            <a:pPr algn="ctr"/>
            <a:r>
              <a:rPr lang="en-US"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101: THE BASICS</a:t>
            </a:r>
          </a:p>
        </p:txBody>
      </p:sp>
      <p:sp>
        <p:nvSpPr>
          <p:cNvPr id="3" name="Subtitle 2">
            <a:extLst>
              <a:ext uri="{FF2B5EF4-FFF2-40B4-BE49-F238E27FC236}">
                <a16:creationId xmlns:a16="http://schemas.microsoft.com/office/drawing/2014/main" id="{8E4BB448-E25C-E8BC-13AF-E78B0BE96164}"/>
              </a:ext>
            </a:extLst>
          </p:cNvPr>
          <p:cNvSpPr>
            <a:spLocks noGrp="1"/>
          </p:cNvSpPr>
          <p:nvPr>
            <p:ph type="subTitle" idx="1"/>
          </p:nvPr>
        </p:nvSpPr>
        <p:spPr>
          <a:xfrm>
            <a:off x="810001" y="683230"/>
            <a:ext cx="10572000" cy="1881172"/>
          </a:xfrm>
          <a:effectLst/>
        </p:spPr>
        <p:txBody>
          <a:bodyPr anchor="b">
            <a:normAutofit/>
          </a:bodyPr>
          <a:lstStyle/>
          <a:p>
            <a:pPr algn="ctr"/>
            <a:r>
              <a:rPr lang="en-US" sz="2000" dirty="0">
                <a:latin typeface="JetBrains Mono" panose="02000009000000000000" pitchFamily="49" charset="0"/>
                <a:ea typeface="JetBrains Mono" panose="02000009000000000000" pitchFamily="49" charset="0"/>
                <a:cs typeface="JetBrains Mono" panose="02000009000000000000" pitchFamily="49" charset="0"/>
              </a:rPr>
              <a:t>git commit -m “the #1 distributed </a:t>
            </a:r>
            <a:r>
              <a:rPr lang="en-US" sz="2000" dirty="0" err="1">
                <a:latin typeface="JetBrains Mono" panose="02000009000000000000" pitchFamily="49" charset="0"/>
                <a:ea typeface="JetBrains Mono" panose="02000009000000000000" pitchFamily="49" charset="0"/>
                <a:cs typeface="JetBrains Mono" panose="02000009000000000000" pitchFamily="49" charset="0"/>
              </a:rPr>
              <a:t>vcs</a:t>
            </a:r>
            <a:r>
              <a:rPr lang="en-US" sz="2000" dirty="0">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17" name="Freeform: Shape 16">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0400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8"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090" name="Rectangle 308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pic>
        <p:nvPicPr>
          <p:cNvPr id="3074" name="Picture 2">
            <a:extLst>
              <a:ext uri="{FF2B5EF4-FFF2-40B4-BE49-F238E27FC236}">
                <a16:creationId xmlns:a16="http://schemas.microsoft.com/office/drawing/2014/main" id="{9915F381-F59B-FF2C-9F89-41884F049899}"/>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r="25778"/>
          <a:stretch/>
        </p:blipFill>
        <p:spPr bwMode="auto">
          <a:xfrm>
            <a:off x="20" y="-567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B2713A-CE75-CB1E-535C-9A934805E754}"/>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WHAT IS GIT/GITHUB?</a:t>
            </a:r>
          </a:p>
        </p:txBody>
      </p:sp>
      <p:sp>
        <p:nvSpPr>
          <p:cNvPr id="6" name="Text Placeholder 3">
            <a:extLst>
              <a:ext uri="{FF2B5EF4-FFF2-40B4-BE49-F238E27FC236}">
                <a16:creationId xmlns:a16="http://schemas.microsoft.com/office/drawing/2014/main" id="{4719877C-F442-3919-BCE1-8683D27381B3}"/>
              </a:ext>
            </a:extLst>
          </p:cNvPr>
          <p:cNvSpPr txBox="1">
            <a:spLocks/>
          </p:cNvSpPr>
          <p:nvPr/>
        </p:nvSpPr>
        <p:spPr>
          <a:xfrm>
            <a:off x="818712" y="1527786"/>
            <a:ext cx="10554574" cy="492412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Decentralized VCS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Each developer has a copy of the code base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Concurrent work on a file is possible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versions (called </a:t>
            </a:r>
            <a:r>
              <a:rPr kumimoji="0" lang="en-US" sz="19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branches</a:t>
            </a: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are embraced</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No locking of files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Concurrency</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Simple branching</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Disadvantages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branches must be merged</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History can get complex</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endParaRPr kumimoji="0" lang="en-US" sz="14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8098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BEE28A7-C83B-4DCB-9E66-AF58A0864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SETTING UP GIT/GITHUB</a:t>
            </a:r>
          </a:p>
        </p:txBody>
      </p:sp>
      <p:pic>
        <p:nvPicPr>
          <p:cNvPr id="7" name="Picture 6">
            <a:extLst>
              <a:ext uri="{FF2B5EF4-FFF2-40B4-BE49-F238E27FC236}">
                <a16:creationId xmlns:a16="http://schemas.microsoft.com/office/drawing/2014/main" id="{F3E4A5A2-3EBF-2343-A9DB-CC04D5FC8A01}"/>
              </a:ext>
            </a:extLst>
          </p:cNvPr>
          <p:cNvPicPr>
            <a:picLocks noChangeAspect="1"/>
          </p:cNvPicPr>
          <p:nvPr/>
        </p:nvPicPr>
        <p:blipFill>
          <a:blip r:embed="rId2"/>
          <a:stretch>
            <a:fillRect/>
          </a:stretch>
        </p:blipFill>
        <p:spPr>
          <a:xfrm>
            <a:off x="960438" y="3277727"/>
            <a:ext cx="2913062" cy="1986884"/>
          </a:xfrm>
          <a:prstGeom prst="roundRect">
            <a:avLst>
              <a:gd name="adj" fmla="val 3876"/>
            </a:avLst>
          </a:prstGeom>
          <a:ln>
            <a:solidFill>
              <a:schemeClr val="accent1"/>
            </a:solidFill>
          </a:ln>
          <a:effectLst/>
        </p:spPr>
        <p:style>
          <a:lnRef idx="3">
            <a:schemeClr val="lt1"/>
          </a:lnRef>
          <a:fillRef idx="1">
            <a:schemeClr val="dk1"/>
          </a:fillRef>
          <a:effectRef idx="1">
            <a:schemeClr val="dk1"/>
          </a:effectRef>
          <a:fontRef idx="minor">
            <a:schemeClr val="lt1"/>
          </a:fontRef>
        </p:style>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29265" y="2455068"/>
            <a:ext cx="7052733" cy="3955743"/>
          </a:xfrm>
          <a:prstGeom prst="rect">
            <a:avLst/>
          </a:prstGeom>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Head to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https://github.com/</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create an account if you don’t already have one</a:t>
            </a:r>
          </a:p>
          <a:p>
            <a:pPr marL="742950" marR="0" lvl="1" indent="-28575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1"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your BU email for free access to GitHub Pro</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rPr>
              <a:t>https://github.com/git-guides/install-git</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git version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to verify if git is/was installed</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git --version</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4"/>
              </a:rPr>
              <a:t>https://docs.github.com/en/authentication/connecting-to-github-with-ssh</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Setup an SSH Key</a:t>
            </a:r>
          </a:p>
        </p:txBody>
      </p:sp>
    </p:spTree>
    <p:extLst>
      <p:ext uri="{BB962C8B-B14F-4D97-AF65-F5344CB8AC3E}">
        <p14:creationId xmlns:p14="http://schemas.microsoft.com/office/powerpoint/2010/main" val="43634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[file]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954898"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content (file/folder) to current commit</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files as they are at the time… NOT a reference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Further changes must be re-added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E.g., </a:t>
            </a:r>
            <a:r>
              <a:rPr lang="en-US" sz="1800" i="1" dirty="0">
                <a:latin typeface="JetBrains Mono" panose="02000009000000000000" pitchFamily="49" charset="0"/>
                <a:ea typeface="JetBrains Mono" panose="02000009000000000000" pitchFamily="49" charset="0"/>
                <a:cs typeface="JetBrains Mono" panose="02000009000000000000" pitchFamily="49" charset="0"/>
              </a:rPr>
              <a:t>git add main.py</a:t>
            </a:r>
          </a:p>
        </p:txBody>
      </p:sp>
    </p:spTree>
    <p:extLst>
      <p:ext uri="{BB962C8B-B14F-4D97-AF65-F5344CB8AC3E}">
        <p14:creationId xmlns:p14="http://schemas.microsoft.com/office/powerpoint/2010/main" val="221733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[“message”]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693641"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Git only records changes when explicitly told to</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Saves the changes 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Commit records the changes with a message detailing changes</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415732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rgbClr val="000000"/>
      </a:dk1>
      <a:lt1>
        <a:srgbClr val="FFFFFF"/>
      </a:lt1>
      <a:dk2>
        <a:srgbClr val="212121"/>
      </a:dk2>
      <a:lt2>
        <a:srgbClr val="636363"/>
      </a:lt2>
      <a:accent1>
        <a:srgbClr val="FF2600"/>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{5E5513DF-CB34-9D4B-9E49-7E96CA766C07}tf10001121_mac</Template>
  <TotalTime>5683</TotalTime>
  <Words>699</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JetBrains Mono</vt:lpstr>
      <vt:lpstr>Wingdings 2</vt:lpstr>
      <vt:lpstr>Quotable</vt:lpstr>
      <vt:lpstr>CS 101:  HELLO WORLD!</vt:lpstr>
      <vt:lpstr>$ WHOAMI</vt:lpstr>
      <vt:lpstr>SOFTWARE ENGINEERING  !=  PROGRAMMING</vt:lpstr>
      <vt:lpstr>PowerPoint Presentation</vt:lpstr>
      <vt:lpstr>GIT 101: THE BASICS</vt:lpstr>
      <vt:lpstr>WHAT IS GIT/GITHUB?</vt:lpstr>
      <vt:lpstr>SETTING UP GIT/GITHUB</vt:lpstr>
      <vt:lpstr>git add [file]</vt:lpstr>
      <vt:lpstr>git commit –m [“message”]</vt:lpstr>
      <vt:lpstr>git push [alias] [branch]</vt:lpstr>
      <vt:lpstr>git checkout</vt:lpstr>
      <vt:lpstr>git status</vt:lpstr>
      <vt:lpstr>git clone [url]</vt:lpstr>
      <vt:lpstr>git pull</vt:lpstr>
      <vt:lpstr>ENOUGH TALKING LET’S GET SOME PRACTICE</vt:lpstr>
      <vt:lpstr>TODAY’S ASSIGNMENT</vt:lpstr>
      <vt:lpstr>GIT RESOURCES</vt:lpstr>
      <vt:lpstr>git add lab01.txt git commit –m “complete” git push origin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Maglione, Dominic, Charles</dc:creator>
  <cp:lastModifiedBy>Maglione, Dominic, Charles</cp:lastModifiedBy>
  <cp:revision>20</cp:revision>
  <dcterms:created xsi:type="dcterms:W3CDTF">2022-09-13T22:11:27Z</dcterms:created>
  <dcterms:modified xsi:type="dcterms:W3CDTF">2023-09-14T03:45:58Z</dcterms:modified>
</cp:coreProperties>
</file>