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71" r:id="rId3"/>
    <p:sldId id="260" r:id="rId4"/>
    <p:sldId id="262" r:id="rId5"/>
    <p:sldId id="272" r:id="rId6"/>
    <p:sldId id="273" r:id="rId7"/>
    <p:sldId id="274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80"/>
    <p:restoredTop sz="96327"/>
  </p:normalViewPr>
  <p:slideViewPr>
    <p:cSldViewPr snapToGrid="0">
      <p:cViewPr varScale="1">
        <p:scale>
          <a:sx n="128" d="100"/>
          <a:sy n="128" d="100"/>
        </p:scale>
        <p:origin x="1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5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60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56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9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3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0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13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3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6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2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2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9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25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9699A8-9F52-4C34-9606-370C555BC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1A642-ABDE-72D7-4238-5516D09E6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1240780"/>
            <a:ext cx="6086857" cy="437644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TBP 101: </a:t>
            </a:r>
            <a:b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C089F-75CB-103E-601F-23ADF5985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56" y="1240780"/>
            <a:ext cx="3364746" cy="4376440"/>
          </a:xfrm>
          <a:effectLst/>
        </p:spPr>
        <p:txBody>
          <a:bodyPr anchor="ctr">
            <a:normAutofit/>
          </a:bodyPr>
          <a:lstStyle/>
          <a:p>
            <a:r>
              <a:rPr lang="en-US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Lab 03 – CS 411 @ Boston University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CF8BA8-E7AA-4F97-9E4C-CD11742FA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65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B0CE-CA01-DEF5-2D28-A5B7B15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Solution Requirements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62904EB-533A-EE0C-3843-12EA79F7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10693641" cy="3894531"/>
          </a:xfrm>
          <a:effectLst/>
        </p:spPr>
        <p:txBody>
          <a:bodyPr anchor="t">
            <a:normAutofit/>
          </a:bodyPr>
          <a:lstStyle/>
          <a:p>
            <a:pPr algn="l"/>
            <a:r>
              <a:rPr lang="en-US" sz="2000" b="1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Describe</a:t>
            </a:r>
            <a:r>
              <a:rPr lang="en-US" sz="200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specific characteristics that a product must have to meet the needs of the stakeholders and the business itself. They fall into two large groups.</a:t>
            </a:r>
          </a:p>
          <a:p>
            <a:pPr marL="0" indent="0" algn="l">
              <a:buNone/>
            </a:pPr>
            <a:endParaRPr lang="en-US" sz="2000" i="0" dirty="0"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Functional</a:t>
            </a:r>
            <a:r>
              <a:rPr lang="en-US" sz="200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requirements define what a product must do, what its features and functions are.</a:t>
            </a:r>
          </a:p>
          <a:p>
            <a:pPr marL="457200" lvl="1" indent="0">
              <a:buNone/>
            </a:pPr>
            <a:endParaRPr lang="en-US" sz="2000" i="0" dirty="0"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Nonfunctional</a:t>
            </a:r>
            <a:r>
              <a:rPr lang="en-US" sz="200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requirements describe the general properties of a system. They are also known as </a:t>
            </a:r>
            <a:r>
              <a:rPr lang="en-US" sz="2000" i="1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quality attributes</a:t>
            </a:r>
            <a:r>
              <a:rPr lang="en-US" sz="200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333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605AF-D060-6C27-E99B-91E59681D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2725271"/>
            <a:ext cx="10572000" cy="2189254"/>
          </a:xfrm>
          <a:effectLst/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HIGH-LEVEL </a:t>
            </a:r>
            <a:br>
              <a:rPr lang="en-US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BB448-E25C-E8BC-13AF-E78B0BE96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683230"/>
            <a:ext cx="10572000" cy="1881172"/>
          </a:xfrm>
          <a:effectLst/>
        </p:spPr>
        <p:txBody>
          <a:bodyPr anchor="b">
            <a:normAutofit/>
          </a:bodyPr>
          <a:lstStyle/>
          <a:p>
            <a:pPr algn="ctr"/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Let’s get into some…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0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B0CE-CA01-DEF5-2D28-A5B7B15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Utilize a Database: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62904EB-533A-EE0C-3843-12EA79F7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10693641" cy="4521726"/>
          </a:xfrm>
          <a:effectLst/>
        </p:spPr>
        <p:txBody>
          <a:bodyPr anchor="t">
            <a:normAutofit/>
          </a:bodyPr>
          <a:lstStyle/>
          <a:p>
            <a:pPr algn="l"/>
            <a:r>
              <a:rPr lang="en-US" sz="2000" b="1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MyS</a:t>
            </a:r>
            <a:r>
              <a:rPr lang="en-US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QL</a:t>
            </a:r>
          </a:p>
          <a:p>
            <a:pPr lvl="1"/>
            <a:r>
              <a:rPr lang="en-US" sz="18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Nothing wrong with keeping it simple</a:t>
            </a:r>
          </a:p>
          <a:p>
            <a:pPr algn="l"/>
            <a:r>
              <a:rPr lang="en-US" sz="2000" b="1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Post</a:t>
            </a:r>
            <a:r>
              <a:rPr lang="en-US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greSQL</a:t>
            </a:r>
          </a:p>
          <a:p>
            <a:pPr lvl="1"/>
            <a:r>
              <a:rPr lang="en-US" sz="18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MySQL+</a:t>
            </a:r>
          </a:p>
          <a:p>
            <a:pPr algn="l"/>
            <a:r>
              <a:rPr lang="en-US" sz="2000" b="1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MongoDB</a:t>
            </a:r>
          </a:p>
          <a:p>
            <a:pPr lvl="1"/>
            <a:r>
              <a:rPr lang="en-US" sz="18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We like that</a:t>
            </a:r>
            <a:endParaRPr lang="en-US" sz="1800" i="1" dirty="0"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Oracle Database</a:t>
            </a:r>
          </a:p>
          <a:p>
            <a:pPr lvl="1"/>
            <a:r>
              <a:rPr lang="en-US" sz="18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Ok boomer</a:t>
            </a:r>
          </a:p>
          <a:p>
            <a:pPr algn="l"/>
            <a:r>
              <a:rPr lang="en-US" sz="2000" b="1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Microso</a:t>
            </a:r>
            <a:r>
              <a:rPr lang="en-US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ft SQL Server</a:t>
            </a:r>
          </a:p>
          <a:p>
            <a:pPr lvl="1"/>
            <a:r>
              <a:rPr lang="en-US" sz="1800" i="1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What are you a business student?</a:t>
            </a:r>
          </a:p>
        </p:txBody>
      </p:sp>
    </p:spTree>
    <p:extLst>
      <p:ext uri="{BB962C8B-B14F-4D97-AF65-F5344CB8AC3E}">
        <p14:creationId xmlns:p14="http://schemas.microsoft.com/office/powerpoint/2010/main" val="341573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B0CE-CA01-DEF5-2D28-A5B7B15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Two Publicly Available APIs: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62904EB-533A-EE0C-3843-12EA79F7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10693641" cy="4521726"/>
          </a:xfrm>
          <a:effectLst/>
        </p:spPr>
        <p:txBody>
          <a:bodyPr anchor="t">
            <a:normAutofit/>
          </a:bodyPr>
          <a:lstStyle/>
          <a:p>
            <a:pPr algn="l"/>
            <a:r>
              <a:rPr lang="en-US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Twitter API</a:t>
            </a:r>
          </a:p>
          <a:p>
            <a:pPr lvl="1"/>
            <a:r>
              <a:rPr lang="en-US" sz="18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Elon is that you?</a:t>
            </a:r>
          </a:p>
          <a:p>
            <a:pPr algn="l"/>
            <a:r>
              <a:rPr lang="en-US" sz="2000" b="1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Google Maps API</a:t>
            </a:r>
            <a:endParaRPr lang="en-US" sz="2000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lvl="1"/>
            <a:r>
              <a:rPr lang="en-US" sz="18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 all seriousness, this one is actually useful</a:t>
            </a:r>
          </a:p>
          <a:p>
            <a:pPr algn="l"/>
            <a:r>
              <a:rPr lang="en-US" sz="2000" b="1" i="0" dirty="0" err="1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OpenWeatherMap</a:t>
            </a:r>
            <a:r>
              <a:rPr lang="en-US" sz="2000" b="1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API</a:t>
            </a:r>
          </a:p>
          <a:p>
            <a:pPr lvl="1"/>
            <a:r>
              <a:rPr lang="en-US" sz="1800" i="1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“Hey Siri, what’s the </a:t>
            </a:r>
            <a:r>
              <a:rPr lang="en-US" sz="18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high today?”</a:t>
            </a:r>
            <a:endParaRPr lang="en-US" sz="1800" i="1" dirty="0"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sz="2000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OpenAI</a:t>
            </a:r>
            <a:r>
              <a:rPr lang="en-US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API</a:t>
            </a:r>
          </a:p>
          <a:p>
            <a:pPr lvl="1"/>
            <a:r>
              <a:rPr lang="en-US" sz="18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Maybe Skynet isn’t so far off</a:t>
            </a:r>
          </a:p>
          <a:p>
            <a:pPr algn="l"/>
            <a:r>
              <a:rPr lang="en-US" sz="2000" b="1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Spotify Web API</a:t>
            </a:r>
            <a:endParaRPr lang="en-US" sz="2000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lvl="1"/>
            <a:r>
              <a:rPr lang="en-US" sz="18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Apple Music? No thanks. Pandora?! Who are you?</a:t>
            </a:r>
            <a:endParaRPr lang="en-US" sz="1800" i="1" dirty="0"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927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B0CE-CA01-DEF5-2D28-A5B7B15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Third-Party Authentication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62904EB-533A-EE0C-3843-12EA79F7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10693641" cy="4521726"/>
          </a:xfrm>
          <a:effectLst/>
        </p:spPr>
        <p:txBody>
          <a:bodyPr anchor="t">
            <a:normAutofit/>
          </a:bodyPr>
          <a:lstStyle/>
          <a:p>
            <a:pPr algn="l"/>
            <a:r>
              <a:rPr lang="en-US" sz="2000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Oauth</a:t>
            </a:r>
            <a:r>
              <a:rPr lang="en-US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(Facebook, Google, Twitter)</a:t>
            </a:r>
          </a:p>
          <a:p>
            <a:pPr lvl="1"/>
            <a:r>
              <a:rPr lang="en-US" sz="18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You will actually… no you SHOULD use this</a:t>
            </a:r>
          </a:p>
          <a:p>
            <a:pPr algn="l"/>
            <a:r>
              <a:rPr lang="en-US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Microsoft Account Authentication (Microsoft Services)</a:t>
            </a:r>
          </a:p>
          <a:p>
            <a:pPr lvl="1"/>
            <a:r>
              <a:rPr lang="en-US" sz="18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Someone say Outlook?</a:t>
            </a:r>
          </a:p>
          <a:p>
            <a:pPr algn="l"/>
            <a:r>
              <a:rPr lang="en-US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Apple ID Authentication (Apple Services)_</a:t>
            </a:r>
            <a:endParaRPr lang="en-US" sz="2000" b="1" i="0" dirty="0"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lvl="1"/>
            <a:r>
              <a:rPr lang="en-US" sz="1800" i="1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Green bubbles statistically get </a:t>
            </a:r>
            <a:r>
              <a:rPr lang="en-US" sz="18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ghosted</a:t>
            </a:r>
            <a:endParaRPr lang="en-US" sz="1800" i="1" dirty="0"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GitHub Authentication (GitHub Services)</a:t>
            </a:r>
          </a:p>
          <a:p>
            <a:pPr lvl="1"/>
            <a:r>
              <a:rPr lang="en-US" sz="1800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Hey… We’ve seen this before…</a:t>
            </a:r>
          </a:p>
          <a:p>
            <a:pPr algn="l"/>
            <a:r>
              <a:rPr lang="en-US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Okta (Identity Management Platform for Third-Party Auth)</a:t>
            </a:r>
          </a:p>
          <a:p>
            <a:pPr lvl="1"/>
            <a:r>
              <a:rPr lang="en-US" sz="1800" i="1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Honestly, I just went down a rabbit hole at this point</a:t>
            </a:r>
          </a:p>
        </p:txBody>
      </p:sp>
    </p:spTree>
    <p:extLst>
      <p:ext uri="{BB962C8B-B14F-4D97-AF65-F5344CB8AC3E}">
        <p14:creationId xmlns:p14="http://schemas.microsoft.com/office/powerpoint/2010/main" val="261816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B0CE-CA01-DEF5-2D28-A5B7B15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 Decoupled Architecture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62904EB-533A-EE0C-3843-12EA79F7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10693641" cy="4521726"/>
          </a:xfrm>
          <a:effectLst/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 headless content management system (CMS) that separates content creation from content delivery</a:t>
            </a:r>
          </a:p>
          <a:p>
            <a:pPr algn="l"/>
            <a:r>
              <a:rPr lang="en-US" sz="200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 microservices architecture, where each service is responsible for a specific function and communicates with other services via APIs</a:t>
            </a:r>
          </a:p>
          <a:p>
            <a:pPr algn="l"/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 serverless architecture, where the application’s code is split into small, independent functions that are executed in response to specific events or triggers</a:t>
            </a:r>
          </a:p>
          <a:p>
            <a:pPr algn="l"/>
            <a:r>
              <a:rPr lang="en-US" sz="2000" b="1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 client-server architecture</a:t>
            </a:r>
            <a:r>
              <a:rPr lang="en-US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where the client and server are loosely coupled and communicate via APIs or other standardized protocols</a:t>
            </a:r>
          </a:p>
          <a:p>
            <a:pPr lvl="1"/>
            <a:r>
              <a:rPr lang="en-US" i="1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 is what you all will be putting together</a:t>
            </a:r>
          </a:p>
        </p:txBody>
      </p:sp>
    </p:spTree>
    <p:extLst>
      <p:ext uri="{BB962C8B-B14F-4D97-AF65-F5344CB8AC3E}">
        <p14:creationId xmlns:p14="http://schemas.microsoft.com/office/powerpoint/2010/main" val="2475059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5" name="Freeform 6">
            <a:extLst>
              <a:ext uri="{FF2B5EF4-FFF2-40B4-BE49-F238E27FC236}">
                <a16:creationId xmlns:a16="http://schemas.microsoft.com/office/drawing/2014/main" id="{1523D3D5-D241-4676-BACD-7932F5AF6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47" name="Rounded Rectangle 16">
            <a:extLst>
              <a:ext uri="{FF2B5EF4-FFF2-40B4-BE49-F238E27FC236}">
                <a16:creationId xmlns:a16="http://schemas.microsoft.com/office/drawing/2014/main" id="{C047760E-E06B-4B4A-B5B2-04642663B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459" y="643464"/>
            <a:ext cx="3531576" cy="3599352"/>
          </a:xfrm>
          <a:prstGeom prst="roundRect">
            <a:avLst>
              <a:gd name="adj" fmla="val 4219"/>
            </a:avLst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9" name="Rounded Rectangle 16">
            <a:extLst>
              <a:ext uri="{FF2B5EF4-FFF2-40B4-BE49-F238E27FC236}">
                <a16:creationId xmlns:a16="http://schemas.microsoft.com/office/drawing/2014/main" id="{DBF0004D-E6DF-4732-8869-1F57DEC7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1648" y="643464"/>
            <a:ext cx="3531576" cy="3599352"/>
          </a:xfrm>
          <a:prstGeom prst="roundRect">
            <a:avLst>
              <a:gd name="adj" fmla="val 4219"/>
            </a:avLst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1" name="Rounded Rectangle 16">
            <a:extLst>
              <a:ext uri="{FF2B5EF4-FFF2-40B4-BE49-F238E27FC236}">
                <a16:creationId xmlns:a16="http://schemas.microsoft.com/office/drawing/2014/main" id="{B300EC78-2011-4A4E-9292-F8741539B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0344" y="643464"/>
            <a:ext cx="3531576" cy="3599352"/>
          </a:xfrm>
          <a:prstGeom prst="roundRect">
            <a:avLst>
              <a:gd name="adj" fmla="val 4219"/>
            </a:avLst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53" name="Group 5152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-9832" y="4525094"/>
            <a:ext cx="12203151" cy="2344057"/>
            <a:chOff x="0" y="4525094"/>
            <a:chExt cx="12203151" cy="2344057"/>
          </a:xfrm>
        </p:grpSpPr>
        <p:sp>
          <p:nvSpPr>
            <p:cNvPr id="5159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0" name="Isosceles Triangle 5154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1" name="Isosceles Triangle 5155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3D6FB3-7F26-7B0E-94AD-EF2F372F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RESOURCES…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1768BEB-D6FC-2B99-B7C8-5D3405661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047" y="84294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93172-EF8A-606D-5A1C-689A57371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974957"/>
            <a:ext cx="3200400" cy="2936366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3C9F9DA7-36DF-49BF-6A69-A8E73A502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5932" y="2123100"/>
            <a:ext cx="320040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80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9699A8-9F52-4C34-9606-370C555BC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1A642-ABDE-72D7-4238-5516D09E6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33" y="1240780"/>
            <a:ext cx="7303836" cy="4376440"/>
          </a:xfrm>
          <a:effectLst/>
        </p:spPr>
        <p:txBody>
          <a:bodyPr anchor="ctr">
            <a:normAutofit/>
          </a:bodyPr>
          <a:lstStyle/>
          <a:p>
            <a:r>
              <a:rPr lang="en-US" sz="38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 </a:t>
            </a:r>
            <a:r>
              <a:rPr lang="en-US" sz="380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 lab03.</a:t>
            </a:r>
            <a:r>
              <a:rPr lang="en-US" sz="38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txt</a:t>
            </a:r>
            <a:br>
              <a:rPr lang="en-US" sz="38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8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 commit –m “complete”</a:t>
            </a:r>
            <a:br>
              <a:rPr lang="en-US" sz="38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8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 push origin master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C089F-75CB-103E-601F-23ADF5985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56" y="1240780"/>
            <a:ext cx="3364746" cy="4376440"/>
          </a:xfrm>
          <a:effectLst/>
        </p:spPr>
        <p:txBody>
          <a:bodyPr anchor="ctr">
            <a:normAutofit/>
          </a:bodyPr>
          <a:lstStyle/>
          <a:p>
            <a:r>
              <a:rPr lang="en-US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Lab 03 – CS 411 @ Boston University</a:t>
            </a:r>
          </a:p>
          <a:p>
            <a:r>
              <a:rPr lang="en-US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24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dcmag@bu.edu</a:t>
            </a:r>
            <a:r>
              <a:rPr lang="en-US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CF8BA8-E7AA-4F97-9E4C-CD11742FA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745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Red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FF2600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{5E5513DF-CB34-9D4B-9E49-7E96CA766C07}tf10001121_mac</Template>
  <TotalTime>4889</TotalTime>
  <Words>377</Words>
  <Application>Microsoft Macintosh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JetBrains Mono</vt:lpstr>
      <vt:lpstr>Wingdings 2</vt:lpstr>
      <vt:lpstr>Quotable</vt:lpstr>
      <vt:lpstr>TBP 101:  REQUIREMENTS</vt:lpstr>
      <vt:lpstr>Solution Requirements</vt:lpstr>
      <vt:lpstr>HIGH-LEVEL  REQUIREMENTS</vt:lpstr>
      <vt:lpstr>Utilize a Database:</vt:lpstr>
      <vt:lpstr>Two Publicly Available APIs:</vt:lpstr>
      <vt:lpstr>Third-Party Authentication</vt:lpstr>
      <vt:lpstr>A Decoupled Architecture</vt:lpstr>
      <vt:lpstr>RESOURCES…</vt:lpstr>
      <vt:lpstr>git add lab03.txt git commit –m “complete” git push origin master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GIT</dc:title>
  <dc:creator>Maglione, Dominic, Charles</dc:creator>
  <cp:lastModifiedBy>Maglione, Dominic</cp:lastModifiedBy>
  <cp:revision>20</cp:revision>
  <dcterms:created xsi:type="dcterms:W3CDTF">2022-09-13T22:11:27Z</dcterms:created>
  <dcterms:modified xsi:type="dcterms:W3CDTF">2024-02-09T13:07:32Z</dcterms:modified>
</cp:coreProperties>
</file>