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56" r:id="rId2"/>
    <p:sldId id="276" r:id="rId3"/>
    <p:sldId id="270" r:id="rId4"/>
    <p:sldId id="274" r:id="rId5"/>
    <p:sldId id="275" r:id="rId6"/>
    <p:sldId id="272" r:id="rId7"/>
    <p:sldId id="273" r:id="rId8"/>
    <p:sldId id="271"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649"/>
    <p:restoredTop sz="96327"/>
  </p:normalViewPr>
  <p:slideViewPr>
    <p:cSldViewPr snapToGrid="0">
      <p:cViewPr varScale="1">
        <p:scale>
          <a:sx n="136" d="100"/>
          <a:sy n="136" d="100"/>
        </p:scale>
        <p:origin x="36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1454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1/25/24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32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660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1/25/24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1156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999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1147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8632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6201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2131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1/25/24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8638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1/25/24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2562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1/25/24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3024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2120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1/25/24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589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1/25/24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3725026"/>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9699A8-9F52-4C34-9606-370C555BC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21A642-ABDE-72D7-4238-5516D09E6228}"/>
              </a:ext>
            </a:extLst>
          </p:cNvPr>
          <p:cNvSpPr>
            <a:spLocks noGrp="1"/>
          </p:cNvSpPr>
          <p:nvPr>
            <p:ph type="ctrTitle"/>
          </p:nvPr>
        </p:nvSpPr>
        <p:spPr>
          <a:xfrm>
            <a:off x="965199" y="1240780"/>
            <a:ext cx="6086857" cy="4376440"/>
          </a:xfrm>
          <a:effectLst/>
        </p:spPr>
        <p:txBody>
          <a:bodyPr anchor="ctr">
            <a:normAutofit/>
          </a:bodyPr>
          <a:lstStyle/>
          <a:p>
            <a:pPr algn="r"/>
            <a: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CS 101: </a:t>
            </a:r>
            <a:b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br>
            <a: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HELLO WORLD!</a:t>
            </a:r>
          </a:p>
        </p:txBody>
      </p:sp>
      <p:sp>
        <p:nvSpPr>
          <p:cNvPr id="3" name="Subtitle 2">
            <a:extLst>
              <a:ext uri="{FF2B5EF4-FFF2-40B4-BE49-F238E27FC236}">
                <a16:creationId xmlns:a16="http://schemas.microsoft.com/office/drawing/2014/main" id="{9CCC089F-75CB-103E-601F-23ADF5985A59}"/>
              </a:ext>
            </a:extLst>
          </p:cNvPr>
          <p:cNvSpPr>
            <a:spLocks noGrp="1"/>
          </p:cNvSpPr>
          <p:nvPr>
            <p:ph type="subTitle" idx="1"/>
          </p:nvPr>
        </p:nvSpPr>
        <p:spPr>
          <a:xfrm>
            <a:off x="8017256" y="1240780"/>
            <a:ext cx="3364746" cy="4376440"/>
          </a:xfrm>
          <a:effectLst/>
        </p:spPr>
        <p:txBody>
          <a:bodyPr anchor="ctr">
            <a:normAutofit/>
          </a:bodyPr>
          <a:lstStyle/>
          <a:p>
            <a:r>
              <a:rPr lang="en-US" sz="2400" dirty="0">
                <a:latin typeface="JetBrains Mono" panose="02000009000000000000" pitchFamily="49" charset="0"/>
                <a:ea typeface="JetBrains Mono" panose="02000009000000000000" pitchFamily="49" charset="0"/>
                <a:cs typeface="JetBrains Mono" panose="02000009000000000000" pitchFamily="49" charset="0"/>
              </a:rPr>
              <a:t>Lab 01 – CS 411 @ Boston University</a:t>
            </a:r>
          </a:p>
        </p:txBody>
      </p:sp>
      <p:cxnSp>
        <p:nvCxnSpPr>
          <p:cNvPr id="10" name="Straight Connector 9">
            <a:extLst>
              <a:ext uri="{FF2B5EF4-FFF2-40B4-BE49-F238E27FC236}">
                <a16:creationId xmlns:a16="http://schemas.microsoft.com/office/drawing/2014/main" id="{90CF8BA8-E7AA-4F97-9E4C-CD11742FA0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659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4" name="Freeform 6">
            <a:extLst>
              <a:ext uri="{FF2B5EF4-FFF2-40B4-BE49-F238E27FC236}">
                <a16:creationId xmlns:a16="http://schemas.microsoft.com/office/drawing/2014/main" id="{184970BC-0BF9-4CF8-841B-872292F94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1046" name="Rectangle 1045">
            <a:extLst>
              <a:ext uri="{FF2B5EF4-FFF2-40B4-BE49-F238E27FC236}">
                <a16:creationId xmlns:a16="http://schemas.microsoft.com/office/drawing/2014/main" id="{44223E8C-E21D-4649-B5CC-7550031D2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1048" name="Freeform 23">
            <a:extLst>
              <a:ext uri="{FF2B5EF4-FFF2-40B4-BE49-F238E27FC236}">
                <a16:creationId xmlns:a16="http://schemas.microsoft.com/office/drawing/2014/main" id="{6809F581-2067-4B09-9455-6953906EF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5527ABDC-AF40-9918-8FB6-BB686714BAF8}"/>
              </a:ext>
            </a:extLst>
          </p:cNvPr>
          <p:cNvSpPr>
            <a:spLocks noGrp="1"/>
          </p:cNvSpPr>
          <p:nvPr>
            <p:ph type="title"/>
          </p:nvPr>
        </p:nvSpPr>
        <p:spPr>
          <a:xfrm>
            <a:off x="253832" y="588860"/>
            <a:ext cx="3413084" cy="679292"/>
          </a:xfrm>
          <a:effectLst/>
        </p:spPr>
        <p:txBody>
          <a:bodyPr vert="horz" lIns="91440" tIns="45720" rIns="91440" bIns="45720" rtlCol="0" anchor="b">
            <a:normAutofit fontScale="90000"/>
          </a:bodyPr>
          <a:lstStyle/>
          <a:p>
            <a:r>
              <a:rPr lang="en-US" sz="4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 WHOAMI</a:t>
            </a:r>
          </a:p>
        </p:txBody>
      </p:sp>
      <p:sp>
        <p:nvSpPr>
          <p:cNvPr id="4" name="Text Placeholder 3">
            <a:extLst>
              <a:ext uri="{FF2B5EF4-FFF2-40B4-BE49-F238E27FC236}">
                <a16:creationId xmlns:a16="http://schemas.microsoft.com/office/drawing/2014/main" id="{232AFC43-025B-46D4-65BD-EA55B59A5F43}"/>
              </a:ext>
            </a:extLst>
          </p:cNvPr>
          <p:cNvSpPr>
            <a:spLocks noGrp="1"/>
          </p:cNvSpPr>
          <p:nvPr>
            <p:ph type="body" sz="half" idx="2"/>
          </p:nvPr>
        </p:nvSpPr>
        <p:spPr>
          <a:xfrm>
            <a:off x="253832" y="1364057"/>
            <a:ext cx="4301914" cy="1643862"/>
          </a:xfrm>
          <a:effectLst/>
        </p:spPr>
        <p:txBody>
          <a:bodyPr vert="horz" lIns="91440" tIns="45720" rIns="91440" bIns="45720" rtlCol="0" anchor="ctr">
            <a:normAutofit/>
          </a:bodyPr>
          <a:lstStyle/>
          <a:p>
            <a:pPr>
              <a:buFont typeface="Wingdings 2" charset="2"/>
              <a:buChar char=""/>
            </a:pPr>
            <a:r>
              <a:rPr lang="en-US" sz="1800" dirty="0">
                <a:latin typeface="JetBrains Mono" panose="02000009000000000000" pitchFamily="49" charset="0"/>
                <a:ea typeface="JetBrains Mono" panose="02000009000000000000" pitchFamily="49" charset="0"/>
                <a:cs typeface="JetBrains Mono" panose="02000009000000000000" pitchFamily="49" charset="0"/>
              </a:rPr>
              <a:t> Waterford, VA</a:t>
            </a:r>
          </a:p>
          <a:p>
            <a:pPr>
              <a:buFont typeface="Wingdings 2" charset="2"/>
              <a:buChar char=""/>
            </a:pPr>
            <a:r>
              <a:rPr lang="en-US" sz="1800" dirty="0">
                <a:latin typeface="JetBrains Mono" panose="02000009000000000000" pitchFamily="49" charset="0"/>
                <a:ea typeface="JetBrains Mono" panose="02000009000000000000" pitchFamily="49" charset="0"/>
                <a:cs typeface="JetBrains Mono" panose="02000009000000000000" pitchFamily="49" charset="0"/>
              </a:rPr>
              <a:t> Pursuing a BA/MS in CS</a:t>
            </a:r>
          </a:p>
          <a:p>
            <a:pPr>
              <a:buFont typeface="Wingdings 2" charset="2"/>
              <a:buChar char=""/>
            </a:pPr>
            <a:r>
              <a:rPr lang="en-US" sz="1800" dirty="0">
                <a:latin typeface="JetBrains Mono" panose="02000009000000000000" pitchFamily="49" charset="0"/>
                <a:ea typeface="JetBrains Mono" panose="02000009000000000000" pitchFamily="49" charset="0"/>
                <a:cs typeface="JetBrains Mono" panose="02000009000000000000" pitchFamily="49" charset="0"/>
              </a:rPr>
              <a:t> Incoming Staff @ JHU/APL</a:t>
            </a:r>
          </a:p>
        </p:txBody>
      </p:sp>
      <p:sp>
        <p:nvSpPr>
          <p:cNvPr id="1050" name="Rounded Rectangle 17">
            <a:extLst>
              <a:ext uri="{FF2B5EF4-FFF2-40B4-BE49-F238E27FC236}">
                <a16:creationId xmlns:a16="http://schemas.microsoft.com/office/drawing/2014/main" id="{A157E0F5-9288-4A63-B919-70D61141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pic>
        <p:nvPicPr>
          <p:cNvPr id="3" name="Picture 2">
            <a:extLst>
              <a:ext uri="{FF2B5EF4-FFF2-40B4-BE49-F238E27FC236}">
                <a16:creationId xmlns:a16="http://schemas.microsoft.com/office/drawing/2014/main" id="{143B5392-7B96-B56C-C1D0-9A8AD036857E}"/>
              </a:ext>
            </a:extLst>
          </p:cNvPr>
          <p:cNvPicPr>
            <a:picLocks noChangeAspect="1" noChangeArrowheads="1"/>
          </p:cNvPicPr>
          <p:nvPr/>
        </p:nvPicPr>
        <p:blipFill>
          <a:blip r:embed="rId2"/>
          <a:srcRect/>
          <a:stretch/>
        </p:blipFill>
        <p:spPr bwMode="auto">
          <a:xfrm>
            <a:off x="5339044" y="1092994"/>
            <a:ext cx="2662825" cy="2662825"/>
          </a:xfrm>
          <a:prstGeom prst="round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41BF2E1F-F198-8596-5A53-351282880E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1361" y="3648708"/>
            <a:ext cx="2078192" cy="2078192"/>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BA082BF3-847D-6BCF-0D7C-D191D9DDCE37}"/>
              </a:ext>
            </a:extLst>
          </p:cNvPr>
          <p:cNvSpPr txBox="1">
            <a:spLocks/>
          </p:cNvSpPr>
          <p:nvPr/>
        </p:nvSpPr>
        <p:spPr>
          <a:xfrm>
            <a:off x="253831" y="3365644"/>
            <a:ext cx="4301914" cy="679292"/>
          </a:xfrm>
          <a:prstGeom prst="rect">
            <a:avLst/>
          </a:prstGeom>
          <a:effectLst/>
        </p:spPr>
        <p:txBody>
          <a:bodyPr vert="horz" lIns="91440" tIns="45720" rIns="91440" bIns="45720" rtlCol="0" anchor="b">
            <a:normAutofit fontScale="97500" lnSpcReduction="10000"/>
          </a:bodyPr>
          <a:lstStyle>
            <a:lvl1pPr algn="l" defTabSz="457200" rtl="0" eaLnBrk="1" latinLnBrk="0" hangingPunct="1">
              <a:spcBef>
                <a:spcPct val="0"/>
              </a:spcBef>
              <a:buNone/>
              <a:defRPr sz="2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 ./INTERESTS</a:t>
            </a:r>
          </a:p>
        </p:txBody>
      </p:sp>
      <p:sp>
        <p:nvSpPr>
          <p:cNvPr id="9" name="Text Placeholder 3">
            <a:extLst>
              <a:ext uri="{FF2B5EF4-FFF2-40B4-BE49-F238E27FC236}">
                <a16:creationId xmlns:a16="http://schemas.microsoft.com/office/drawing/2014/main" id="{3050D203-0118-EC79-9D5A-466E40A68A8E}"/>
              </a:ext>
            </a:extLst>
          </p:cNvPr>
          <p:cNvSpPr txBox="1">
            <a:spLocks/>
          </p:cNvSpPr>
          <p:nvPr/>
        </p:nvSpPr>
        <p:spPr>
          <a:xfrm>
            <a:off x="253832" y="4138346"/>
            <a:ext cx="4301914" cy="1643862"/>
          </a:xfrm>
          <a:prstGeom prst="rect">
            <a:avLst/>
          </a:prstGeom>
          <a:effectLst/>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1"/>
              </a:buClr>
              <a:buFont typeface="Wingdings 2" charset="2"/>
              <a:buNone/>
              <a:defRPr sz="140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1200"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000"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600"/>
              </a:spcAft>
              <a:buClr>
                <a:srgbClr val="FF2600"/>
              </a:buClr>
              <a:buSzTx/>
              <a:buFont typeface="Wingdings 2" charset="2"/>
              <a:buChar char=""/>
              <a:tabLst/>
              <a:defRPr/>
            </a:pPr>
            <a:r>
              <a:rPr kumimoji="0" lang="en-US" sz="18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 Computers &amp; Tech (duh!)</a:t>
            </a:r>
          </a:p>
          <a:p>
            <a:pPr marL="0" marR="0" lvl="0" indent="0" algn="l" defTabSz="457200" rtl="0" eaLnBrk="1" fontAlgn="auto" latinLnBrk="0" hangingPunct="1">
              <a:lnSpc>
                <a:spcPct val="100000"/>
              </a:lnSpc>
              <a:spcBef>
                <a:spcPct val="20000"/>
              </a:spcBef>
              <a:spcAft>
                <a:spcPts val="600"/>
              </a:spcAft>
              <a:buClr>
                <a:srgbClr val="FF2600"/>
              </a:buClr>
              <a:buSzTx/>
              <a:buFont typeface="Wingdings 2" charset="2"/>
              <a:buChar char=""/>
              <a:tabLst/>
              <a:defRPr/>
            </a:pPr>
            <a:r>
              <a:rPr kumimoji="0" lang="en-US" sz="18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 Reading (Non-fiction)</a:t>
            </a:r>
          </a:p>
          <a:p>
            <a:pPr marL="0" marR="0" lvl="0" indent="0" algn="l" defTabSz="457200" rtl="0" eaLnBrk="1" fontAlgn="auto" latinLnBrk="0" hangingPunct="1">
              <a:lnSpc>
                <a:spcPct val="100000"/>
              </a:lnSpc>
              <a:spcBef>
                <a:spcPct val="20000"/>
              </a:spcBef>
              <a:spcAft>
                <a:spcPts val="600"/>
              </a:spcAft>
              <a:buClr>
                <a:srgbClr val="FF2600"/>
              </a:buClr>
              <a:buSzTx/>
              <a:buFont typeface="Wingdings 2" charset="2"/>
              <a:buChar char=""/>
              <a:tabLst/>
              <a:defRPr/>
            </a:pPr>
            <a:r>
              <a:rPr kumimoji="0" lang="en-US" sz="18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 International Relations</a:t>
            </a:r>
          </a:p>
        </p:txBody>
      </p:sp>
      <p:pic>
        <p:nvPicPr>
          <p:cNvPr id="11" name="Picture 10">
            <a:extLst>
              <a:ext uri="{FF2B5EF4-FFF2-40B4-BE49-F238E27FC236}">
                <a16:creationId xmlns:a16="http://schemas.microsoft.com/office/drawing/2014/main" id="{F1F02B75-A9A4-D0CD-CC38-711013C076B2}"/>
              </a:ext>
            </a:extLst>
          </p:cNvPr>
          <p:cNvPicPr>
            <a:picLocks noChangeAspect="1"/>
          </p:cNvPicPr>
          <p:nvPr/>
        </p:nvPicPr>
        <p:blipFill>
          <a:blip r:embed="rId4"/>
          <a:srcRect l="21875" r="21875"/>
          <a:stretch/>
        </p:blipFill>
        <p:spPr>
          <a:xfrm>
            <a:off x="8141105" y="1274507"/>
            <a:ext cx="3135406" cy="4180541"/>
          </a:xfrm>
          <a:prstGeom prst="roundRect">
            <a:avLst/>
          </a:prstGeom>
        </p:spPr>
      </p:pic>
    </p:spTree>
    <p:extLst>
      <p:ext uri="{BB962C8B-B14F-4D97-AF65-F5344CB8AC3E}">
        <p14:creationId xmlns:p14="http://schemas.microsoft.com/office/powerpoint/2010/main" val="2914221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9" name="Rectangle 8">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05B2F4-DADE-899D-8664-D0F1CE17D303}"/>
              </a:ext>
            </a:extLst>
          </p:cNvPr>
          <p:cNvSpPr>
            <a:spLocks noGrp="1"/>
          </p:cNvSpPr>
          <p:nvPr>
            <p:ph type="title"/>
          </p:nvPr>
        </p:nvSpPr>
        <p:spPr>
          <a:xfrm>
            <a:off x="1280559" y="2088215"/>
            <a:ext cx="9638153" cy="2668377"/>
          </a:xfrm>
          <a:effectLst/>
        </p:spPr>
        <p:txBody>
          <a:bodyPr vert="horz" lIns="91440" tIns="45720" rIns="91440" bIns="45720" rtlCol="0" anchor="b">
            <a:noAutofit/>
          </a:bodyPr>
          <a:lstStyle/>
          <a:p>
            <a:pPr algn="ctr"/>
            <a: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SOFTWARE ENGINEERING </a:t>
            </a:r>
            <a:b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br>
            <a: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 </a:t>
            </a:r>
            <a:b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br>
            <a: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PROGRAMMING</a:t>
            </a:r>
          </a:p>
        </p:txBody>
      </p:sp>
    </p:spTree>
    <p:extLst>
      <p:ext uri="{BB962C8B-B14F-4D97-AF65-F5344CB8AC3E}">
        <p14:creationId xmlns:p14="http://schemas.microsoft.com/office/powerpoint/2010/main" val="449752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B5F35-F63B-8CA9-4769-5DAF84C12584}"/>
              </a:ext>
            </a:extLst>
          </p:cNvPr>
          <p:cNvSpPr txBox="1">
            <a:spLocks/>
          </p:cNvSpPr>
          <p:nvPr/>
        </p:nvSpPr>
        <p:spPr>
          <a:xfrm>
            <a:off x="235669" y="503548"/>
            <a:ext cx="3459637" cy="678730"/>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u="sng" dirty="0">
                <a:solidFill>
                  <a:schemeClr val="accent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Programming</a:t>
            </a:r>
          </a:p>
        </p:txBody>
      </p:sp>
      <p:sp>
        <p:nvSpPr>
          <p:cNvPr id="4" name="Title 1">
            <a:extLst>
              <a:ext uri="{FF2B5EF4-FFF2-40B4-BE49-F238E27FC236}">
                <a16:creationId xmlns:a16="http://schemas.microsoft.com/office/drawing/2014/main" id="{49D32FF5-0D44-A42A-0666-846901A4C7FD}"/>
              </a:ext>
            </a:extLst>
          </p:cNvPr>
          <p:cNvSpPr txBox="1">
            <a:spLocks/>
          </p:cNvSpPr>
          <p:nvPr/>
        </p:nvSpPr>
        <p:spPr>
          <a:xfrm>
            <a:off x="8390641" y="2195660"/>
            <a:ext cx="3459637" cy="1233340"/>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Software </a:t>
            </a:r>
            <a:r>
              <a:rPr lang="en-US" sz="3600" u="sng"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Engineering</a:t>
            </a:r>
          </a:p>
        </p:txBody>
      </p:sp>
      <p:sp>
        <p:nvSpPr>
          <p:cNvPr id="5" name="Title 1">
            <a:extLst>
              <a:ext uri="{FF2B5EF4-FFF2-40B4-BE49-F238E27FC236}">
                <a16:creationId xmlns:a16="http://schemas.microsoft.com/office/drawing/2014/main" id="{E9A010AB-8B82-0A17-60B6-D5D7C5DF65A4}"/>
              </a:ext>
            </a:extLst>
          </p:cNvPr>
          <p:cNvSpPr txBox="1">
            <a:spLocks/>
          </p:cNvSpPr>
          <p:nvPr/>
        </p:nvSpPr>
        <p:spPr>
          <a:xfrm>
            <a:off x="141401" y="1182278"/>
            <a:ext cx="6898851" cy="1983558"/>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dirty="0">
                <a:solidFill>
                  <a:schemeClr val="accent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The act of programming, in its simplest definition, is </a:t>
            </a:r>
            <a:r>
              <a:rPr lang="en-US" sz="2400" i="1" dirty="0">
                <a:solidFill>
                  <a:schemeClr val="accent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giving computers instructions </a:t>
            </a:r>
            <a:r>
              <a:rPr lang="en-US" sz="2400" dirty="0">
                <a:solidFill>
                  <a:schemeClr val="accent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to do something with some </a:t>
            </a:r>
            <a:r>
              <a:rPr lang="en-US" sz="2400" i="1" dirty="0">
                <a:solidFill>
                  <a:schemeClr val="accent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input</a:t>
            </a:r>
            <a:r>
              <a:rPr lang="en-US" sz="2400" dirty="0">
                <a:solidFill>
                  <a:schemeClr val="accent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 in order to produce some </a:t>
            </a:r>
            <a:r>
              <a:rPr lang="en-US" sz="2400" i="1" dirty="0">
                <a:solidFill>
                  <a:schemeClr val="accent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output</a:t>
            </a:r>
            <a:r>
              <a:rPr lang="en-US" sz="2400" dirty="0">
                <a:solidFill>
                  <a:schemeClr val="accent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a:t>
            </a:r>
          </a:p>
        </p:txBody>
      </p:sp>
      <p:sp>
        <p:nvSpPr>
          <p:cNvPr id="6" name="Title 1">
            <a:extLst>
              <a:ext uri="{FF2B5EF4-FFF2-40B4-BE49-F238E27FC236}">
                <a16:creationId xmlns:a16="http://schemas.microsoft.com/office/drawing/2014/main" id="{9C111952-580C-4CE2-B4AE-E6CF5C228D21}"/>
              </a:ext>
            </a:extLst>
          </p:cNvPr>
          <p:cNvSpPr txBox="1">
            <a:spLocks/>
          </p:cNvSpPr>
          <p:nvPr/>
        </p:nvSpPr>
        <p:spPr>
          <a:xfrm>
            <a:off x="1500430" y="3429000"/>
            <a:ext cx="10349848" cy="2587659"/>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dirty="0">
                <a:latin typeface="JetBrains Mono" panose="02000009000000000000" pitchFamily="49" charset="0"/>
                <a:ea typeface="JetBrains Mono" panose="02000009000000000000" pitchFamily="49" charset="0"/>
                <a:cs typeface="JetBrains Mono" panose="02000009000000000000" pitchFamily="49" charset="0"/>
              </a:rPr>
              <a:t>The act of engineering software is about designing, writing, testing, and maintaining computer programs with the purpose of solving problems for many users. It is about creating robust and safe solutions that will withstand the test of time and will work for some of the unknown problems around the original obvious ones.</a:t>
            </a:r>
            <a:endParaRPr lang="en-US" sz="2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4116814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6DECAF5-2C15-0C87-B9FE-EC4F9A2D384D}"/>
              </a:ext>
            </a:extLst>
          </p:cNvPr>
          <p:cNvSpPr txBox="1">
            <a:spLocks/>
          </p:cNvSpPr>
          <p:nvPr/>
        </p:nvSpPr>
        <p:spPr>
          <a:xfrm>
            <a:off x="1276923" y="1437766"/>
            <a:ext cx="9638153" cy="2668377"/>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8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PREPARE FOR </a:t>
            </a:r>
          </a:p>
          <a:p>
            <a:pPr algn="ctr"/>
            <a:r>
              <a:rPr lang="en-US" sz="8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THE </a:t>
            </a:r>
            <a:r>
              <a:rPr lang="en-US" sz="3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(job)</a:t>
            </a:r>
            <a:r>
              <a:rPr lang="en-US" sz="8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 HUNT</a:t>
            </a:r>
            <a:endPar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3783622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8837ED7-416B-53A5-1FA6-81EE084932EB}"/>
              </a:ext>
            </a:extLst>
          </p:cNvPr>
          <p:cNvSpPr>
            <a:spLocks noGrp="1"/>
          </p:cNvSpPr>
          <p:nvPr>
            <p:ph type="title"/>
          </p:nvPr>
        </p:nvSpPr>
        <p:spPr>
          <a:xfrm>
            <a:off x="819592" y="358219"/>
            <a:ext cx="3253734" cy="3299381"/>
          </a:xfrm>
          <a:effectLst/>
        </p:spPr>
        <p:txBody>
          <a:bodyPr vert="horz" lIns="91440" tIns="45720" rIns="91440" bIns="45720" rtlCol="0" anchor="b">
            <a:noAutofit/>
          </a:bodyPr>
          <a:lstStyle/>
          <a:p>
            <a:pPr algn="ctr"/>
            <a:r>
              <a:rPr lang="en-US" sz="7000" b="1"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APPLY </a:t>
            </a:r>
            <a:br>
              <a:rPr lang="en-US" sz="7000" b="1"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br>
            <a:r>
              <a:rPr lang="en-US" sz="7000" b="1"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APPLY</a:t>
            </a:r>
            <a:br>
              <a:rPr lang="en-US" sz="7000" b="1"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br>
            <a:r>
              <a:rPr lang="en-US" sz="7000" b="1" u="sng"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APPLY</a:t>
            </a:r>
          </a:p>
        </p:txBody>
      </p:sp>
      <p:sp>
        <p:nvSpPr>
          <p:cNvPr id="6" name="Title 1">
            <a:extLst>
              <a:ext uri="{FF2B5EF4-FFF2-40B4-BE49-F238E27FC236}">
                <a16:creationId xmlns:a16="http://schemas.microsoft.com/office/drawing/2014/main" id="{BC5B453B-436D-DDF5-42B1-B366C96C37B6}"/>
              </a:ext>
            </a:extLst>
          </p:cNvPr>
          <p:cNvSpPr txBox="1">
            <a:spLocks/>
          </p:cNvSpPr>
          <p:nvPr/>
        </p:nvSpPr>
        <p:spPr>
          <a:xfrm>
            <a:off x="4496586" y="1362043"/>
            <a:ext cx="3725074" cy="5054201"/>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2400" b="0"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6000" b="1" u="sng"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endParaRPr>
          </a:p>
          <a:p>
            <a:r>
              <a:rPr lang="en-US" sz="6000" b="1" u="sng"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Speak…</a:t>
            </a:r>
          </a:p>
          <a:p>
            <a:r>
              <a:rPr lang="en-US" sz="6000" b="1" i="1"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Slowly</a:t>
            </a:r>
          </a:p>
          <a:p>
            <a:r>
              <a:rPr lang="en-US" sz="6000" b="1" i="1"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Loudly</a:t>
            </a:r>
          </a:p>
          <a:p>
            <a:r>
              <a:rPr lang="en-US" sz="6000" b="1" i="1"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Clearly</a:t>
            </a:r>
          </a:p>
        </p:txBody>
      </p:sp>
      <p:sp>
        <p:nvSpPr>
          <p:cNvPr id="7" name="Title 1">
            <a:extLst>
              <a:ext uri="{FF2B5EF4-FFF2-40B4-BE49-F238E27FC236}">
                <a16:creationId xmlns:a16="http://schemas.microsoft.com/office/drawing/2014/main" id="{363A03A0-BF82-BF6F-98E0-7EA4B4FC66E8}"/>
              </a:ext>
            </a:extLst>
          </p:cNvPr>
          <p:cNvSpPr txBox="1">
            <a:spLocks/>
          </p:cNvSpPr>
          <p:nvPr/>
        </p:nvSpPr>
        <p:spPr>
          <a:xfrm>
            <a:off x="7765520" y="1721594"/>
            <a:ext cx="3606888" cy="1936006"/>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2400" b="0"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Ask </a:t>
            </a:r>
            <a:r>
              <a:rPr lang="en-US" sz="4000" b="1" i="1"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Interesting </a:t>
            </a:r>
            <a:r>
              <a:rPr lang="en-US" sz="4000" b="1" u="sng"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Questions</a:t>
            </a:r>
          </a:p>
        </p:txBody>
      </p:sp>
      <p:pic>
        <p:nvPicPr>
          <p:cNvPr id="1026" name="Picture 2" descr="Linkedin - Free social media icons">
            <a:extLst>
              <a:ext uri="{FF2B5EF4-FFF2-40B4-BE49-F238E27FC236}">
                <a16:creationId xmlns:a16="http://schemas.microsoft.com/office/drawing/2014/main" id="{F72B3319-C677-9886-B6F7-41CDBD0308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969" y="3912118"/>
            <a:ext cx="2504126" cy="25041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tro Vintage Microphone Logo Sign Icon Vector Illustration Stock Vector -  Illustration of radio, oldfashioned: 208021787">
            <a:extLst>
              <a:ext uri="{FF2B5EF4-FFF2-40B4-BE49-F238E27FC236}">
                <a16:creationId xmlns:a16="http://schemas.microsoft.com/office/drawing/2014/main" id="{382D98F2-37C2-0556-15CA-2DFA7B395C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6472" y="137520"/>
            <a:ext cx="2449046" cy="2449046"/>
          </a:xfrm>
          <a:prstGeom prst="roundRect">
            <a:avLst/>
          </a:prstGeom>
          <a:noFill/>
          <a:extLst>
            <a:ext uri="{909E8E84-426E-40DD-AFC4-6F175D3DCCD1}">
              <a14:hiddenFill xmlns:a14="http://schemas.microsoft.com/office/drawing/2010/main">
                <a:solidFill>
                  <a:srgbClr val="FFFFFF"/>
                </a:solidFill>
              </a14:hiddenFill>
            </a:ext>
          </a:extLst>
        </p:spPr>
      </p:pic>
      <p:pic>
        <p:nvPicPr>
          <p:cNvPr id="1030" name="Picture 6" descr="Light Bulb Logo Download - Bootstrap Logos">
            <a:extLst>
              <a:ext uri="{FF2B5EF4-FFF2-40B4-BE49-F238E27FC236}">
                <a16:creationId xmlns:a16="http://schemas.microsoft.com/office/drawing/2014/main" id="{DB4BB47E-39ED-4953-75E4-FBB85705FB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0047" y="3912118"/>
            <a:ext cx="2003860" cy="2712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324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9" name="Rectangle 8">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05B2F4-DADE-899D-8664-D0F1CE17D303}"/>
              </a:ext>
            </a:extLst>
          </p:cNvPr>
          <p:cNvSpPr>
            <a:spLocks noGrp="1"/>
          </p:cNvSpPr>
          <p:nvPr>
            <p:ph type="title"/>
          </p:nvPr>
        </p:nvSpPr>
        <p:spPr>
          <a:xfrm>
            <a:off x="1280559" y="2088215"/>
            <a:ext cx="9638153" cy="2668377"/>
          </a:xfrm>
          <a:effectLst/>
        </p:spPr>
        <p:txBody>
          <a:bodyPr vert="horz" lIns="91440" tIns="45720" rIns="91440" bIns="45720" rtlCol="0" anchor="b">
            <a:noAutofit/>
          </a:bodyPr>
          <a:lstStyle/>
          <a:p>
            <a:pPr algn="ctr"/>
            <a: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YOU GOT THE JOB!</a:t>
            </a:r>
            <a:b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br>
            <a: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a:t>
            </a:r>
            <a:b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br>
            <a: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Now What?</a:t>
            </a:r>
          </a:p>
        </p:txBody>
      </p:sp>
    </p:spTree>
    <p:extLst>
      <p:ext uri="{BB962C8B-B14F-4D97-AF65-F5344CB8AC3E}">
        <p14:creationId xmlns:p14="http://schemas.microsoft.com/office/powerpoint/2010/main" val="4153008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B61DF26-19F7-2850-33CC-C5F11389BE7C}"/>
              </a:ext>
            </a:extLst>
          </p:cNvPr>
          <p:cNvSpPr>
            <a:spLocks noGrp="1"/>
          </p:cNvSpPr>
          <p:nvPr>
            <p:ph type="title"/>
          </p:nvPr>
        </p:nvSpPr>
        <p:spPr>
          <a:xfrm>
            <a:off x="1489434" y="707010"/>
            <a:ext cx="9323109" cy="1117846"/>
          </a:xfrm>
          <a:effectLst/>
        </p:spPr>
        <p:txBody>
          <a:bodyPr vert="horz" lIns="91440" tIns="45720" rIns="91440" bIns="45720" rtlCol="0" anchor="b">
            <a:noAutofit/>
          </a:bodyPr>
          <a:lstStyle/>
          <a:p>
            <a: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THREE.  THINGS. </a:t>
            </a:r>
          </a:p>
        </p:txBody>
      </p:sp>
      <p:sp>
        <p:nvSpPr>
          <p:cNvPr id="6" name="Text Placeholder 3">
            <a:extLst>
              <a:ext uri="{FF2B5EF4-FFF2-40B4-BE49-F238E27FC236}">
                <a16:creationId xmlns:a16="http://schemas.microsoft.com/office/drawing/2014/main" id="{3D5A8A39-F0BD-B4D2-C96D-702A49C4F5A6}"/>
              </a:ext>
            </a:extLst>
          </p:cNvPr>
          <p:cNvSpPr>
            <a:spLocks noGrp="1"/>
          </p:cNvSpPr>
          <p:nvPr>
            <p:ph type="body" sz="half" idx="2"/>
          </p:nvPr>
        </p:nvSpPr>
        <p:spPr>
          <a:xfrm>
            <a:off x="1077664" y="2328422"/>
            <a:ext cx="9895136" cy="3393648"/>
          </a:xfrm>
          <a:effectLst/>
        </p:spPr>
        <p:txBody>
          <a:bodyPr vert="horz" lIns="91440" tIns="45720" rIns="91440" bIns="45720" rtlCol="0" anchor="ctr">
            <a:noAutofit/>
          </a:bodyPr>
          <a:lstStyle/>
          <a:p>
            <a:pPr>
              <a:buFont typeface="Wingdings 2" charset="2"/>
              <a:buChar char=""/>
            </a:pPr>
            <a:r>
              <a:rPr lang="en-US" sz="2800" dirty="0">
                <a:latin typeface="JetBrains Mono" panose="02000009000000000000" pitchFamily="49" charset="0"/>
                <a:ea typeface="JetBrains Mono" panose="02000009000000000000" pitchFamily="49" charset="0"/>
                <a:cs typeface="JetBrains Mono" panose="02000009000000000000" pitchFamily="49" charset="0"/>
              </a:rPr>
              <a:t> </a:t>
            </a:r>
            <a:r>
              <a:rPr lang="en-US" sz="2800" b="1" u="sng" dirty="0">
                <a:latin typeface="JetBrains Mono" panose="02000009000000000000" pitchFamily="49" charset="0"/>
                <a:ea typeface="JetBrains Mono" panose="02000009000000000000" pitchFamily="49" charset="0"/>
                <a:cs typeface="JetBrains Mono" panose="02000009000000000000" pitchFamily="49" charset="0"/>
              </a:rPr>
              <a:t>Deliver Results</a:t>
            </a:r>
          </a:p>
          <a:p>
            <a:pPr>
              <a:buFont typeface="Wingdings 2" charset="2"/>
              <a:buChar char=""/>
            </a:pPr>
            <a:endParaRPr lang="en-US" sz="2800" b="1" u="sng" dirty="0">
              <a:latin typeface="JetBrains Mono" panose="02000009000000000000" pitchFamily="49" charset="0"/>
              <a:ea typeface="JetBrains Mono" panose="02000009000000000000" pitchFamily="49" charset="0"/>
              <a:cs typeface="JetBrains Mono" panose="02000009000000000000" pitchFamily="49" charset="0"/>
            </a:endParaRPr>
          </a:p>
          <a:p>
            <a:pPr>
              <a:buFont typeface="Wingdings 2" charset="2"/>
              <a:buChar char=""/>
            </a:pPr>
            <a:r>
              <a:rPr lang="en-US" sz="2800" dirty="0">
                <a:latin typeface="JetBrains Mono" panose="02000009000000000000" pitchFamily="49" charset="0"/>
                <a:ea typeface="JetBrains Mono" panose="02000009000000000000" pitchFamily="49" charset="0"/>
                <a:cs typeface="JetBrains Mono" panose="02000009000000000000" pitchFamily="49" charset="0"/>
              </a:rPr>
              <a:t> Build your professional network</a:t>
            </a:r>
          </a:p>
          <a:p>
            <a:pPr>
              <a:buFont typeface="Wingdings 2" charset="2"/>
              <a:buChar char=""/>
            </a:pPr>
            <a:endParaRPr lang="en-US" sz="2800" dirty="0">
              <a:latin typeface="JetBrains Mono" panose="02000009000000000000" pitchFamily="49" charset="0"/>
              <a:ea typeface="JetBrains Mono" panose="02000009000000000000" pitchFamily="49" charset="0"/>
              <a:cs typeface="JetBrains Mono" panose="02000009000000000000" pitchFamily="49" charset="0"/>
            </a:endParaRPr>
          </a:p>
          <a:p>
            <a:pPr>
              <a:buFont typeface="Wingdings 2" charset="2"/>
              <a:buChar char=""/>
            </a:pPr>
            <a:r>
              <a:rPr lang="en-US" sz="2800" dirty="0">
                <a:latin typeface="JetBrains Mono" panose="02000009000000000000" pitchFamily="49" charset="0"/>
                <a:ea typeface="JetBrains Mono" panose="02000009000000000000" pitchFamily="49" charset="0"/>
                <a:cs typeface="JetBrains Mono" panose="02000009000000000000" pitchFamily="49" charset="0"/>
              </a:rPr>
              <a:t> Communicate across technical boundaries</a:t>
            </a:r>
          </a:p>
        </p:txBody>
      </p:sp>
      <p:pic>
        <p:nvPicPr>
          <p:cNvPr id="1026" name="Picture 2" descr="Swag Muscle Man - Muscle Man Cartoon Regular Show PNG Image | Transparent  PNG Free Download on SeekPNG">
            <a:extLst>
              <a:ext uri="{FF2B5EF4-FFF2-40B4-BE49-F238E27FC236}">
                <a16:creationId xmlns:a16="http://schemas.microsoft.com/office/drawing/2014/main" id="{3ADE0699-1BC7-9E33-6745-AE8A3ACD3D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7474" y="112419"/>
            <a:ext cx="1975022" cy="3087982"/>
          </a:xfrm>
          <a:prstGeom prst="round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136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9699A8-9F52-4C34-9606-370C555BC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21A642-ABDE-72D7-4238-5516D09E6228}"/>
              </a:ext>
            </a:extLst>
          </p:cNvPr>
          <p:cNvSpPr>
            <a:spLocks noGrp="1"/>
          </p:cNvSpPr>
          <p:nvPr>
            <p:ph type="ctrTitle"/>
          </p:nvPr>
        </p:nvSpPr>
        <p:spPr>
          <a:xfrm>
            <a:off x="159033" y="1240780"/>
            <a:ext cx="7303836" cy="4376440"/>
          </a:xfrm>
          <a:effectLst/>
        </p:spPr>
        <p:txBody>
          <a:bodyPr anchor="ctr">
            <a:normAutofit/>
          </a:bodyPr>
          <a:lstStyle/>
          <a:p>
            <a:r>
              <a:rPr lang="en-US" sz="38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add lab01.txt</a:t>
            </a:r>
            <a:br>
              <a:rPr lang="en-US" sz="38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br>
            <a:r>
              <a:rPr lang="en-US" sz="38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commit –m “complete”</a:t>
            </a:r>
            <a:br>
              <a:rPr lang="en-US" sz="38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br>
            <a:r>
              <a:rPr lang="en-US" sz="38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push origin master</a:t>
            </a:r>
          </a:p>
        </p:txBody>
      </p:sp>
      <p:sp>
        <p:nvSpPr>
          <p:cNvPr id="3" name="Subtitle 2">
            <a:extLst>
              <a:ext uri="{FF2B5EF4-FFF2-40B4-BE49-F238E27FC236}">
                <a16:creationId xmlns:a16="http://schemas.microsoft.com/office/drawing/2014/main" id="{9CCC089F-75CB-103E-601F-23ADF5985A59}"/>
              </a:ext>
            </a:extLst>
          </p:cNvPr>
          <p:cNvSpPr>
            <a:spLocks noGrp="1"/>
          </p:cNvSpPr>
          <p:nvPr>
            <p:ph type="subTitle" idx="1"/>
          </p:nvPr>
        </p:nvSpPr>
        <p:spPr>
          <a:xfrm>
            <a:off x="8017256" y="1240780"/>
            <a:ext cx="3364746" cy="4376440"/>
          </a:xfrm>
          <a:effectLst/>
        </p:spPr>
        <p:txBody>
          <a:bodyPr anchor="ctr">
            <a:normAutofit/>
          </a:bodyPr>
          <a:lstStyle/>
          <a:p>
            <a:r>
              <a:rPr lang="en-US" sz="2400" dirty="0">
                <a:latin typeface="JetBrains Mono" panose="02000009000000000000" pitchFamily="49" charset="0"/>
                <a:ea typeface="JetBrains Mono" panose="02000009000000000000" pitchFamily="49" charset="0"/>
                <a:cs typeface="JetBrains Mono" panose="02000009000000000000" pitchFamily="49" charset="0"/>
              </a:rPr>
              <a:t>Lab 01 – CS 411 @ Boston University</a:t>
            </a:r>
          </a:p>
          <a:p>
            <a:r>
              <a:rPr lang="en-US" sz="2400" dirty="0">
                <a:latin typeface="JetBrains Mono" panose="02000009000000000000" pitchFamily="49" charset="0"/>
                <a:ea typeface="JetBrains Mono" panose="02000009000000000000" pitchFamily="49" charset="0"/>
                <a:cs typeface="JetBrains Mono" panose="02000009000000000000" pitchFamily="49" charset="0"/>
              </a:rPr>
              <a:t>(</a:t>
            </a:r>
            <a:r>
              <a:rPr lang="en-US" sz="2400" dirty="0" err="1">
                <a:latin typeface="JetBrains Mono" panose="02000009000000000000" pitchFamily="49" charset="0"/>
                <a:ea typeface="JetBrains Mono" panose="02000009000000000000" pitchFamily="49" charset="0"/>
                <a:cs typeface="JetBrains Mono" panose="02000009000000000000" pitchFamily="49" charset="0"/>
              </a:rPr>
              <a:t>dcmag@bu.edu</a:t>
            </a:r>
            <a:r>
              <a:rPr lang="en-US" sz="2400" dirty="0">
                <a:latin typeface="JetBrains Mono" panose="02000009000000000000" pitchFamily="49" charset="0"/>
                <a:ea typeface="JetBrains Mono" panose="02000009000000000000" pitchFamily="49" charset="0"/>
                <a:cs typeface="JetBrains Mono" panose="02000009000000000000" pitchFamily="49" charset="0"/>
              </a:rPr>
              <a:t>)</a:t>
            </a:r>
          </a:p>
        </p:txBody>
      </p:sp>
      <p:cxnSp>
        <p:nvCxnSpPr>
          <p:cNvPr id="10" name="Straight Connector 9">
            <a:extLst>
              <a:ext uri="{FF2B5EF4-FFF2-40B4-BE49-F238E27FC236}">
                <a16:creationId xmlns:a16="http://schemas.microsoft.com/office/drawing/2014/main" id="{90CF8BA8-E7AA-4F97-9E4C-CD11742FA0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7453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Red">
      <a:dk1>
        <a:srgbClr val="000000"/>
      </a:dk1>
      <a:lt1>
        <a:srgbClr val="FFFFFF"/>
      </a:lt1>
      <a:dk2>
        <a:srgbClr val="212121"/>
      </a:dk2>
      <a:lt2>
        <a:srgbClr val="636363"/>
      </a:lt2>
      <a:accent1>
        <a:srgbClr val="FF2600"/>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docProps/app.xml><?xml version="1.0" encoding="utf-8"?>
<Properties xmlns="http://schemas.openxmlformats.org/officeDocument/2006/extended-properties" xmlns:vt="http://schemas.openxmlformats.org/officeDocument/2006/docPropsVTypes">
  <Template>{5E5513DF-CB34-9D4B-9E49-7E96CA766C07}tf10001121_mac</Template>
  <TotalTime>5437</TotalTime>
  <Words>228</Words>
  <Application>Microsoft Macintosh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Century Gothic</vt:lpstr>
      <vt:lpstr>JetBrains Mono</vt:lpstr>
      <vt:lpstr>Wingdings 2</vt:lpstr>
      <vt:lpstr>Quotable</vt:lpstr>
      <vt:lpstr>CS 101:  HELLO WORLD!</vt:lpstr>
      <vt:lpstr>$ WHOAMI</vt:lpstr>
      <vt:lpstr>SOFTWARE ENGINEERING  !=  PROGRAMMING</vt:lpstr>
      <vt:lpstr>PowerPoint Presentation</vt:lpstr>
      <vt:lpstr>PowerPoint Presentation</vt:lpstr>
      <vt:lpstr>APPLY  APPLY APPLY</vt:lpstr>
      <vt:lpstr>YOU GOT THE JOB! … Now What?</vt:lpstr>
      <vt:lpstr>THREE.  THINGS. </vt:lpstr>
      <vt:lpstr>git add lab01.txt git commit –m “complete” git push origin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GIT</dc:title>
  <dc:creator>Maglione, Dominic, Charles</dc:creator>
  <cp:lastModifiedBy>Maglione, Dominic</cp:lastModifiedBy>
  <cp:revision>19</cp:revision>
  <dcterms:created xsi:type="dcterms:W3CDTF">2022-09-13T22:11:27Z</dcterms:created>
  <dcterms:modified xsi:type="dcterms:W3CDTF">2024-01-25T19:11:28Z</dcterms:modified>
</cp:coreProperties>
</file>