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3"/>
  </p:notesMasterIdLst>
  <p:sldIdLst>
    <p:sldId id="257" r:id="rId2"/>
    <p:sldId id="324" r:id="rId3"/>
    <p:sldId id="321" r:id="rId4"/>
    <p:sldId id="438" r:id="rId5"/>
    <p:sldId id="261" r:id="rId6"/>
    <p:sldId id="263" r:id="rId7"/>
    <p:sldId id="260" r:id="rId8"/>
    <p:sldId id="319" r:id="rId9"/>
    <p:sldId id="439" r:id="rId10"/>
    <p:sldId id="305" r:id="rId11"/>
    <p:sldId id="318" r:id="rId12"/>
    <p:sldId id="264" r:id="rId13"/>
    <p:sldId id="297" r:id="rId14"/>
    <p:sldId id="294" r:id="rId15"/>
    <p:sldId id="262" r:id="rId16"/>
    <p:sldId id="320" r:id="rId17"/>
    <p:sldId id="299" r:id="rId18"/>
    <p:sldId id="444" r:id="rId19"/>
    <p:sldId id="443" r:id="rId20"/>
    <p:sldId id="301" r:id="rId21"/>
    <p:sldId id="441" r:id="rId22"/>
    <p:sldId id="442" r:id="rId23"/>
    <p:sldId id="303" r:id="rId24"/>
    <p:sldId id="271" r:id="rId25"/>
    <p:sldId id="272" r:id="rId26"/>
    <p:sldId id="436" r:id="rId27"/>
    <p:sldId id="304" r:id="rId28"/>
    <p:sldId id="435" r:id="rId29"/>
    <p:sldId id="273" r:id="rId30"/>
    <p:sldId id="274" r:id="rId31"/>
    <p:sldId id="275" r:id="rId32"/>
    <p:sldId id="313" r:id="rId33"/>
    <p:sldId id="429" r:id="rId34"/>
    <p:sldId id="445" r:id="rId35"/>
    <p:sldId id="430" r:id="rId36"/>
    <p:sldId id="431" r:id="rId37"/>
    <p:sldId id="433" r:id="rId38"/>
    <p:sldId id="434" r:id="rId39"/>
    <p:sldId id="432" r:id="rId40"/>
    <p:sldId id="428" r:id="rId41"/>
    <p:sldId id="326" r:id="rId42"/>
    <p:sldId id="329" r:id="rId43"/>
    <p:sldId id="330" r:id="rId44"/>
    <p:sldId id="331" r:id="rId45"/>
    <p:sldId id="332" r:id="rId46"/>
    <p:sldId id="333" r:id="rId47"/>
    <p:sldId id="334" r:id="rId48"/>
    <p:sldId id="335" r:id="rId49"/>
    <p:sldId id="336" r:id="rId50"/>
    <p:sldId id="337" r:id="rId51"/>
    <p:sldId id="338" r:id="rId52"/>
    <p:sldId id="339" r:id="rId53"/>
    <p:sldId id="340" r:id="rId54"/>
    <p:sldId id="341" r:id="rId55"/>
    <p:sldId id="342" r:id="rId56"/>
    <p:sldId id="343" r:id="rId57"/>
    <p:sldId id="344" r:id="rId58"/>
    <p:sldId id="345" r:id="rId59"/>
    <p:sldId id="346" r:id="rId60"/>
    <p:sldId id="347" r:id="rId61"/>
    <p:sldId id="348" r:id="rId62"/>
    <p:sldId id="349" r:id="rId63"/>
    <p:sldId id="350" r:id="rId64"/>
    <p:sldId id="351" r:id="rId65"/>
    <p:sldId id="352" r:id="rId66"/>
    <p:sldId id="353" r:id="rId67"/>
    <p:sldId id="354" r:id="rId68"/>
    <p:sldId id="355" r:id="rId69"/>
    <p:sldId id="356" r:id="rId70"/>
    <p:sldId id="357" r:id="rId71"/>
    <p:sldId id="359" r:id="rId72"/>
    <p:sldId id="360" r:id="rId73"/>
    <p:sldId id="361" r:id="rId74"/>
    <p:sldId id="362" r:id="rId75"/>
    <p:sldId id="363" r:id="rId76"/>
    <p:sldId id="364" r:id="rId77"/>
    <p:sldId id="447" r:id="rId78"/>
    <p:sldId id="365" r:id="rId79"/>
    <p:sldId id="366" r:id="rId80"/>
    <p:sldId id="367" r:id="rId81"/>
    <p:sldId id="368" r:id="rId82"/>
    <p:sldId id="369" r:id="rId83"/>
    <p:sldId id="370" r:id="rId84"/>
    <p:sldId id="371" r:id="rId85"/>
    <p:sldId id="372" r:id="rId86"/>
    <p:sldId id="373" r:id="rId87"/>
    <p:sldId id="374" r:id="rId88"/>
    <p:sldId id="375" r:id="rId89"/>
    <p:sldId id="376" r:id="rId90"/>
    <p:sldId id="377" r:id="rId91"/>
    <p:sldId id="378" r:id="rId92"/>
    <p:sldId id="379" r:id="rId93"/>
    <p:sldId id="448" r:id="rId94"/>
    <p:sldId id="380" r:id="rId95"/>
    <p:sldId id="381" r:id="rId96"/>
    <p:sldId id="382" r:id="rId97"/>
    <p:sldId id="383" r:id="rId98"/>
    <p:sldId id="384" r:id="rId99"/>
    <p:sldId id="385" r:id="rId100"/>
    <p:sldId id="386" r:id="rId101"/>
    <p:sldId id="387" r:id="rId102"/>
    <p:sldId id="388" r:id="rId103"/>
    <p:sldId id="389" r:id="rId104"/>
    <p:sldId id="390" r:id="rId105"/>
    <p:sldId id="391" r:id="rId106"/>
    <p:sldId id="392" r:id="rId107"/>
    <p:sldId id="393" r:id="rId108"/>
    <p:sldId id="394" r:id="rId109"/>
    <p:sldId id="395" r:id="rId110"/>
    <p:sldId id="396" r:id="rId111"/>
    <p:sldId id="446" r:id="rId112"/>
    <p:sldId id="398" r:id="rId113"/>
    <p:sldId id="399" r:id="rId114"/>
    <p:sldId id="400" r:id="rId115"/>
    <p:sldId id="401" r:id="rId116"/>
    <p:sldId id="402" r:id="rId117"/>
    <p:sldId id="403" r:id="rId118"/>
    <p:sldId id="404" r:id="rId119"/>
    <p:sldId id="405" r:id="rId120"/>
    <p:sldId id="406" r:id="rId121"/>
    <p:sldId id="407" r:id="rId122"/>
    <p:sldId id="408" r:id="rId123"/>
    <p:sldId id="409" r:id="rId124"/>
    <p:sldId id="410" r:id="rId125"/>
    <p:sldId id="411" r:id="rId126"/>
    <p:sldId id="412" r:id="rId127"/>
    <p:sldId id="413" r:id="rId128"/>
    <p:sldId id="414" r:id="rId129"/>
    <p:sldId id="415" r:id="rId130"/>
    <p:sldId id="416" r:id="rId131"/>
    <p:sldId id="417" r:id="rId132"/>
    <p:sldId id="418" r:id="rId133"/>
    <p:sldId id="419" r:id="rId134"/>
    <p:sldId id="420" r:id="rId135"/>
    <p:sldId id="421" r:id="rId136"/>
    <p:sldId id="422" r:id="rId137"/>
    <p:sldId id="423" r:id="rId138"/>
    <p:sldId id="424" r:id="rId139"/>
    <p:sldId id="425" r:id="rId140"/>
    <p:sldId id="426" r:id="rId141"/>
    <p:sldId id="427" r:id="rId1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641"/>
    <p:restoredTop sz="94712"/>
  </p:normalViewPr>
  <p:slideViewPr>
    <p:cSldViewPr snapToGrid="0">
      <p:cViewPr varScale="1">
        <p:scale>
          <a:sx n="105" d="100"/>
          <a:sy n="105" d="100"/>
        </p:scale>
        <p:origin x="2240" y="184"/>
      </p:cViewPr>
      <p:guideLst>
        <p:guide orient="horz" pos="2160"/>
        <p:guide pos="2880"/>
      </p:guideLst>
    </p:cSldViewPr>
  </p:slideViewPr>
  <p:notesTextViewPr>
    <p:cViewPr>
      <p:scale>
        <a:sx n="1" d="1"/>
        <a:sy n="1" d="1"/>
      </p:scale>
      <p:origin x="0" y="0"/>
    </p:cViewPr>
  </p:notesTextViewPr>
  <p:sorterViewPr>
    <p:cViewPr>
      <p:scale>
        <a:sx n="100" d="100"/>
        <a:sy n="100" d="100"/>
      </p:scale>
      <p:origin x="0" y="5988"/>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6839CF-7308-4646-B1C4-2E32C7C42192}" type="datetimeFigureOut">
              <a:rPr lang="en-US" smtClean="0"/>
              <a:t>12/17/21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7B8E04-EF1B-488B-BCBB-31FC47383599}" type="slidenum">
              <a:rPr lang="en-US" smtClean="0"/>
              <a:t>‹#›</a:t>
            </a:fld>
            <a:endParaRPr lang="en-US"/>
          </a:p>
        </p:txBody>
      </p:sp>
    </p:spTree>
    <p:extLst>
      <p:ext uri="{BB962C8B-B14F-4D97-AF65-F5344CB8AC3E}">
        <p14:creationId xmlns:p14="http://schemas.microsoft.com/office/powerpoint/2010/main" val="20973360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782EDA-F9C7-4B65-A4FD-08999E08AA9C}" type="slidenum">
              <a:rPr lang="en-US" smtClean="0"/>
              <a:t>1</a:t>
            </a:fld>
            <a:endParaRPr lang="en-US"/>
          </a:p>
        </p:txBody>
      </p:sp>
    </p:spTree>
    <p:extLst>
      <p:ext uri="{BB962C8B-B14F-4D97-AF65-F5344CB8AC3E}">
        <p14:creationId xmlns:p14="http://schemas.microsoft.com/office/powerpoint/2010/main" val="20584290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54A13D-A8D7-4CBD-A52F-657600FC3243}" type="slidenum">
              <a:rPr lang="en-US" smtClean="0"/>
              <a:t>125</a:t>
            </a:fld>
            <a:endParaRPr lang="en-US"/>
          </a:p>
        </p:txBody>
      </p:sp>
    </p:spTree>
    <p:extLst>
      <p:ext uri="{BB962C8B-B14F-4D97-AF65-F5344CB8AC3E}">
        <p14:creationId xmlns:p14="http://schemas.microsoft.com/office/powerpoint/2010/main" val="14747838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7B8E04-EF1B-488B-BCBB-31FC47383599}" type="slidenum">
              <a:rPr lang="en-US" smtClean="0"/>
              <a:t>18</a:t>
            </a:fld>
            <a:endParaRPr lang="en-US"/>
          </a:p>
        </p:txBody>
      </p:sp>
    </p:spTree>
    <p:extLst>
      <p:ext uri="{BB962C8B-B14F-4D97-AF65-F5344CB8AC3E}">
        <p14:creationId xmlns:p14="http://schemas.microsoft.com/office/powerpoint/2010/main" val="8123864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7B8E04-EF1B-488B-BCBB-31FC47383599}" type="slidenum">
              <a:rPr lang="en-US" smtClean="0"/>
              <a:t>19</a:t>
            </a:fld>
            <a:endParaRPr lang="en-US"/>
          </a:p>
        </p:txBody>
      </p:sp>
    </p:spTree>
    <p:extLst>
      <p:ext uri="{BB962C8B-B14F-4D97-AF65-F5344CB8AC3E}">
        <p14:creationId xmlns:p14="http://schemas.microsoft.com/office/powerpoint/2010/main" val="21043013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7B8E04-EF1B-488B-BCBB-31FC47383599}" type="slidenum">
              <a:rPr lang="en-US" smtClean="0"/>
              <a:t>20</a:t>
            </a:fld>
            <a:endParaRPr lang="en-US"/>
          </a:p>
        </p:txBody>
      </p:sp>
    </p:spTree>
    <p:extLst>
      <p:ext uri="{BB962C8B-B14F-4D97-AF65-F5344CB8AC3E}">
        <p14:creationId xmlns:p14="http://schemas.microsoft.com/office/powerpoint/2010/main" val="12625693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7B8E04-EF1B-488B-BCBB-31FC47383599}" type="slidenum">
              <a:rPr lang="en-US" smtClean="0"/>
              <a:t>21</a:t>
            </a:fld>
            <a:endParaRPr lang="en-US"/>
          </a:p>
        </p:txBody>
      </p:sp>
    </p:spTree>
    <p:extLst>
      <p:ext uri="{BB962C8B-B14F-4D97-AF65-F5344CB8AC3E}">
        <p14:creationId xmlns:p14="http://schemas.microsoft.com/office/powerpoint/2010/main" val="3069088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7B8E04-EF1B-488B-BCBB-31FC47383599}" type="slidenum">
              <a:rPr lang="en-US" smtClean="0"/>
              <a:t>22</a:t>
            </a:fld>
            <a:endParaRPr lang="en-US"/>
          </a:p>
        </p:txBody>
      </p:sp>
    </p:spTree>
    <p:extLst>
      <p:ext uri="{BB962C8B-B14F-4D97-AF65-F5344CB8AC3E}">
        <p14:creationId xmlns:p14="http://schemas.microsoft.com/office/powerpoint/2010/main" val="16983903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7B8E04-EF1B-488B-BCBB-31FC47383599}" type="slidenum">
              <a:rPr lang="en-US" smtClean="0"/>
              <a:t>27</a:t>
            </a:fld>
            <a:endParaRPr lang="en-US"/>
          </a:p>
        </p:txBody>
      </p:sp>
    </p:spTree>
    <p:extLst>
      <p:ext uri="{BB962C8B-B14F-4D97-AF65-F5344CB8AC3E}">
        <p14:creationId xmlns:p14="http://schemas.microsoft.com/office/powerpoint/2010/main" val="15919207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08AF06-237F-46A5-9019-C74D501D4325}" type="slidenum">
              <a:rPr lang="en-US" smtClean="0"/>
              <a:t>71</a:t>
            </a:fld>
            <a:endParaRPr lang="en-US"/>
          </a:p>
        </p:txBody>
      </p:sp>
    </p:spTree>
    <p:extLst>
      <p:ext uri="{BB962C8B-B14F-4D97-AF65-F5344CB8AC3E}">
        <p14:creationId xmlns:p14="http://schemas.microsoft.com/office/powerpoint/2010/main" val="6433700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54A13D-A8D7-4CBD-A52F-657600FC3243}" type="slidenum">
              <a:rPr lang="en-US" smtClean="0"/>
              <a:t>124</a:t>
            </a:fld>
            <a:endParaRPr lang="en-US"/>
          </a:p>
        </p:txBody>
      </p:sp>
    </p:spTree>
    <p:extLst>
      <p:ext uri="{BB962C8B-B14F-4D97-AF65-F5344CB8AC3E}">
        <p14:creationId xmlns:p14="http://schemas.microsoft.com/office/powerpoint/2010/main" val="1601129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C13F5DD-8459-324D-9AE4-5CF16961C7E9}" type="datetime1">
              <a:rPr lang="en-US" smtClean="0"/>
              <a:t>12/17/21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92F159-EFD3-4C4F-9DBB-1A2CAF81A5CC}" type="slidenum">
              <a:rPr lang="en-US" smtClean="0"/>
              <a:t>‹#›</a:t>
            </a:fld>
            <a:endParaRPr lang="en-US"/>
          </a:p>
        </p:txBody>
      </p:sp>
    </p:spTree>
    <p:extLst>
      <p:ext uri="{BB962C8B-B14F-4D97-AF65-F5344CB8AC3E}">
        <p14:creationId xmlns:p14="http://schemas.microsoft.com/office/powerpoint/2010/main" val="4898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82A813-321C-9746-8851-4D6CB5006390}" type="datetime1">
              <a:rPr lang="en-US" smtClean="0"/>
              <a:t>12/17/21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92F159-EFD3-4C4F-9DBB-1A2CAF81A5CC}" type="slidenum">
              <a:rPr lang="en-US" smtClean="0"/>
              <a:t>‹#›</a:t>
            </a:fld>
            <a:endParaRPr lang="en-US"/>
          </a:p>
        </p:txBody>
      </p:sp>
    </p:spTree>
    <p:extLst>
      <p:ext uri="{BB962C8B-B14F-4D97-AF65-F5344CB8AC3E}">
        <p14:creationId xmlns:p14="http://schemas.microsoft.com/office/powerpoint/2010/main" val="79726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0D4BCC-926C-7A42-AA33-A0F4043CE790}" type="datetime1">
              <a:rPr lang="en-US" smtClean="0"/>
              <a:t>12/17/21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92F159-EFD3-4C4F-9DBB-1A2CAF81A5CC}" type="slidenum">
              <a:rPr lang="en-US" smtClean="0"/>
              <a:t>‹#›</a:t>
            </a:fld>
            <a:endParaRPr lang="en-US"/>
          </a:p>
        </p:txBody>
      </p:sp>
    </p:spTree>
    <p:extLst>
      <p:ext uri="{BB962C8B-B14F-4D97-AF65-F5344CB8AC3E}">
        <p14:creationId xmlns:p14="http://schemas.microsoft.com/office/powerpoint/2010/main" val="28990482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B0C90295-8147-064B-8249-9C8786545038}" type="datetime1">
              <a:rPr lang="en-US" smtClean="0"/>
              <a:t>12/17/21</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64E91E7-B905-49DC-BC7F-8EE38823FD03}" type="slidenum">
              <a:rPr lang="en-US"/>
              <a:pPr>
                <a:defRPr/>
              </a:pPr>
              <a:t>‹#›</a:t>
            </a:fld>
            <a:endParaRPr lang="en-US"/>
          </a:p>
        </p:txBody>
      </p:sp>
    </p:spTree>
    <p:extLst>
      <p:ext uri="{BB962C8B-B14F-4D97-AF65-F5344CB8AC3E}">
        <p14:creationId xmlns:p14="http://schemas.microsoft.com/office/powerpoint/2010/main" val="11916828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600200"/>
            <a:ext cx="4038600" cy="4525963"/>
          </a:xfrm>
        </p:spPr>
        <p:txBody>
          <a:bodyPr/>
          <a:lstStyle/>
          <a:p>
            <a:pPr lvl="0"/>
            <a:endParaRPr lang="en-US" noProof="0"/>
          </a:p>
        </p:txBody>
      </p:sp>
      <p:sp>
        <p:nvSpPr>
          <p:cNvPr id="5" name="Rectangle 4"/>
          <p:cNvSpPr>
            <a:spLocks noGrp="1" noChangeArrowheads="1"/>
          </p:cNvSpPr>
          <p:nvPr>
            <p:ph type="dt" sz="half" idx="10"/>
          </p:nvPr>
        </p:nvSpPr>
        <p:spPr>
          <a:ln/>
        </p:spPr>
        <p:txBody>
          <a:bodyPr/>
          <a:lstStyle>
            <a:lvl1pPr>
              <a:defRPr/>
            </a:lvl1pPr>
          </a:lstStyle>
          <a:p>
            <a:pPr>
              <a:defRPr/>
            </a:pPr>
            <a:fld id="{28A64D7C-CC7D-C949-8167-396F7B23F9A6}" type="datetime1">
              <a:rPr lang="en-US" smtClean="0"/>
              <a:t>12/17/21</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37F7F37-C7FF-4822-B57D-9D997D5DA0E0}" type="slidenum">
              <a:rPr lang="en-US"/>
              <a:pPr>
                <a:defRPr/>
              </a:pPr>
              <a:t>‹#›</a:t>
            </a:fld>
            <a:endParaRPr lang="en-US"/>
          </a:p>
        </p:txBody>
      </p:sp>
    </p:spTree>
    <p:extLst>
      <p:ext uri="{BB962C8B-B14F-4D97-AF65-F5344CB8AC3E}">
        <p14:creationId xmlns:p14="http://schemas.microsoft.com/office/powerpoint/2010/main" val="1208909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a:bodyPr>
          <a:lstStyle>
            <a:lvl1pPr>
              <a:defRPr sz="3600"/>
            </a:lvl1p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fld id="{7EBD0689-CF75-9C4D-BAC7-D21C620664EF}" type="datetime1">
              <a:rPr lang="en-US" smtClean="0"/>
              <a:t>12/17/21</a:t>
            </a:fld>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16546718-A981-4B9D-8557-5230C79FF06B}" type="slidenum">
              <a:rPr lang="en-US"/>
              <a:pPr>
                <a:defRPr/>
              </a:pPr>
              <a:t>‹#›</a:t>
            </a:fld>
            <a:endParaRPr lang="en-US"/>
          </a:p>
        </p:txBody>
      </p:sp>
    </p:spTree>
    <p:extLst>
      <p:ext uri="{BB962C8B-B14F-4D97-AF65-F5344CB8AC3E}">
        <p14:creationId xmlns:p14="http://schemas.microsoft.com/office/powerpoint/2010/main" val="1275263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7D3C91F-A390-7D41-9787-DAE8FEC4212E}" type="datetime1">
              <a:rPr lang="en-US" smtClean="0"/>
              <a:t>12/17/21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92F159-EFD3-4C4F-9DBB-1A2CAF81A5CC}" type="slidenum">
              <a:rPr lang="en-US" smtClean="0"/>
              <a:t>‹#›</a:t>
            </a:fld>
            <a:endParaRPr lang="en-US"/>
          </a:p>
        </p:txBody>
      </p:sp>
    </p:spTree>
    <p:extLst>
      <p:ext uri="{BB962C8B-B14F-4D97-AF65-F5344CB8AC3E}">
        <p14:creationId xmlns:p14="http://schemas.microsoft.com/office/powerpoint/2010/main" val="3027367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D4F5B1-8CD5-E245-A2C6-C54294049974}" type="datetime1">
              <a:rPr lang="en-US" smtClean="0"/>
              <a:t>12/17/21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92F159-EFD3-4C4F-9DBB-1A2CAF81A5CC}" type="slidenum">
              <a:rPr lang="en-US" smtClean="0"/>
              <a:t>‹#›</a:t>
            </a:fld>
            <a:endParaRPr lang="en-US"/>
          </a:p>
        </p:txBody>
      </p:sp>
    </p:spTree>
    <p:extLst>
      <p:ext uri="{BB962C8B-B14F-4D97-AF65-F5344CB8AC3E}">
        <p14:creationId xmlns:p14="http://schemas.microsoft.com/office/powerpoint/2010/main" val="405632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8434E8A-21D8-0441-8EDF-0099BDFE3C6E}" type="datetime1">
              <a:rPr lang="en-US" smtClean="0"/>
              <a:t>12/17/21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92F159-EFD3-4C4F-9DBB-1A2CAF81A5CC}" type="slidenum">
              <a:rPr lang="en-US" smtClean="0"/>
              <a:t>‹#›</a:t>
            </a:fld>
            <a:endParaRPr lang="en-US"/>
          </a:p>
        </p:txBody>
      </p:sp>
    </p:spTree>
    <p:extLst>
      <p:ext uri="{BB962C8B-B14F-4D97-AF65-F5344CB8AC3E}">
        <p14:creationId xmlns:p14="http://schemas.microsoft.com/office/powerpoint/2010/main" val="4252468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F4F9C6-237C-9F48-8DB8-E361DF6D396C}" type="datetime1">
              <a:rPr lang="en-US" smtClean="0"/>
              <a:t>12/17/21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92F159-EFD3-4C4F-9DBB-1A2CAF81A5CC}" type="slidenum">
              <a:rPr lang="en-US" smtClean="0"/>
              <a:t>‹#›</a:t>
            </a:fld>
            <a:endParaRPr lang="en-US"/>
          </a:p>
        </p:txBody>
      </p:sp>
    </p:spTree>
    <p:extLst>
      <p:ext uri="{BB962C8B-B14F-4D97-AF65-F5344CB8AC3E}">
        <p14:creationId xmlns:p14="http://schemas.microsoft.com/office/powerpoint/2010/main" val="2161601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24D33E-FC8D-5041-AE05-4154528E11D2}" type="datetime1">
              <a:rPr lang="en-US" smtClean="0"/>
              <a:t>12/17/21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92F159-EFD3-4C4F-9DBB-1A2CAF81A5CC}" type="slidenum">
              <a:rPr lang="en-US" smtClean="0"/>
              <a:t>‹#›</a:t>
            </a:fld>
            <a:endParaRPr lang="en-US"/>
          </a:p>
        </p:txBody>
      </p:sp>
    </p:spTree>
    <p:extLst>
      <p:ext uri="{BB962C8B-B14F-4D97-AF65-F5344CB8AC3E}">
        <p14:creationId xmlns:p14="http://schemas.microsoft.com/office/powerpoint/2010/main" val="883481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530DCB-46ED-E74A-A5DD-43C8D512321D}" type="datetime1">
              <a:rPr lang="en-US" smtClean="0"/>
              <a:t>12/17/21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92F159-EFD3-4C4F-9DBB-1A2CAF81A5CC}" type="slidenum">
              <a:rPr lang="en-US" smtClean="0"/>
              <a:t>‹#›</a:t>
            </a:fld>
            <a:endParaRPr lang="en-US"/>
          </a:p>
        </p:txBody>
      </p:sp>
    </p:spTree>
    <p:extLst>
      <p:ext uri="{BB962C8B-B14F-4D97-AF65-F5344CB8AC3E}">
        <p14:creationId xmlns:p14="http://schemas.microsoft.com/office/powerpoint/2010/main" val="2006559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543A7B-143B-EF4A-A47E-C0C49532536D}" type="datetime1">
              <a:rPr lang="en-US" smtClean="0"/>
              <a:t>12/17/21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92F159-EFD3-4C4F-9DBB-1A2CAF81A5CC}" type="slidenum">
              <a:rPr lang="en-US" smtClean="0"/>
              <a:t>‹#›</a:t>
            </a:fld>
            <a:endParaRPr lang="en-US"/>
          </a:p>
        </p:txBody>
      </p:sp>
    </p:spTree>
    <p:extLst>
      <p:ext uri="{BB962C8B-B14F-4D97-AF65-F5344CB8AC3E}">
        <p14:creationId xmlns:p14="http://schemas.microsoft.com/office/powerpoint/2010/main" val="3268468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3F52B3-8C71-944C-94F8-654E5625DE6B}" type="datetime1">
              <a:rPr lang="en-US" smtClean="0"/>
              <a:t>12/17/21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92F159-EFD3-4C4F-9DBB-1A2CAF81A5CC}" type="slidenum">
              <a:rPr lang="en-US" smtClean="0"/>
              <a:t>‹#›</a:t>
            </a:fld>
            <a:endParaRPr lang="en-US"/>
          </a:p>
        </p:txBody>
      </p:sp>
    </p:spTree>
    <p:extLst>
      <p:ext uri="{BB962C8B-B14F-4D97-AF65-F5344CB8AC3E}">
        <p14:creationId xmlns:p14="http://schemas.microsoft.com/office/powerpoint/2010/main" val="1406697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6DF3DD-3B4C-4A4F-9A8F-D68FE8663F2B}" type="datetime1">
              <a:rPr lang="en-US" smtClean="0"/>
              <a:t>12/17/21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92F159-EFD3-4C4F-9DBB-1A2CAF81A5CC}" type="slidenum">
              <a:rPr lang="en-US" smtClean="0"/>
              <a:t>‹#›</a:t>
            </a:fld>
            <a:endParaRPr lang="en-US"/>
          </a:p>
        </p:txBody>
      </p:sp>
    </p:spTree>
    <p:extLst>
      <p:ext uri="{BB962C8B-B14F-4D97-AF65-F5344CB8AC3E}">
        <p14:creationId xmlns:p14="http://schemas.microsoft.com/office/powerpoint/2010/main" val="16821124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hyperlink" Target="http://www.sqlitetutorial.net/sqlite-create-view/" TargetMode="Externa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www.sqlite.org/copyright.html" TargetMode="External"/><Relationship Id="rId3" Type="http://schemas.openxmlformats.org/officeDocument/2006/relationships/hyperlink" Target="https://sqlite.org/serverless.html" TargetMode="External"/><Relationship Id="rId7" Type="http://schemas.openxmlformats.org/officeDocument/2006/relationships/hyperlink" Target="https://www.sqlite.org/fullsql.html" TargetMode="External"/><Relationship Id="rId12" Type="http://schemas.openxmlformats.org/officeDocument/2006/relationships/hyperlink" Target="https://bioconductor.org/packages/release/data/annotation/html/org.Hs.eg.db.html" TargetMode="External"/><Relationship Id="rId2" Type="http://schemas.openxmlformats.org/officeDocument/2006/relationships/hyperlink" Target="https://sqlite.org/selfcontained.html" TargetMode="External"/><Relationship Id="rId1" Type="http://schemas.openxmlformats.org/officeDocument/2006/relationships/slideLayout" Target="../slideLayouts/slideLayout2.xml"/><Relationship Id="rId6" Type="http://schemas.openxmlformats.org/officeDocument/2006/relationships/hyperlink" Target="https://www.sqlite.org/hirely.html" TargetMode="External"/><Relationship Id="rId11" Type="http://schemas.openxmlformats.org/officeDocument/2006/relationships/hyperlink" Target="https://bioconductor.org/packages/release/data/annotation/html/hgu133a.db.html" TargetMode="External"/><Relationship Id="rId5" Type="http://schemas.openxmlformats.org/officeDocument/2006/relationships/hyperlink" Target="https://www.sqlite.org/serverless.html" TargetMode="External"/><Relationship Id="rId10" Type="http://schemas.openxmlformats.org/officeDocument/2006/relationships/hyperlink" Target="https://sqlite.org/)" TargetMode="External"/><Relationship Id="rId4" Type="http://schemas.openxmlformats.org/officeDocument/2006/relationships/hyperlink" Target="https://sqlite.org/zeroconf.html" TargetMode="External"/><Relationship Id="rId9" Type="http://schemas.openxmlformats.org/officeDocument/2006/relationships/hyperlink" Target="https://sqlite.org/mostdeployed.html" TargetMode="Externa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hyperlink" Target="https://www.w3schools.com/sql/sql_stored_procedures.asp" TargetMode="Externa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hyperlink" Target="https://www.sqlite.org/lang_createtrigger.html" TargetMode="Externa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sqlite.org/docs.html" TargetMode="Externa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hyperlink" Target="https://dev.mysql.com/doc/refman/5.7/en/grant.html" TargetMode="Externa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pfam.xfam.or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pfam.xfam.or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pfam.xfam.org/help#helpDatabaseBlock" TargetMode="External"/><Relationship Id="rId4" Type="http://schemas.openxmlformats.org/officeDocument/2006/relationships/hyperlink" Target="ftp://ftp.ebi.ac.uk/pub/databases/Pfam/"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sqlite.org/lang_expr.htm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hyperlink" Target="https://www.sqlite.org/download.html"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www.sqlite.org/download.html"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dbeaver.jkiss.org/" TargetMode="External"/><Relationship Id="rId2" Type="http://schemas.openxmlformats.org/officeDocument/2006/relationships/hyperlink" Target="http://www.mysql.com/products/workbench/"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useast.ensembl.org/info/data/mysql.html"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www.tutorialspoint.com/sqlite/sqlite_quick_guide.htm" TargetMode="External"/><Relationship Id="rId2" Type="http://schemas.openxmlformats.org/officeDocument/2006/relationships/hyperlink" Target="http://www.tutorialspoint.com/sqlite/" TargetMode="External"/><Relationship Id="rId1" Type="http://schemas.openxmlformats.org/officeDocument/2006/relationships/slideLayout" Target="../slideLayouts/slideLayout2.xml"/><Relationship Id="rId5" Type="http://schemas.openxmlformats.org/officeDocument/2006/relationships/hyperlink" Target="https://pymotw.com/3/sqlite3/" TargetMode="External"/><Relationship Id="rId4" Type="http://schemas.openxmlformats.org/officeDocument/2006/relationships/hyperlink" Target="http://www.tutorialspoint.com/sqlite/sqlite_pdf_version.htm"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s://www.ncbi.nlm.nih.gov/gene/statistics"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sqlite.org/lang_aggfunc.html" TargetMode="External"/><Relationship Id="rId2" Type="http://schemas.openxmlformats.org/officeDocument/2006/relationships/hyperlink" Target="https://www.sqlite.org/lang_corefunc.html"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dev.mysql.com/doc/refman/5.5/en/alter-table.html" TargetMode="External"/><Relationship Id="rId2" Type="http://schemas.openxmlformats.org/officeDocument/2006/relationships/hyperlink" Target="https://www.sqlite.org/lang_altertable.html"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hyperlink" Target="http://dev.mysql.com/doc/refman/5.5/en/alter-table.html" TargetMode="External"/><Relationship Id="rId2" Type="http://schemas.openxmlformats.org/officeDocument/2006/relationships/hyperlink" Target="https://www.sqlite.org/lang_altertable.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http://www.tutorialspoint.com/sqlite/sqlite_alter_command.htm" TargetMode="External"/><Relationship Id="rId2" Type="http://schemas.openxmlformats.org/officeDocument/2006/relationships/hyperlink" Target="https://www.sqlite.org/lang_altertable.html"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en.wikipedia.org/wiki/Edgar_F._Codd"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hyperlink" Target="https://www.sqlite.org/datatype3.html" TargetMode="Externa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1106297"/>
            <a:ext cx="7772400" cy="1470025"/>
          </a:xfrm>
        </p:spPr>
        <p:txBody>
          <a:bodyPr/>
          <a:lstStyle/>
          <a:p>
            <a:pPr eaLnBrk="1" hangingPunct="1"/>
            <a:r>
              <a:rPr lang="en-US" altLang="en-US" dirty="0"/>
              <a:t>Databases and SQL</a:t>
            </a:r>
          </a:p>
        </p:txBody>
      </p:sp>
      <p:sp>
        <p:nvSpPr>
          <p:cNvPr id="6" name="Rectangle 3"/>
          <p:cNvSpPr>
            <a:spLocks noGrp="1" noChangeArrowheads="1"/>
          </p:cNvSpPr>
          <p:nvPr>
            <p:ph type="subTitle" idx="1"/>
          </p:nvPr>
        </p:nvSpPr>
        <p:spPr>
          <a:xfrm>
            <a:off x="1371600" y="2576322"/>
            <a:ext cx="6400800" cy="3605022"/>
          </a:xfrm>
        </p:spPr>
        <p:txBody>
          <a:bodyPr>
            <a:normAutofit/>
          </a:bodyPr>
          <a:lstStyle/>
          <a:p>
            <a:pPr eaLnBrk="1" hangingPunct="1"/>
            <a:endParaRPr lang="en-US" altLang="en-US" dirty="0"/>
          </a:p>
          <a:p>
            <a:r>
              <a:rPr lang="en-US" altLang="en-US" dirty="0"/>
              <a:t>BIOINF575 - </a:t>
            </a:r>
            <a:r>
              <a:rPr lang="en-US" altLang="en-US"/>
              <a:t>Fall 2021</a:t>
            </a:r>
            <a:endParaRPr lang="en-US" altLang="en-US" dirty="0"/>
          </a:p>
          <a:p>
            <a:r>
              <a:rPr lang="en-US" altLang="en-US" dirty="0"/>
              <a:t>Extra material</a:t>
            </a:r>
          </a:p>
          <a:p>
            <a:endParaRPr lang="en-US" altLang="en-US" dirty="0"/>
          </a:p>
        </p:txBody>
      </p:sp>
      <p:sp>
        <p:nvSpPr>
          <p:cNvPr id="2" name="Slide Number Placeholder 1"/>
          <p:cNvSpPr>
            <a:spLocks noGrp="1"/>
          </p:cNvSpPr>
          <p:nvPr>
            <p:ph type="sldNum" sz="quarter" idx="12"/>
          </p:nvPr>
        </p:nvSpPr>
        <p:spPr/>
        <p:txBody>
          <a:bodyPr/>
          <a:lstStyle/>
          <a:p>
            <a:fld id="{1D92F159-EFD3-4C4F-9DBB-1A2CAF81A5CC}" type="slidenum">
              <a:rPr lang="en-US" smtClean="0"/>
              <a:t>1</a:t>
            </a:fld>
            <a:endParaRPr lang="en-US"/>
          </a:p>
        </p:txBody>
      </p:sp>
    </p:spTree>
    <p:extLst>
      <p:ext uri="{BB962C8B-B14F-4D97-AF65-F5344CB8AC3E}">
        <p14:creationId xmlns:p14="http://schemas.microsoft.com/office/powerpoint/2010/main" val="3745240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Declarative vs Imperative Language</a:t>
            </a:r>
          </a:p>
        </p:txBody>
      </p:sp>
      <p:sp>
        <p:nvSpPr>
          <p:cNvPr id="3" name="Content Placeholder 2"/>
          <p:cNvSpPr>
            <a:spLocks noGrp="1"/>
          </p:cNvSpPr>
          <p:nvPr>
            <p:ph idx="1"/>
          </p:nvPr>
        </p:nvSpPr>
        <p:spPr/>
        <p:txBody>
          <a:bodyPr>
            <a:normAutofit fontScale="92500" lnSpcReduction="20000"/>
          </a:bodyPr>
          <a:lstStyle/>
          <a:p>
            <a:r>
              <a:rPr lang="en-US" sz="2800" dirty="0"/>
              <a:t>SQL is a declarative language</a:t>
            </a:r>
          </a:p>
          <a:p>
            <a:pPr lvl="1"/>
            <a:r>
              <a:rPr lang="en-US" sz="2400" dirty="0"/>
              <a:t>You describe the result you want: </a:t>
            </a:r>
          </a:p>
          <a:p>
            <a:pPr marL="914400" lvl="2" indent="0">
              <a:buNone/>
            </a:pPr>
            <a:r>
              <a:rPr lang="en-US" sz="2000" dirty="0">
                <a:latin typeface="Courier New" charset="0"/>
                <a:ea typeface="Courier New" charset="0"/>
                <a:cs typeface="Courier New" charset="0"/>
              </a:rPr>
              <a:t>SELECT gene FROM </a:t>
            </a:r>
            <a:r>
              <a:rPr lang="en-US" sz="2000" dirty="0" err="1">
                <a:latin typeface="Courier New" charset="0"/>
                <a:ea typeface="Courier New" charset="0"/>
                <a:cs typeface="Courier New" charset="0"/>
              </a:rPr>
              <a:t>gene_table</a:t>
            </a:r>
            <a:endParaRPr lang="en-US" sz="2000" dirty="0">
              <a:latin typeface="Courier New" charset="0"/>
              <a:ea typeface="Courier New" charset="0"/>
              <a:cs typeface="Courier New" charset="0"/>
            </a:endParaRPr>
          </a:p>
          <a:p>
            <a:pPr marL="914400" lvl="2" indent="0">
              <a:buNone/>
            </a:pPr>
            <a:r>
              <a:rPr lang="en-US" sz="2000" dirty="0" err="1">
                <a:latin typeface="Courier New" charset="0"/>
                <a:ea typeface="Courier New" charset="0"/>
                <a:cs typeface="Courier New" charset="0"/>
              </a:rPr>
              <a:t>small_nums</a:t>
            </a:r>
            <a:r>
              <a:rPr lang="en-US" sz="2000" dirty="0">
                <a:latin typeface="Courier New" charset="0"/>
                <a:ea typeface="Courier New" charset="0"/>
                <a:cs typeface="Courier New" charset="0"/>
              </a:rPr>
              <a:t> = [x for x in range(20) if x &lt; 5]</a:t>
            </a:r>
          </a:p>
          <a:p>
            <a:pPr lvl="1" algn="just"/>
            <a:r>
              <a:rPr lang="en-US" sz="2400" dirty="0"/>
              <a:t>The database engine generates a plan based on your query and the database structure to produce those results and then executes the plan</a:t>
            </a:r>
          </a:p>
          <a:p>
            <a:r>
              <a:rPr lang="en-US" sz="2800" dirty="0"/>
              <a:t>In an imperative language (Python, C, Java, </a:t>
            </a:r>
            <a:r>
              <a:rPr lang="en-US" sz="2800" dirty="0" err="1"/>
              <a:t>etc</a:t>
            </a:r>
            <a:r>
              <a:rPr lang="en-US" sz="2800" dirty="0"/>
              <a:t>,)</a:t>
            </a:r>
          </a:p>
          <a:p>
            <a:pPr lvl="1" algn="just"/>
            <a:r>
              <a:rPr lang="en-US" sz="2400" dirty="0"/>
              <a:t>You encode how to do things and in what order to achieve your desired result</a:t>
            </a:r>
          </a:p>
          <a:p>
            <a:pPr marL="857250" lvl="2" indent="0" algn="just">
              <a:buNone/>
            </a:pPr>
            <a:r>
              <a:rPr lang="en-US" sz="2000" dirty="0" err="1">
                <a:latin typeface="Courier New" charset="0"/>
                <a:ea typeface="Courier New" charset="0"/>
                <a:cs typeface="Courier New" charset="0"/>
              </a:rPr>
              <a:t>small_nums</a:t>
            </a:r>
            <a:r>
              <a:rPr lang="en-US" sz="2000" dirty="0">
                <a:latin typeface="Courier New" charset="0"/>
                <a:ea typeface="Courier New" charset="0"/>
                <a:cs typeface="Courier New" charset="0"/>
              </a:rPr>
              <a:t> = [] </a:t>
            </a:r>
          </a:p>
          <a:p>
            <a:pPr marL="857250" lvl="2" indent="0" algn="just">
              <a:buNone/>
            </a:pPr>
            <a:r>
              <a:rPr lang="en-US" sz="2000" dirty="0">
                <a:latin typeface="Courier New" charset="0"/>
                <a:ea typeface="Courier New" charset="0"/>
                <a:cs typeface="Courier New" charset="0"/>
              </a:rPr>
              <a:t>for </a:t>
            </a:r>
            <a:r>
              <a:rPr lang="en-US" sz="2000" dirty="0" err="1">
                <a:latin typeface="Courier New" charset="0"/>
                <a:ea typeface="Courier New" charset="0"/>
                <a:cs typeface="Courier New" charset="0"/>
              </a:rPr>
              <a:t>i</a:t>
            </a:r>
            <a:r>
              <a:rPr lang="en-US" sz="2000" dirty="0">
                <a:latin typeface="Courier New" charset="0"/>
                <a:ea typeface="Courier New" charset="0"/>
                <a:cs typeface="Courier New" charset="0"/>
              </a:rPr>
              <a:t> in range(20): </a:t>
            </a:r>
          </a:p>
          <a:p>
            <a:pPr marL="857250" lvl="2" indent="0" algn="just">
              <a:buNone/>
            </a:pPr>
            <a:r>
              <a:rPr lang="en-US" sz="2000" dirty="0">
                <a:latin typeface="Courier New" charset="0"/>
                <a:ea typeface="Courier New" charset="0"/>
                <a:cs typeface="Courier New" charset="0"/>
              </a:rPr>
              <a:t>	  if </a:t>
            </a:r>
            <a:r>
              <a:rPr lang="en-US" sz="2000" dirty="0" err="1">
                <a:latin typeface="Courier New" charset="0"/>
                <a:ea typeface="Courier New" charset="0"/>
                <a:cs typeface="Courier New" charset="0"/>
              </a:rPr>
              <a:t>i</a:t>
            </a:r>
            <a:r>
              <a:rPr lang="en-US" sz="2000" dirty="0">
                <a:latin typeface="Courier New" charset="0"/>
                <a:ea typeface="Courier New" charset="0"/>
                <a:cs typeface="Courier New" charset="0"/>
              </a:rPr>
              <a:t> &lt; 5: </a:t>
            </a:r>
          </a:p>
          <a:p>
            <a:pPr marL="857250" lvl="2" indent="0" algn="just">
              <a:buNone/>
            </a:pPr>
            <a:r>
              <a:rPr lang="en-US" sz="2000" dirty="0">
                <a:latin typeface="Courier New" charset="0"/>
                <a:ea typeface="Courier New" charset="0"/>
                <a:cs typeface="Courier New" charset="0"/>
              </a:rPr>
              <a:t>		</a:t>
            </a:r>
            <a:r>
              <a:rPr lang="en-US" sz="2000" dirty="0" err="1">
                <a:latin typeface="Courier New" charset="0"/>
                <a:ea typeface="Courier New" charset="0"/>
                <a:cs typeface="Courier New" charset="0"/>
              </a:rPr>
              <a:t>small_nums.append</a:t>
            </a:r>
            <a:r>
              <a:rPr lang="en-US" sz="2000" dirty="0">
                <a:latin typeface="Courier New" charset="0"/>
                <a:ea typeface="Courier New" charset="0"/>
                <a:cs typeface="Courier New" charset="0"/>
              </a:rPr>
              <a:t>(</a:t>
            </a:r>
            <a:r>
              <a:rPr lang="en-US" sz="2000" dirty="0" err="1">
                <a:latin typeface="Courier New" charset="0"/>
                <a:ea typeface="Courier New" charset="0"/>
                <a:cs typeface="Courier New" charset="0"/>
              </a:rPr>
              <a:t>i</a:t>
            </a:r>
            <a:r>
              <a:rPr lang="en-US" sz="2000" dirty="0">
                <a:latin typeface="Courier New" charset="0"/>
                <a:ea typeface="Courier New" charset="0"/>
                <a:cs typeface="Courier New" charset="0"/>
              </a:rPr>
              <a:t>)</a:t>
            </a:r>
          </a:p>
        </p:txBody>
      </p:sp>
      <p:sp>
        <p:nvSpPr>
          <p:cNvPr id="4" name="Slide Number Placeholder 3"/>
          <p:cNvSpPr>
            <a:spLocks noGrp="1"/>
          </p:cNvSpPr>
          <p:nvPr>
            <p:ph type="sldNum" sz="quarter" idx="12"/>
          </p:nvPr>
        </p:nvSpPr>
        <p:spPr/>
        <p:txBody>
          <a:bodyPr/>
          <a:lstStyle/>
          <a:p>
            <a:fld id="{1D92F159-EFD3-4C4F-9DBB-1A2CAF81A5CC}" type="slidenum">
              <a:rPr lang="en-US" smtClean="0"/>
              <a:t>10</a:t>
            </a:fld>
            <a:endParaRPr lang="en-US"/>
          </a:p>
        </p:txBody>
      </p:sp>
    </p:spTree>
    <p:extLst>
      <p:ext uri="{BB962C8B-B14F-4D97-AF65-F5344CB8AC3E}">
        <p14:creationId xmlns:p14="http://schemas.microsoft.com/office/powerpoint/2010/main" val="333410947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Queries</a:t>
            </a:r>
          </a:p>
        </p:txBody>
      </p:sp>
      <p:sp>
        <p:nvSpPr>
          <p:cNvPr id="3" name="Content Placeholder 2"/>
          <p:cNvSpPr>
            <a:spLocks noGrp="1"/>
          </p:cNvSpPr>
          <p:nvPr>
            <p:ph idx="1"/>
          </p:nvPr>
        </p:nvSpPr>
        <p:spPr>
          <a:xfrm>
            <a:off x="228600" y="1600200"/>
            <a:ext cx="8839200" cy="4525963"/>
          </a:xfrm>
        </p:spPr>
        <p:txBody>
          <a:bodyPr>
            <a:normAutofit fontScale="92500"/>
          </a:bodyPr>
          <a:lstStyle/>
          <a:p>
            <a:pPr marL="0" indent="0">
              <a:buNone/>
            </a:pPr>
            <a:r>
              <a:rPr lang="en-US" sz="2800" dirty="0"/>
              <a:t>GROUP BY the foreign key – large dataset</a:t>
            </a:r>
          </a:p>
          <a:p>
            <a:pPr marL="0" indent="0">
              <a:buNone/>
            </a:pPr>
            <a:r>
              <a:rPr lang="en-US" sz="2800" dirty="0"/>
              <a:t>If </a:t>
            </a:r>
            <a:r>
              <a:rPr lang="en-US" sz="2400" dirty="0" err="1">
                <a:latin typeface="Courier New" charset="0"/>
                <a:ea typeface="Courier New" charset="0"/>
                <a:cs typeface="Courier New" charset="0"/>
              </a:rPr>
              <a:t>pfamA_reg_full_significant</a:t>
            </a:r>
            <a:r>
              <a:rPr lang="en-US" sz="2400" dirty="0">
                <a:latin typeface="Courier New" charset="0"/>
                <a:ea typeface="Courier New" charset="0"/>
                <a:cs typeface="Courier New" charset="0"/>
              </a:rPr>
              <a:t> </a:t>
            </a:r>
            <a:r>
              <a:rPr lang="en-US" sz="2800" dirty="0"/>
              <a:t>is fully loaded (~70 mil rows) </a:t>
            </a:r>
          </a:p>
          <a:p>
            <a:pPr marL="0" indent="0">
              <a:buNone/>
            </a:pPr>
            <a:endParaRPr lang="en-US" sz="2000" dirty="0">
              <a:latin typeface="Courier New" charset="0"/>
              <a:ea typeface="Courier New" charset="0"/>
              <a:cs typeface="Courier New" charset="0"/>
            </a:endParaRPr>
          </a:p>
          <a:p>
            <a:pPr marL="0" indent="0">
              <a:buNone/>
            </a:pPr>
            <a:r>
              <a:rPr lang="en-US" sz="2000" dirty="0" err="1">
                <a:latin typeface="Courier New" charset="0"/>
                <a:ea typeface="Courier New" charset="0"/>
                <a:cs typeface="Courier New" charset="0"/>
              </a:rPr>
              <a:t>sql</a:t>
            </a:r>
            <a:r>
              <a:rPr lang="en-US" sz="2000" dirty="0">
                <a:latin typeface="Courier New" charset="0"/>
                <a:ea typeface="Courier New" charset="0"/>
                <a:cs typeface="Courier New" charset="0"/>
              </a:rPr>
              <a:t> = '''</a:t>
            </a:r>
          </a:p>
          <a:p>
            <a:pPr marL="0" indent="0">
              <a:buNone/>
            </a:pPr>
            <a:r>
              <a:rPr lang="en-US" sz="2000" dirty="0">
                <a:latin typeface="Courier New" charset="0"/>
                <a:ea typeface="Courier New" charset="0"/>
                <a:cs typeface="Courier New" charset="0"/>
              </a:rPr>
              <a:t>SELECT </a:t>
            </a:r>
            <a:r>
              <a:rPr lang="en-US" sz="2000" dirty="0" err="1">
                <a:latin typeface="Courier New" charset="0"/>
                <a:ea typeface="Courier New" charset="0"/>
                <a:cs typeface="Courier New" charset="0"/>
              </a:rPr>
              <a:t>pfamA_acc</a:t>
            </a:r>
            <a:r>
              <a:rPr lang="en-US" sz="2000" dirty="0">
                <a:latin typeface="Courier New" charset="0"/>
                <a:ea typeface="Courier New" charset="0"/>
                <a:cs typeface="Courier New" charset="0"/>
              </a:rPr>
              <a:t>, count(*)</a:t>
            </a:r>
          </a:p>
          <a:p>
            <a:pPr marL="0" indent="0">
              <a:buNone/>
            </a:pPr>
            <a:r>
              <a:rPr lang="en-US" sz="2000" dirty="0">
                <a:latin typeface="Courier New" charset="0"/>
                <a:ea typeface="Courier New" charset="0"/>
                <a:cs typeface="Courier New" charset="0"/>
              </a:rPr>
              <a:t>FROM </a:t>
            </a:r>
            <a:r>
              <a:rPr lang="en-US" sz="2000" dirty="0" err="1">
                <a:latin typeface="Courier New" charset="0"/>
                <a:ea typeface="Courier New" charset="0"/>
                <a:cs typeface="Courier New" charset="0"/>
              </a:rPr>
              <a:t>pfamA_reg_full_significant</a:t>
            </a:r>
            <a:endParaRPr lang="en-US" sz="2000" dirty="0">
              <a:latin typeface="Courier New" charset="0"/>
              <a:ea typeface="Courier New" charset="0"/>
              <a:cs typeface="Courier New" charset="0"/>
            </a:endParaRPr>
          </a:p>
          <a:p>
            <a:pPr marL="0" indent="0">
              <a:buNone/>
            </a:pPr>
            <a:r>
              <a:rPr lang="en-US" sz="2000" dirty="0">
                <a:latin typeface="Courier New" charset="0"/>
                <a:ea typeface="Courier New" charset="0"/>
                <a:cs typeface="Courier New" charset="0"/>
              </a:rPr>
              <a:t>GROUP BY </a:t>
            </a:r>
            <a:r>
              <a:rPr lang="en-US" sz="2000" dirty="0" err="1">
                <a:latin typeface="Courier New" charset="0"/>
                <a:ea typeface="Courier New" charset="0"/>
                <a:cs typeface="Courier New" charset="0"/>
              </a:rPr>
              <a:t>pfamA_acc</a:t>
            </a:r>
            <a:endParaRPr lang="en-US" sz="2000" dirty="0">
              <a:latin typeface="Courier New" charset="0"/>
              <a:ea typeface="Courier New" charset="0"/>
              <a:cs typeface="Courier New" charset="0"/>
            </a:endParaRPr>
          </a:p>
          <a:p>
            <a:pPr marL="0" indent="0">
              <a:buNone/>
            </a:pPr>
            <a:r>
              <a:rPr lang="en-US" sz="2000" dirty="0">
                <a:latin typeface="Courier New" charset="0"/>
                <a:ea typeface="Courier New" charset="0"/>
                <a:cs typeface="Courier New" charset="0"/>
              </a:rPr>
              <a:t>HAVING count(*) = 5</a:t>
            </a:r>
          </a:p>
          <a:p>
            <a:pPr marL="0" indent="0">
              <a:buNone/>
            </a:pPr>
            <a:r>
              <a:rPr lang="en-US" sz="2000" dirty="0">
                <a:latin typeface="Courier New" charset="0"/>
                <a:ea typeface="Courier New" charset="0"/>
                <a:cs typeface="Courier New" charset="0"/>
              </a:rPr>
              <a:t>LIMIT 10;</a:t>
            </a:r>
          </a:p>
          <a:p>
            <a:pPr marL="0" indent="0">
              <a:buNone/>
            </a:pPr>
            <a:r>
              <a:rPr lang="en-US" sz="2000" dirty="0">
                <a:latin typeface="Courier New" charset="0"/>
                <a:ea typeface="Courier New" charset="0"/>
                <a:cs typeface="Courier New" charset="0"/>
              </a:rPr>
              <a:t>'''</a:t>
            </a:r>
          </a:p>
          <a:p>
            <a:pPr marL="0" indent="0">
              <a:buNone/>
            </a:pPr>
            <a:r>
              <a:rPr lang="en-US" sz="2000" dirty="0" err="1">
                <a:latin typeface="Courier New" charset="0"/>
                <a:ea typeface="Courier New" charset="0"/>
                <a:cs typeface="Courier New" charset="0"/>
              </a:rPr>
              <a:t>curs.execute</a:t>
            </a:r>
            <a:r>
              <a:rPr lang="en-US" sz="2000" dirty="0">
                <a:latin typeface="Courier New" charset="0"/>
                <a:ea typeface="Courier New" charset="0"/>
                <a:cs typeface="Courier New" charset="0"/>
              </a:rPr>
              <a:t>(</a:t>
            </a:r>
            <a:r>
              <a:rPr lang="en-US" sz="2000" dirty="0" err="1">
                <a:latin typeface="Courier New" charset="0"/>
                <a:ea typeface="Courier New" charset="0"/>
                <a:cs typeface="Courier New" charset="0"/>
              </a:rPr>
              <a:t>sql</a:t>
            </a:r>
            <a:r>
              <a:rPr lang="en-US" sz="2000" dirty="0">
                <a:latin typeface="Courier New" charset="0"/>
                <a:ea typeface="Courier New" charset="0"/>
                <a:cs typeface="Courier New" charset="0"/>
              </a:rPr>
              <a:t>)</a:t>
            </a:r>
          </a:p>
          <a:p>
            <a:pPr marL="0" indent="0">
              <a:buNone/>
            </a:pPr>
            <a:r>
              <a:rPr lang="en-US" sz="2000" dirty="0">
                <a:latin typeface="Courier New" charset="0"/>
                <a:ea typeface="Courier New" charset="0"/>
                <a:cs typeface="Courier New" charset="0"/>
              </a:rPr>
              <a:t>for row in curs: print(row)</a:t>
            </a:r>
          </a:p>
        </p:txBody>
      </p:sp>
      <p:sp>
        <p:nvSpPr>
          <p:cNvPr id="4" name="Slide Number Placeholder 3"/>
          <p:cNvSpPr>
            <a:spLocks noGrp="1"/>
          </p:cNvSpPr>
          <p:nvPr>
            <p:ph type="sldNum" sz="quarter" idx="12"/>
          </p:nvPr>
        </p:nvSpPr>
        <p:spPr/>
        <p:txBody>
          <a:bodyPr/>
          <a:lstStyle/>
          <a:p>
            <a:fld id="{32C796FE-8257-42AE-8466-104B1656B18E}" type="slidenum">
              <a:rPr lang="en-US" smtClean="0"/>
              <a:t>100</a:t>
            </a:fld>
            <a:endParaRPr lang="en-US"/>
          </a:p>
        </p:txBody>
      </p:sp>
    </p:spTree>
    <p:extLst>
      <p:ext uri="{BB962C8B-B14F-4D97-AF65-F5344CB8AC3E}">
        <p14:creationId xmlns:p14="http://schemas.microsoft.com/office/powerpoint/2010/main" val="197820080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Queries</a:t>
            </a:r>
          </a:p>
        </p:txBody>
      </p:sp>
      <p:sp>
        <p:nvSpPr>
          <p:cNvPr id="3" name="Content Placeholder 2"/>
          <p:cNvSpPr>
            <a:spLocks noGrp="1"/>
          </p:cNvSpPr>
          <p:nvPr>
            <p:ph idx="1"/>
          </p:nvPr>
        </p:nvSpPr>
        <p:spPr>
          <a:xfrm>
            <a:off x="457200" y="1600200"/>
            <a:ext cx="8382000" cy="4525963"/>
          </a:xfrm>
        </p:spPr>
        <p:txBody>
          <a:bodyPr>
            <a:normAutofit/>
          </a:bodyPr>
          <a:lstStyle/>
          <a:p>
            <a:pPr marL="0" indent="0">
              <a:buNone/>
            </a:pPr>
            <a:r>
              <a:rPr lang="en-US" sz="2800" dirty="0"/>
              <a:t>JOIN ON the foreign key – more in the next lecture</a:t>
            </a:r>
          </a:p>
          <a:p>
            <a:pPr marL="0" indent="0">
              <a:buNone/>
            </a:pPr>
            <a:endParaRPr lang="en-US" sz="2000" dirty="0">
              <a:latin typeface="Courier New" charset="0"/>
              <a:ea typeface="Courier New" charset="0"/>
              <a:cs typeface="Courier New" charset="0"/>
            </a:endParaRPr>
          </a:p>
          <a:p>
            <a:pPr marL="0" indent="0">
              <a:buNone/>
            </a:pPr>
            <a:r>
              <a:rPr lang="en-US" sz="2000" dirty="0" err="1">
                <a:latin typeface="Courier New" charset="0"/>
                <a:ea typeface="Courier New" charset="0"/>
                <a:cs typeface="Courier New" charset="0"/>
              </a:rPr>
              <a:t>sql</a:t>
            </a:r>
            <a:r>
              <a:rPr lang="en-US" sz="2000" dirty="0">
                <a:latin typeface="Courier New" charset="0"/>
                <a:ea typeface="Courier New" charset="0"/>
                <a:cs typeface="Courier New" charset="0"/>
              </a:rPr>
              <a:t> = '''</a:t>
            </a:r>
          </a:p>
          <a:p>
            <a:pPr marL="0" indent="0">
              <a:buNone/>
            </a:pPr>
            <a:r>
              <a:rPr lang="en-US" sz="2000" dirty="0">
                <a:latin typeface="Courier New" charset="0"/>
                <a:ea typeface="Courier New" charset="0"/>
                <a:cs typeface="Courier New" charset="0"/>
              </a:rPr>
              <a:t>SELECT </a:t>
            </a:r>
            <a:r>
              <a:rPr lang="en-US" sz="2000" dirty="0" err="1">
                <a:latin typeface="Courier New" charset="0"/>
                <a:ea typeface="Courier New" charset="0"/>
                <a:cs typeface="Courier New" charset="0"/>
              </a:rPr>
              <a:t>pfamA_acc_A</a:t>
            </a:r>
            <a:r>
              <a:rPr lang="en-US" sz="2000" dirty="0">
                <a:latin typeface="Courier New" charset="0"/>
                <a:ea typeface="Courier New" charset="0"/>
                <a:cs typeface="Courier New" charset="0"/>
              </a:rPr>
              <a:t>, </a:t>
            </a:r>
            <a:r>
              <a:rPr lang="en-US" sz="2000" dirty="0" err="1">
                <a:latin typeface="Courier New" charset="0"/>
                <a:ea typeface="Courier New" charset="0"/>
                <a:cs typeface="Courier New" charset="0"/>
              </a:rPr>
              <a:t>pfamA_acc_B</a:t>
            </a:r>
            <a:r>
              <a:rPr lang="en-US" sz="2000" dirty="0">
                <a:latin typeface="Courier New" charset="0"/>
                <a:ea typeface="Courier New" charset="0"/>
                <a:cs typeface="Courier New" charset="0"/>
              </a:rPr>
              <a:t>, </a:t>
            </a:r>
            <a:r>
              <a:rPr lang="en-US" sz="2000" dirty="0" err="1">
                <a:latin typeface="Courier New" charset="0"/>
                <a:ea typeface="Courier New" charset="0"/>
                <a:cs typeface="Courier New" charset="0"/>
              </a:rPr>
              <a:t>pfamA.pfamA_id</a:t>
            </a:r>
            <a:r>
              <a:rPr lang="en-US" sz="2000" dirty="0">
                <a:latin typeface="Courier New" charset="0"/>
                <a:ea typeface="Courier New" charset="0"/>
                <a:cs typeface="Courier New" charset="0"/>
              </a:rPr>
              <a:t>, </a:t>
            </a:r>
            <a:r>
              <a:rPr lang="en-US" sz="2000" dirty="0" err="1">
                <a:latin typeface="Courier New" charset="0"/>
                <a:ea typeface="Courier New" charset="0"/>
                <a:cs typeface="Courier New" charset="0"/>
              </a:rPr>
              <a:t>pfamA.description</a:t>
            </a:r>
            <a:endParaRPr lang="en-US" sz="2000" dirty="0">
              <a:latin typeface="Courier New" charset="0"/>
              <a:ea typeface="Courier New" charset="0"/>
              <a:cs typeface="Courier New" charset="0"/>
            </a:endParaRPr>
          </a:p>
          <a:p>
            <a:pPr marL="0" indent="0">
              <a:buNone/>
            </a:pPr>
            <a:r>
              <a:rPr lang="en-US" sz="2000" dirty="0">
                <a:latin typeface="Courier New" charset="0"/>
                <a:ea typeface="Courier New" charset="0"/>
                <a:cs typeface="Courier New" charset="0"/>
              </a:rPr>
              <a:t>FROM </a:t>
            </a:r>
            <a:r>
              <a:rPr lang="en-US" sz="2000" dirty="0" err="1">
                <a:latin typeface="Courier New" charset="0"/>
                <a:ea typeface="Courier New" charset="0"/>
                <a:cs typeface="Courier New" charset="0"/>
              </a:rPr>
              <a:t>pfamA_interactions</a:t>
            </a:r>
            <a:endParaRPr lang="en-US" sz="2000" dirty="0">
              <a:latin typeface="Courier New" charset="0"/>
              <a:ea typeface="Courier New" charset="0"/>
              <a:cs typeface="Courier New" charset="0"/>
            </a:endParaRPr>
          </a:p>
          <a:p>
            <a:pPr marL="0" indent="0">
              <a:buNone/>
            </a:pPr>
            <a:r>
              <a:rPr lang="en-US" sz="2000" dirty="0">
                <a:latin typeface="Courier New" charset="0"/>
                <a:ea typeface="Courier New" charset="0"/>
                <a:cs typeface="Courier New" charset="0"/>
              </a:rPr>
              <a:t>JOIN </a:t>
            </a:r>
            <a:r>
              <a:rPr lang="en-US" sz="2000" dirty="0" err="1">
                <a:latin typeface="Courier New" charset="0"/>
                <a:ea typeface="Courier New" charset="0"/>
                <a:cs typeface="Courier New" charset="0"/>
              </a:rPr>
              <a:t>pfamA</a:t>
            </a:r>
            <a:r>
              <a:rPr lang="en-US" sz="2000" dirty="0">
                <a:latin typeface="Courier New" charset="0"/>
                <a:ea typeface="Courier New" charset="0"/>
                <a:cs typeface="Courier New" charset="0"/>
              </a:rPr>
              <a:t> ON </a:t>
            </a:r>
            <a:r>
              <a:rPr lang="en-US" sz="2000" dirty="0" err="1">
                <a:latin typeface="Courier New" charset="0"/>
                <a:ea typeface="Courier New" charset="0"/>
                <a:cs typeface="Courier New" charset="0"/>
              </a:rPr>
              <a:t>pfamA_acc_B</a:t>
            </a:r>
            <a:r>
              <a:rPr lang="en-US" sz="2000" dirty="0">
                <a:latin typeface="Courier New" charset="0"/>
                <a:ea typeface="Courier New" charset="0"/>
                <a:cs typeface="Courier New" charset="0"/>
              </a:rPr>
              <a:t> = </a:t>
            </a:r>
            <a:r>
              <a:rPr lang="en-US" sz="2000" dirty="0" err="1">
                <a:latin typeface="Courier New" charset="0"/>
                <a:ea typeface="Courier New" charset="0"/>
                <a:cs typeface="Courier New" charset="0"/>
              </a:rPr>
              <a:t>pfamA.pfamA_acc</a:t>
            </a:r>
            <a:endParaRPr lang="en-US" sz="2000" dirty="0">
              <a:latin typeface="Courier New" charset="0"/>
              <a:ea typeface="Courier New" charset="0"/>
              <a:cs typeface="Courier New" charset="0"/>
            </a:endParaRPr>
          </a:p>
          <a:p>
            <a:pPr marL="0" indent="0">
              <a:buNone/>
            </a:pPr>
            <a:r>
              <a:rPr lang="en-US" sz="2000" dirty="0">
                <a:latin typeface="Courier New" charset="0"/>
                <a:ea typeface="Courier New" charset="0"/>
                <a:cs typeface="Courier New" charset="0"/>
              </a:rPr>
              <a:t>WHERE </a:t>
            </a:r>
            <a:r>
              <a:rPr lang="en-US" sz="2000" dirty="0" err="1">
                <a:latin typeface="Courier New" charset="0"/>
                <a:ea typeface="Courier New" charset="0"/>
                <a:cs typeface="Courier New" charset="0"/>
              </a:rPr>
              <a:t>pfamA_interactions.pfamA_acc_A</a:t>
            </a:r>
            <a:r>
              <a:rPr lang="en-US" sz="2000" dirty="0">
                <a:latin typeface="Courier New" charset="0"/>
                <a:ea typeface="Courier New" charset="0"/>
                <a:cs typeface="Courier New" charset="0"/>
              </a:rPr>
              <a:t>  =  'PF00271';</a:t>
            </a:r>
          </a:p>
          <a:p>
            <a:pPr marL="0" indent="0">
              <a:buNone/>
            </a:pPr>
            <a:r>
              <a:rPr lang="en-US" sz="2000" dirty="0">
                <a:latin typeface="Courier New" charset="0"/>
                <a:ea typeface="Courier New" charset="0"/>
                <a:cs typeface="Courier New" charset="0"/>
              </a:rPr>
              <a:t>'''</a:t>
            </a:r>
          </a:p>
          <a:p>
            <a:pPr marL="0" indent="0">
              <a:buNone/>
            </a:pPr>
            <a:r>
              <a:rPr lang="en-US" sz="2000" dirty="0" err="1">
                <a:latin typeface="Courier New" charset="0"/>
                <a:ea typeface="Courier New" charset="0"/>
                <a:cs typeface="Courier New" charset="0"/>
              </a:rPr>
              <a:t>curs.execute</a:t>
            </a:r>
            <a:r>
              <a:rPr lang="en-US" sz="2000" dirty="0">
                <a:latin typeface="Courier New" charset="0"/>
                <a:ea typeface="Courier New" charset="0"/>
                <a:cs typeface="Courier New" charset="0"/>
              </a:rPr>
              <a:t>(</a:t>
            </a:r>
            <a:r>
              <a:rPr lang="en-US" sz="2000" dirty="0" err="1">
                <a:latin typeface="Courier New" charset="0"/>
                <a:ea typeface="Courier New" charset="0"/>
                <a:cs typeface="Courier New" charset="0"/>
              </a:rPr>
              <a:t>sql</a:t>
            </a:r>
            <a:r>
              <a:rPr lang="en-US" sz="2000" dirty="0">
                <a:latin typeface="Courier New" charset="0"/>
                <a:ea typeface="Courier New" charset="0"/>
                <a:cs typeface="Courier New" charset="0"/>
              </a:rPr>
              <a:t>)</a:t>
            </a:r>
          </a:p>
          <a:p>
            <a:pPr marL="0" indent="0">
              <a:buNone/>
            </a:pPr>
            <a:r>
              <a:rPr lang="en-US" sz="2000" dirty="0">
                <a:latin typeface="Courier New" charset="0"/>
                <a:ea typeface="Courier New" charset="0"/>
                <a:cs typeface="Courier New" charset="0"/>
              </a:rPr>
              <a:t>for row in curs: print(row)</a:t>
            </a:r>
          </a:p>
        </p:txBody>
      </p:sp>
      <p:sp>
        <p:nvSpPr>
          <p:cNvPr id="4" name="Slide Number Placeholder 3"/>
          <p:cNvSpPr>
            <a:spLocks noGrp="1"/>
          </p:cNvSpPr>
          <p:nvPr>
            <p:ph type="sldNum" sz="quarter" idx="12"/>
          </p:nvPr>
        </p:nvSpPr>
        <p:spPr/>
        <p:txBody>
          <a:bodyPr/>
          <a:lstStyle/>
          <a:p>
            <a:fld id="{32C796FE-8257-42AE-8466-104B1656B18E}" type="slidenum">
              <a:rPr lang="en-US" smtClean="0"/>
              <a:t>101</a:t>
            </a:fld>
            <a:endParaRPr lang="en-US"/>
          </a:p>
        </p:txBody>
      </p:sp>
    </p:spTree>
    <p:extLst>
      <p:ext uri="{BB962C8B-B14F-4D97-AF65-F5344CB8AC3E}">
        <p14:creationId xmlns:p14="http://schemas.microsoft.com/office/powerpoint/2010/main" val="27912358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a:t>Creating a VIEW</a:t>
            </a:r>
          </a:p>
        </p:txBody>
      </p:sp>
      <p:sp>
        <p:nvSpPr>
          <p:cNvPr id="13315" name="Content Placeholder 2"/>
          <p:cNvSpPr>
            <a:spLocks noGrp="1"/>
          </p:cNvSpPr>
          <p:nvPr>
            <p:ph idx="1"/>
          </p:nvPr>
        </p:nvSpPr>
        <p:spPr>
          <a:xfrm>
            <a:off x="457200" y="1600200"/>
            <a:ext cx="8229600" cy="2743200"/>
          </a:xfrm>
        </p:spPr>
        <p:txBody>
          <a:bodyPr>
            <a:normAutofit lnSpcReduction="10000"/>
          </a:bodyPr>
          <a:lstStyle/>
          <a:p>
            <a:pPr algn="just"/>
            <a:r>
              <a:rPr lang="en-US" sz="2800" dirty="0"/>
              <a:t>A view is a virtual table which can be created from a query on existing tables</a:t>
            </a:r>
          </a:p>
          <a:p>
            <a:pPr algn="just"/>
            <a:r>
              <a:rPr lang="en-US" sz="2800" dirty="0"/>
              <a:t>Views are created to give a more human readable version of the normalized data / tables</a:t>
            </a:r>
          </a:p>
          <a:p>
            <a:pPr marL="400050" lvl="1" indent="0" algn="just">
              <a:buNone/>
            </a:pPr>
            <a:r>
              <a:rPr lang="en-US" sz="2400" dirty="0">
                <a:hlinkClick r:id="rId2"/>
              </a:rPr>
              <a:t>http://www.sqlitetutorial.net/sqlite-create-view/</a:t>
            </a:r>
            <a:endParaRPr lang="en-US" sz="2400" dirty="0"/>
          </a:p>
          <a:p>
            <a:pPr algn="just"/>
            <a:r>
              <a:rPr lang="en-US" sz="2800" dirty="0"/>
              <a:t>SQLite view is read only</a:t>
            </a:r>
          </a:p>
        </p:txBody>
      </p:sp>
      <p:sp>
        <p:nvSpPr>
          <p:cNvPr id="13316" name="TextBox 3"/>
          <p:cNvSpPr txBox="1">
            <a:spLocks noChangeArrowheads="1"/>
          </p:cNvSpPr>
          <p:nvPr/>
        </p:nvSpPr>
        <p:spPr bwMode="auto">
          <a:xfrm>
            <a:off x="762000" y="4525962"/>
            <a:ext cx="5867400" cy="1303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150000"/>
              </a:lnSpc>
            </a:pPr>
            <a:r>
              <a:rPr lang="en-US" dirty="0">
                <a:latin typeface="Courier New" charset="0"/>
                <a:ea typeface="Courier New" charset="0"/>
                <a:cs typeface="Courier New" charset="0"/>
              </a:rPr>
              <a:t>CREATE [TEMP] VIEW [IF NOT EXISTS] </a:t>
            </a:r>
            <a:r>
              <a:rPr lang="en-US" dirty="0" err="1">
                <a:latin typeface="Courier New" charset="0"/>
                <a:ea typeface="Courier New" charset="0"/>
                <a:cs typeface="Courier New" charset="0"/>
              </a:rPr>
              <a:t>view_name</a:t>
            </a:r>
            <a:r>
              <a:rPr lang="en-US" dirty="0">
                <a:latin typeface="Courier New" charset="0"/>
                <a:ea typeface="Courier New" charset="0"/>
                <a:cs typeface="Courier New" charset="0"/>
              </a:rPr>
              <a:t>(column-name-list) AS    </a:t>
            </a:r>
          </a:p>
          <a:p>
            <a:pPr eaLnBrk="1" hangingPunct="1">
              <a:lnSpc>
                <a:spcPct val="150000"/>
              </a:lnSpc>
            </a:pPr>
            <a:r>
              <a:rPr lang="en-US" dirty="0">
                <a:latin typeface="Courier New" charset="0"/>
                <a:ea typeface="Courier New" charset="0"/>
                <a:cs typeface="Courier New" charset="0"/>
              </a:rPr>
              <a:t>select-statement;</a:t>
            </a:r>
            <a:endParaRPr lang="en-US" dirty="0"/>
          </a:p>
        </p:txBody>
      </p:sp>
      <p:sp>
        <p:nvSpPr>
          <p:cNvPr id="2" name="Slide Number Placeholder 1"/>
          <p:cNvSpPr>
            <a:spLocks noGrp="1"/>
          </p:cNvSpPr>
          <p:nvPr>
            <p:ph type="sldNum" sz="quarter" idx="12"/>
          </p:nvPr>
        </p:nvSpPr>
        <p:spPr/>
        <p:txBody>
          <a:bodyPr/>
          <a:lstStyle/>
          <a:p>
            <a:fld id="{32C796FE-8257-42AE-8466-104B1656B18E}" type="slidenum">
              <a:rPr lang="en-US" smtClean="0"/>
              <a:t>102</a:t>
            </a:fld>
            <a:endParaRPr lang="en-US"/>
          </a:p>
        </p:txBody>
      </p:sp>
    </p:spTree>
    <p:extLst>
      <p:ext uri="{BB962C8B-B14F-4D97-AF65-F5344CB8AC3E}">
        <p14:creationId xmlns:p14="http://schemas.microsoft.com/office/powerpoint/2010/main" val="112585846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a:t>Example</a:t>
            </a:r>
          </a:p>
        </p:txBody>
      </p:sp>
      <p:sp>
        <p:nvSpPr>
          <p:cNvPr id="13316" name="TextBox 3"/>
          <p:cNvSpPr txBox="1">
            <a:spLocks noChangeArrowheads="1"/>
          </p:cNvSpPr>
          <p:nvPr/>
        </p:nvSpPr>
        <p:spPr bwMode="auto">
          <a:xfrm>
            <a:off x="457200" y="2057400"/>
            <a:ext cx="8534400" cy="2534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150000"/>
              </a:lnSpc>
            </a:pPr>
            <a:r>
              <a:rPr lang="en-US" dirty="0">
                <a:latin typeface="Courier New" charset="0"/>
                <a:ea typeface="Courier New" charset="0"/>
                <a:cs typeface="Courier New" charset="0"/>
              </a:rPr>
              <a:t>CREATE VIEW </a:t>
            </a:r>
            <a:r>
              <a:rPr lang="en-US" dirty="0" err="1">
                <a:latin typeface="Courier New" charset="0"/>
                <a:ea typeface="Courier New" charset="0"/>
                <a:cs typeface="Courier New" charset="0"/>
              </a:rPr>
              <a:t>gene_accession</a:t>
            </a:r>
            <a:r>
              <a:rPr lang="en-US" dirty="0">
                <a:latin typeface="Courier New" charset="0"/>
                <a:ea typeface="Courier New" charset="0"/>
                <a:cs typeface="Courier New" charset="0"/>
              </a:rPr>
              <a:t> as (</a:t>
            </a:r>
          </a:p>
          <a:p>
            <a:pPr eaLnBrk="1" hangingPunct="1">
              <a:lnSpc>
                <a:spcPct val="150000"/>
              </a:lnSpc>
            </a:pPr>
            <a:r>
              <a:rPr lang="en-US" dirty="0">
                <a:latin typeface="Courier New" charset="0"/>
                <a:ea typeface="Courier New" charset="0"/>
                <a:cs typeface="Courier New" charset="0"/>
              </a:rPr>
              <a:t>SELECT </a:t>
            </a:r>
            <a:r>
              <a:rPr lang="en-US" dirty="0" err="1">
                <a:latin typeface="Courier New" charset="0"/>
                <a:ea typeface="Courier New" charset="0"/>
                <a:cs typeface="Courier New" charset="0"/>
              </a:rPr>
              <a:t>g.symbol</a:t>
            </a:r>
            <a:r>
              <a:rPr lang="en-US" dirty="0">
                <a:latin typeface="Courier New" charset="0"/>
                <a:ea typeface="Courier New" charset="0"/>
                <a:cs typeface="Courier New" charset="0"/>
              </a:rPr>
              <a:t> '</a:t>
            </a:r>
            <a:r>
              <a:rPr lang="en-US" dirty="0" err="1">
                <a:latin typeface="Courier New" charset="0"/>
                <a:ea typeface="Courier New" charset="0"/>
                <a:cs typeface="Courier New" charset="0"/>
              </a:rPr>
              <a:t>GeneSymbol</a:t>
            </a:r>
            <a:r>
              <a:rPr lang="en-US" dirty="0">
                <a:latin typeface="Courier New" charset="0"/>
                <a:ea typeface="Courier New" charset="0"/>
                <a:cs typeface="Courier New" charset="0"/>
              </a:rPr>
              <a:t>', </a:t>
            </a:r>
            <a:r>
              <a:rPr lang="en-US" dirty="0" err="1">
                <a:latin typeface="Courier New" charset="0"/>
                <a:ea typeface="Courier New" charset="0"/>
                <a:cs typeface="Courier New" charset="0"/>
              </a:rPr>
              <a:t>a.proteinaccession</a:t>
            </a:r>
            <a:r>
              <a:rPr lang="en-US" dirty="0">
                <a:latin typeface="Courier New" charset="0"/>
                <a:ea typeface="Courier New" charset="0"/>
                <a:cs typeface="Courier New" charset="0"/>
              </a:rPr>
              <a:t> '</a:t>
            </a:r>
            <a:r>
              <a:rPr lang="en-US" dirty="0" err="1">
                <a:latin typeface="Courier New" charset="0"/>
                <a:ea typeface="Courier New" charset="0"/>
                <a:cs typeface="Courier New" charset="0"/>
              </a:rPr>
              <a:t>Protein_ID</a:t>
            </a:r>
            <a:r>
              <a:rPr lang="en-US" dirty="0">
                <a:latin typeface="Courier New" charset="0"/>
                <a:ea typeface="Courier New" charset="0"/>
                <a:cs typeface="Courier New" charset="0"/>
              </a:rPr>
              <a:t>'</a:t>
            </a:r>
          </a:p>
          <a:p>
            <a:pPr eaLnBrk="1" hangingPunct="1">
              <a:lnSpc>
                <a:spcPct val="150000"/>
              </a:lnSpc>
            </a:pPr>
            <a:r>
              <a:rPr lang="en-US" dirty="0">
                <a:latin typeface="Courier New" charset="0"/>
                <a:ea typeface="Courier New" charset="0"/>
                <a:cs typeface="Courier New" charset="0"/>
              </a:rPr>
              <a:t>FROM </a:t>
            </a:r>
            <a:r>
              <a:rPr lang="en-US" dirty="0" err="1">
                <a:latin typeface="Courier New" charset="0"/>
                <a:ea typeface="Courier New" charset="0"/>
                <a:cs typeface="Courier New" charset="0"/>
              </a:rPr>
              <a:t>short_gene</a:t>
            </a:r>
            <a:r>
              <a:rPr lang="en-US" dirty="0">
                <a:latin typeface="Courier New" charset="0"/>
                <a:ea typeface="Courier New" charset="0"/>
                <a:cs typeface="Courier New" charset="0"/>
              </a:rPr>
              <a:t> g JOIN short_gene2accession a ON (</a:t>
            </a:r>
            <a:r>
              <a:rPr lang="en-US" dirty="0" err="1">
                <a:latin typeface="Courier New" charset="0"/>
                <a:ea typeface="Courier New" charset="0"/>
                <a:cs typeface="Courier New" charset="0"/>
              </a:rPr>
              <a:t>g.geneid</a:t>
            </a:r>
            <a:r>
              <a:rPr lang="en-US" dirty="0">
                <a:latin typeface="Courier New" charset="0"/>
                <a:ea typeface="Courier New" charset="0"/>
                <a:cs typeface="Courier New" charset="0"/>
              </a:rPr>
              <a:t>=</a:t>
            </a:r>
            <a:r>
              <a:rPr lang="en-US" dirty="0" err="1">
                <a:latin typeface="Courier New" charset="0"/>
                <a:ea typeface="Courier New" charset="0"/>
                <a:cs typeface="Courier New" charset="0"/>
              </a:rPr>
              <a:t>a.geneid</a:t>
            </a:r>
            <a:r>
              <a:rPr lang="en-US" dirty="0">
                <a:latin typeface="Courier New" charset="0"/>
                <a:ea typeface="Courier New" charset="0"/>
                <a:cs typeface="Courier New" charset="0"/>
              </a:rPr>
              <a:t>)</a:t>
            </a:r>
          </a:p>
          <a:p>
            <a:pPr eaLnBrk="1" hangingPunct="1">
              <a:lnSpc>
                <a:spcPct val="150000"/>
              </a:lnSpc>
            </a:pPr>
            <a:r>
              <a:rPr lang="en-US" dirty="0">
                <a:latin typeface="Courier New" charset="0"/>
                <a:ea typeface="Courier New" charset="0"/>
                <a:cs typeface="Courier New" charset="0"/>
              </a:rPr>
              <a:t>);</a:t>
            </a:r>
          </a:p>
          <a:p>
            <a:pPr eaLnBrk="1" hangingPunct="1">
              <a:lnSpc>
                <a:spcPct val="150000"/>
              </a:lnSpc>
            </a:pPr>
            <a:endParaRPr lang="en-US" dirty="0"/>
          </a:p>
        </p:txBody>
      </p:sp>
      <p:sp>
        <p:nvSpPr>
          <p:cNvPr id="2" name="Slide Number Placeholder 1"/>
          <p:cNvSpPr>
            <a:spLocks noGrp="1"/>
          </p:cNvSpPr>
          <p:nvPr>
            <p:ph type="sldNum" sz="quarter" idx="12"/>
          </p:nvPr>
        </p:nvSpPr>
        <p:spPr/>
        <p:txBody>
          <a:bodyPr/>
          <a:lstStyle/>
          <a:p>
            <a:fld id="{32C796FE-8257-42AE-8466-104B1656B18E}" type="slidenum">
              <a:rPr lang="en-US" smtClean="0"/>
              <a:t>103</a:t>
            </a:fld>
            <a:endParaRPr lang="en-US"/>
          </a:p>
        </p:txBody>
      </p:sp>
    </p:spTree>
    <p:extLst>
      <p:ext uri="{BB962C8B-B14F-4D97-AF65-F5344CB8AC3E}">
        <p14:creationId xmlns:p14="http://schemas.microsoft.com/office/powerpoint/2010/main" val="82485795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t>Example</a:t>
            </a:r>
            <a:endParaRPr lang="en-US" dirty="0"/>
          </a:p>
        </p:txBody>
      </p:sp>
      <p:sp>
        <p:nvSpPr>
          <p:cNvPr id="13316" name="TextBox 3"/>
          <p:cNvSpPr txBox="1">
            <a:spLocks noChangeArrowheads="1"/>
          </p:cNvSpPr>
          <p:nvPr/>
        </p:nvSpPr>
        <p:spPr bwMode="auto">
          <a:xfrm>
            <a:off x="685800" y="2057400"/>
            <a:ext cx="830580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150000"/>
              </a:lnSpc>
            </a:pPr>
            <a:r>
              <a:rPr lang="en-US" dirty="0">
                <a:latin typeface="Courier New" charset="0"/>
                <a:ea typeface="Courier New" charset="0"/>
                <a:cs typeface="Courier New" charset="0"/>
              </a:rPr>
              <a:t>CREATE VIEW </a:t>
            </a:r>
            <a:r>
              <a:rPr lang="en-US" dirty="0" err="1">
                <a:latin typeface="Courier New" charset="0"/>
                <a:ea typeface="Courier New" charset="0"/>
                <a:cs typeface="Courier New" charset="0"/>
              </a:rPr>
              <a:t>pfamA_GO</a:t>
            </a:r>
            <a:r>
              <a:rPr lang="en-US" dirty="0">
                <a:latin typeface="Courier New" charset="0"/>
                <a:ea typeface="Courier New" charset="0"/>
                <a:cs typeface="Courier New" charset="0"/>
              </a:rPr>
              <a:t> AS </a:t>
            </a:r>
          </a:p>
          <a:p>
            <a:pPr eaLnBrk="1" hangingPunct="1">
              <a:lnSpc>
                <a:spcPct val="150000"/>
              </a:lnSpc>
            </a:pPr>
            <a:r>
              <a:rPr lang="en-US" dirty="0">
                <a:latin typeface="Courier New" charset="0"/>
                <a:ea typeface="Courier New" charset="0"/>
                <a:cs typeface="Courier New" charset="0"/>
              </a:rPr>
              <a:t>SELECT </a:t>
            </a:r>
            <a:r>
              <a:rPr lang="en-US" dirty="0" err="1">
                <a:latin typeface="Courier New" charset="0"/>
                <a:ea typeface="Courier New" charset="0"/>
                <a:cs typeface="Courier New" charset="0"/>
              </a:rPr>
              <a:t>pf.pfamA_acc</a:t>
            </a:r>
            <a:r>
              <a:rPr lang="en-US" dirty="0">
                <a:latin typeface="Courier New" charset="0"/>
                <a:ea typeface="Courier New" charset="0"/>
                <a:cs typeface="Courier New" charset="0"/>
              </a:rPr>
              <a:t> '</a:t>
            </a:r>
            <a:r>
              <a:rPr lang="en-US" dirty="0" err="1">
                <a:latin typeface="Courier New" charset="0"/>
                <a:ea typeface="Courier New" charset="0"/>
                <a:cs typeface="Courier New" charset="0"/>
              </a:rPr>
              <a:t>Protein_Family_Accession</a:t>
            </a:r>
            <a:r>
              <a:rPr lang="en-US" dirty="0">
                <a:latin typeface="Courier New" charset="0"/>
                <a:ea typeface="Courier New" charset="0"/>
                <a:cs typeface="Courier New" charset="0"/>
              </a:rPr>
              <a:t>',  </a:t>
            </a:r>
            <a:r>
              <a:rPr lang="en-US" dirty="0" err="1">
                <a:latin typeface="Courier New" charset="0"/>
                <a:ea typeface="Courier New" charset="0"/>
                <a:cs typeface="Courier New" charset="0"/>
              </a:rPr>
              <a:t>pf.description</a:t>
            </a:r>
            <a:r>
              <a:rPr lang="en-US" dirty="0">
                <a:latin typeface="Courier New" charset="0"/>
                <a:ea typeface="Courier New" charset="0"/>
                <a:cs typeface="Courier New" charset="0"/>
              </a:rPr>
              <a:t> '</a:t>
            </a:r>
            <a:r>
              <a:rPr lang="en-US" dirty="0" err="1">
                <a:latin typeface="Courier New" charset="0"/>
                <a:ea typeface="Courier New" charset="0"/>
                <a:cs typeface="Courier New" charset="0"/>
              </a:rPr>
              <a:t>Protein_Family_Description</a:t>
            </a:r>
            <a:r>
              <a:rPr lang="en-US" dirty="0">
                <a:latin typeface="Courier New" charset="0"/>
                <a:ea typeface="Courier New" charset="0"/>
                <a:cs typeface="Courier New" charset="0"/>
              </a:rPr>
              <a:t>', </a:t>
            </a:r>
          </a:p>
          <a:p>
            <a:pPr eaLnBrk="1" hangingPunct="1">
              <a:lnSpc>
                <a:spcPct val="150000"/>
              </a:lnSpc>
            </a:pPr>
            <a:r>
              <a:rPr lang="en-US" dirty="0" err="1">
                <a:latin typeface="Courier New" charset="0"/>
                <a:ea typeface="Courier New" charset="0"/>
                <a:cs typeface="Courier New" charset="0"/>
              </a:rPr>
              <a:t>pf.type</a:t>
            </a:r>
            <a:r>
              <a:rPr lang="en-US" dirty="0">
                <a:latin typeface="Courier New" charset="0"/>
                <a:ea typeface="Courier New" charset="0"/>
                <a:cs typeface="Courier New" charset="0"/>
              </a:rPr>
              <a:t> '</a:t>
            </a:r>
            <a:r>
              <a:rPr lang="en-US" dirty="0" err="1">
                <a:latin typeface="Courier New" charset="0"/>
                <a:ea typeface="Courier New" charset="0"/>
                <a:cs typeface="Courier New" charset="0"/>
              </a:rPr>
              <a:t>Protein_Family_Type</a:t>
            </a:r>
            <a:r>
              <a:rPr lang="en-US" dirty="0">
                <a:latin typeface="Courier New" charset="0"/>
                <a:ea typeface="Courier New" charset="0"/>
                <a:cs typeface="Courier New" charset="0"/>
              </a:rPr>
              <a:t>', </a:t>
            </a:r>
          </a:p>
          <a:p>
            <a:pPr eaLnBrk="1" hangingPunct="1">
              <a:lnSpc>
                <a:spcPct val="150000"/>
              </a:lnSpc>
            </a:pPr>
            <a:r>
              <a:rPr lang="en-US" dirty="0" err="1">
                <a:latin typeface="Courier New" charset="0"/>
                <a:ea typeface="Courier New" charset="0"/>
                <a:cs typeface="Courier New" charset="0"/>
              </a:rPr>
              <a:t>go.term</a:t>
            </a:r>
            <a:r>
              <a:rPr lang="en-US" dirty="0">
                <a:latin typeface="Courier New" charset="0"/>
                <a:ea typeface="Courier New" charset="0"/>
                <a:cs typeface="Courier New" charset="0"/>
              </a:rPr>
              <a:t> '</a:t>
            </a:r>
            <a:r>
              <a:rPr lang="en-US" dirty="0" err="1">
                <a:latin typeface="Courier New" charset="0"/>
                <a:ea typeface="Courier New" charset="0"/>
                <a:cs typeface="Courier New" charset="0"/>
              </a:rPr>
              <a:t>Gene_Ontology_Term</a:t>
            </a:r>
            <a:r>
              <a:rPr lang="en-US" dirty="0">
                <a:latin typeface="Courier New" charset="0"/>
                <a:ea typeface="Courier New" charset="0"/>
                <a:cs typeface="Courier New" charset="0"/>
              </a:rPr>
              <a:t>',</a:t>
            </a:r>
          </a:p>
          <a:p>
            <a:pPr eaLnBrk="1" hangingPunct="1">
              <a:lnSpc>
                <a:spcPct val="150000"/>
              </a:lnSpc>
            </a:pPr>
            <a:r>
              <a:rPr lang="en-US" dirty="0" err="1">
                <a:latin typeface="Courier New" charset="0"/>
                <a:ea typeface="Courier New" charset="0"/>
                <a:cs typeface="Courier New" charset="0"/>
              </a:rPr>
              <a:t>go.category</a:t>
            </a:r>
            <a:r>
              <a:rPr lang="en-US" dirty="0">
                <a:latin typeface="Courier New" charset="0"/>
                <a:ea typeface="Courier New" charset="0"/>
                <a:cs typeface="Courier New" charset="0"/>
              </a:rPr>
              <a:t> '</a:t>
            </a:r>
            <a:r>
              <a:rPr lang="en-US" dirty="0" err="1">
                <a:latin typeface="Courier New" charset="0"/>
                <a:ea typeface="Courier New" charset="0"/>
                <a:cs typeface="Courier New" charset="0"/>
              </a:rPr>
              <a:t>Gene_Ontology_Category</a:t>
            </a:r>
            <a:r>
              <a:rPr lang="en-US" dirty="0">
                <a:latin typeface="Courier New" charset="0"/>
                <a:ea typeface="Courier New" charset="0"/>
                <a:cs typeface="Courier New" charset="0"/>
              </a:rPr>
              <a:t>'</a:t>
            </a:r>
          </a:p>
          <a:p>
            <a:pPr eaLnBrk="1" hangingPunct="1">
              <a:lnSpc>
                <a:spcPct val="150000"/>
              </a:lnSpc>
            </a:pPr>
            <a:r>
              <a:rPr lang="en-US" dirty="0">
                <a:latin typeface="Courier New" charset="0"/>
                <a:ea typeface="Courier New" charset="0"/>
                <a:cs typeface="Courier New" charset="0"/>
              </a:rPr>
              <a:t>FROM </a:t>
            </a:r>
            <a:r>
              <a:rPr lang="en-US" dirty="0" err="1">
                <a:latin typeface="Courier New" charset="0"/>
                <a:ea typeface="Courier New" charset="0"/>
                <a:cs typeface="Courier New" charset="0"/>
              </a:rPr>
              <a:t>pfamA</a:t>
            </a:r>
            <a:r>
              <a:rPr lang="en-US" dirty="0">
                <a:latin typeface="Courier New" charset="0"/>
                <a:ea typeface="Courier New" charset="0"/>
                <a:cs typeface="Courier New" charset="0"/>
              </a:rPr>
              <a:t> pf JOIN </a:t>
            </a:r>
            <a:r>
              <a:rPr lang="en-US" dirty="0" err="1">
                <a:latin typeface="Courier New" charset="0"/>
                <a:ea typeface="Courier New" charset="0"/>
                <a:cs typeface="Courier New" charset="0"/>
              </a:rPr>
              <a:t>gene_ontology</a:t>
            </a:r>
            <a:r>
              <a:rPr lang="en-US" dirty="0">
                <a:latin typeface="Courier New" charset="0"/>
                <a:ea typeface="Courier New" charset="0"/>
                <a:cs typeface="Courier New" charset="0"/>
              </a:rPr>
              <a:t> go </a:t>
            </a:r>
          </a:p>
          <a:p>
            <a:pPr eaLnBrk="1" hangingPunct="1">
              <a:lnSpc>
                <a:spcPct val="150000"/>
              </a:lnSpc>
            </a:pPr>
            <a:r>
              <a:rPr lang="en-US" dirty="0">
                <a:latin typeface="Courier New" charset="0"/>
                <a:ea typeface="Courier New" charset="0"/>
                <a:cs typeface="Courier New" charset="0"/>
              </a:rPr>
              <a:t>ON (</a:t>
            </a:r>
            <a:r>
              <a:rPr lang="en-US" dirty="0" err="1">
                <a:latin typeface="Courier New" charset="0"/>
                <a:ea typeface="Courier New" charset="0"/>
                <a:cs typeface="Courier New" charset="0"/>
              </a:rPr>
              <a:t>pf.pfamA_acc</a:t>
            </a:r>
            <a:r>
              <a:rPr lang="en-US" dirty="0">
                <a:latin typeface="Courier New" charset="0"/>
                <a:ea typeface="Courier New" charset="0"/>
                <a:cs typeface="Courier New" charset="0"/>
              </a:rPr>
              <a:t>=</a:t>
            </a:r>
            <a:r>
              <a:rPr lang="en-US" dirty="0" err="1">
                <a:latin typeface="Courier New" charset="0"/>
                <a:ea typeface="Courier New" charset="0"/>
                <a:cs typeface="Courier New" charset="0"/>
              </a:rPr>
              <a:t>go.pfamA_acc</a:t>
            </a:r>
            <a:r>
              <a:rPr lang="en-US" dirty="0">
                <a:latin typeface="Courier New" charset="0"/>
                <a:ea typeface="Courier New" charset="0"/>
                <a:cs typeface="Courier New" charset="0"/>
              </a:rPr>
              <a:t>);</a:t>
            </a:r>
          </a:p>
        </p:txBody>
      </p:sp>
      <p:sp>
        <p:nvSpPr>
          <p:cNvPr id="2" name="Slide Number Placeholder 1"/>
          <p:cNvSpPr>
            <a:spLocks noGrp="1"/>
          </p:cNvSpPr>
          <p:nvPr>
            <p:ph type="sldNum" sz="quarter" idx="12"/>
          </p:nvPr>
        </p:nvSpPr>
        <p:spPr/>
        <p:txBody>
          <a:bodyPr/>
          <a:lstStyle/>
          <a:p>
            <a:fld id="{32C796FE-8257-42AE-8466-104B1656B18E}" type="slidenum">
              <a:rPr lang="en-US" smtClean="0"/>
              <a:t>104</a:t>
            </a:fld>
            <a:endParaRPr lang="en-US"/>
          </a:p>
        </p:txBody>
      </p:sp>
    </p:spTree>
    <p:extLst>
      <p:ext uri="{BB962C8B-B14F-4D97-AF65-F5344CB8AC3E}">
        <p14:creationId xmlns:p14="http://schemas.microsoft.com/office/powerpoint/2010/main" val="138077552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t>Example</a:t>
            </a:r>
            <a:endParaRPr lang="en-US" dirty="0"/>
          </a:p>
        </p:txBody>
      </p:sp>
      <p:sp>
        <p:nvSpPr>
          <p:cNvPr id="13316" name="TextBox 3"/>
          <p:cNvSpPr txBox="1">
            <a:spLocks noChangeArrowheads="1"/>
          </p:cNvSpPr>
          <p:nvPr/>
        </p:nvSpPr>
        <p:spPr bwMode="auto">
          <a:xfrm>
            <a:off x="685800" y="2057400"/>
            <a:ext cx="8305800" cy="473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150000"/>
              </a:lnSpc>
            </a:pPr>
            <a:r>
              <a:rPr lang="en-US" dirty="0">
                <a:latin typeface="Courier New" charset="0"/>
                <a:ea typeface="Courier New" charset="0"/>
                <a:cs typeface="Courier New" charset="0"/>
              </a:rPr>
              <a:t>SELECT * FROM </a:t>
            </a:r>
            <a:r>
              <a:rPr lang="en-US" dirty="0" err="1">
                <a:latin typeface="Courier New" charset="0"/>
                <a:ea typeface="Courier New" charset="0"/>
                <a:cs typeface="Courier New" charset="0"/>
              </a:rPr>
              <a:t>pfamA_GO</a:t>
            </a:r>
            <a:r>
              <a:rPr lang="en-US" dirty="0">
                <a:latin typeface="Courier New" charset="0"/>
                <a:ea typeface="Courier New" charset="0"/>
                <a:cs typeface="Courier New" charset="0"/>
              </a:rPr>
              <a:t> LIMIT 10</a:t>
            </a:r>
          </a:p>
        </p:txBody>
      </p:sp>
      <p:sp>
        <p:nvSpPr>
          <p:cNvPr id="2" name="Slide Number Placeholder 1"/>
          <p:cNvSpPr>
            <a:spLocks noGrp="1"/>
          </p:cNvSpPr>
          <p:nvPr>
            <p:ph type="sldNum" sz="quarter" idx="12"/>
          </p:nvPr>
        </p:nvSpPr>
        <p:spPr/>
        <p:txBody>
          <a:bodyPr/>
          <a:lstStyle/>
          <a:p>
            <a:fld id="{32C796FE-8257-42AE-8466-104B1656B18E}" type="slidenum">
              <a:rPr lang="en-US" smtClean="0"/>
              <a:t>105</a:t>
            </a:fld>
            <a:endParaRPr lang="en-US"/>
          </a:p>
        </p:txBody>
      </p:sp>
    </p:spTree>
    <p:extLst>
      <p:ext uri="{BB962C8B-B14F-4D97-AF65-F5344CB8AC3E}">
        <p14:creationId xmlns:p14="http://schemas.microsoft.com/office/powerpoint/2010/main" val="98600961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a:t>Dropping a VIEW</a:t>
            </a:r>
          </a:p>
        </p:txBody>
      </p:sp>
      <p:sp>
        <p:nvSpPr>
          <p:cNvPr id="13315" name="Content Placeholder 2"/>
          <p:cNvSpPr>
            <a:spLocks noGrp="1"/>
          </p:cNvSpPr>
          <p:nvPr>
            <p:ph idx="1"/>
          </p:nvPr>
        </p:nvSpPr>
        <p:spPr>
          <a:xfrm>
            <a:off x="457200" y="1600200"/>
            <a:ext cx="8229600" cy="2743200"/>
          </a:xfrm>
        </p:spPr>
        <p:txBody>
          <a:bodyPr>
            <a:normAutofit/>
          </a:bodyPr>
          <a:lstStyle/>
          <a:p>
            <a:pPr marL="0" indent="0" algn="just">
              <a:buNone/>
            </a:pPr>
            <a:r>
              <a:rPr lang="en-US" sz="2400" dirty="0">
                <a:latin typeface="Courier New" charset="0"/>
                <a:ea typeface="Courier New" charset="0"/>
                <a:cs typeface="Courier New" charset="0"/>
              </a:rPr>
              <a:t>DROP VIEW [IF EXISTS] </a:t>
            </a:r>
            <a:r>
              <a:rPr lang="en-US" sz="2400" dirty="0" err="1">
                <a:latin typeface="Courier New" charset="0"/>
                <a:ea typeface="Courier New" charset="0"/>
                <a:cs typeface="Courier New" charset="0"/>
              </a:rPr>
              <a:t>view_name</a:t>
            </a:r>
            <a:r>
              <a:rPr lang="en-US" sz="2400" dirty="0">
                <a:latin typeface="Courier New" charset="0"/>
                <a:ea typeface="Courier New" charset="0"/>
                <a:cs typeface="Courier New" charset="0"/>
              </a:rPr>
              <a:t>;</a:t>
            </a:r>
          </a:p>
          <a:p>
            <a:pPr marL="0" indent="0" algn="just">
              <a:buNone/>
            </a:pPr>
            <a:endParaRPr lang="en-US" sz="2400" dirty="0">
              <a:latin typeface="Courier New" charset="0"/>
              <a:ea typeface="Courier New" charset="0"/>
              <a:cs typeface="Courier New" charset="0"/>
            </a:endParaRPr>
          </a:p>
          <a:p>
            <a:pPr marL="0" indent="0" algn="just">
              <a:buNone/>
            </a:pPr>
            <a:r>
              <a:rPr lang="en-US" sz="2400" dirty="0">
                <a:latin typeface="Courier New" charset="0"/>
                <a:ea typeface="Courier New" charset="0"/>
                <a:cs typeface="Courier New" charset="0"/>
              </a:rPr>
              <a:t>DROP VIEW </a:t>
            </a:r>
            <a:r>
              <a:rPr lang="en-US" sz="2400" dirty="0" err="1">
                <a:latin typeface="Courier New" charset="0"/>
                <a:ea typeface="Courier New" charset="0"/>
                <a:cs typeface="Courier New" charset="0"/>
              </a:rPr>
              <a:t>pfamA_GO</a:t>
            </a:r>
            <a:endParaRPr lang="en-US" sz="2400" dirty="0">
              <a:latin typeface="Courier New" charset="0"/>
              <a:ea typeface="Courier New" charset="0"/>
              <a:cs typeface="Courier New" charset="0"/>
            </a:endParaRPr>
          </a:p>
          <a:p>
            <a:pPr algn="just"/>
            <a:endParaRPr lang="en-US" sz="2800" dirty="0"/>
          </a:p>
        </p:txBody>
      </p:sp>
      <p:sp>
        <p:nvSpPr>
          <p:cNvPr id="2" name="Slide Number Placeholder 1"/>
          <p:cNvSpPr>
            <a:spLocks noGrp="1"/>
          </p:cNvSpPr>
          <p:nvPr>
            <p:ph type="sldNum" sz="quarter" idx="12"/>
          </p:nvPr>
        </p:nvSpPr>
        <p:spPr/>
        <p:txBody>
          <a:bodyPr/>
          <a:lstStyle/>
          <a:p>
            <a:fld id="{32C796FE-8257-42AE-8466-104B1656B18E}" type="slidenum">
              <a:rPr lang="en-US" smtClean="0"/>
              <a:t>106</a:t>
            </a:fld>
            <a:endParaRPr lang="en-US"/>
          </a:p>
        </p:txBody>
      </p:sp>
    </p:spTree>
    <p:extLst>
      <p:ext uri="{BB962C8B-B14F-4D97-AF65-F5344CB8AC3E}">
        <p14:creationId xmlns:p14="http://schemas.microsoft.com/office/powerpoint/2010/main" val="187976224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Some Guidelines for Making a Database</a:t>
            </a:r>
          </a:p>
        </p:txBody>
      </p:sp>
      <p:sp>
        <p:nvSpPr>
          <p:cNvPr id="3" name="Content Placeholder 2"/>
          <p:cNvSpPr>
            <a:spLocks noGrp="1"/>
          </p:cNvSpPr>
          <p:nvPr>
            <p:ph idx="1"/>
          </p:nvPr>
        </p:nvSpPr>
        <p:spPr>
          <a:xfrm>
            <a:off x="457200" y="1371600"/>
            <a:ext cx="8229600" cy="4754563"/>
          </a:xfrm>
        </p:spPr>
        <p:txBody>
          <a:bodyPr>
            <a:normAutofit fontScale="85000" lnSpcReduction="20000"/>
          </a:bodyPr>
          <a:lstStyle/>
          <a:p>
            <a:pPr algn="just"/>
            <a:r>
              <a:rPr lang="en-US" dirty="0"/>
              <a:t>Primary keys should not be data</a:t>
            </a:r>
          </a:p>
          <a:p>
            <a:pPr lvl="1" algn="just"/>
            <a:r>
              <a:rPr lang="en-US" dirty="0"/>
              <a:t>Data associated with a particular primary key value should be uniquely associated with that key</a:t>
            </a:r>
          </a:p>
          <a:p>
            <a:pPr lvl="2" algn="just"/>
            <a:r>
              <a:rPr lang="en-US" dirty="0"/>
              <a:t>An accession number is not data, it is by definition a unique identifier (key)</a:t>
            </a:r>
          </a:p>
          <a:p>
            <a:pPr lvl="1" algn="just"/>
            <a:r>
              <a:rPr lang="en-US" dirty="0"/>
              <a:t>If a primary key will be used as a foreign key, explicitly define the primary key column</a:t>
            </a:r>
          </a:p>
          <a:p>
            <a:pPr lvl="2" algn="just"/>
            <a:r>
              <a:rPr lang="en-US" dirty="0"/>
              <a:t>Don't rely on the automated </a:t>
            </a:r>
            <a:r>
              <a:rPr lang="en-US" dirty="0" err="1"/>
              <a:t>row_id</a:t>
            </a:r>
            <a:r>
              <a:rPr lang="en-US" dirty="0"/>
              <a:t> generation</a:t>
            </a:r>
          </a:p>
          <a:p>
            <a:pPr lvl="2" algn="just"/>
            <a:r>
              <a:rPr lang="en-US" dirty="0"/>
              <a:t>This makes the relationship explicit</a:t>
            </a:r>
          </a:p>
          <a:p>
            <a:pPr algn="just"/>
            <a:r>
              <a:rPr lang="en-US" dirty="0"/>
              <a:t>Tables names should not be data</a:t>
            </a:r>
          </a:p>
          <a:p>
            <a:pPr lvl="1" algn="just"/>
            <a:r>
              <a:rPr lang="en-US" dirty="0"/>
              <a:t>Do not have a Chr1 gene table and a Chr2 gene table … </a:t>
            </a:r>
          </a:p>
          <a:p>
            <a:pPr lvl="1" algn="just"/>
            <a:r>
              <a:rPr lang="en-US" dirty="0"/>
              <a:t>Have a Gene Table with one column that is Chr #</a:t>
            </a:r>
          </a:p>
          <a:p>
            <a:pPr lvl="2" algn="just"/>
            <a:r>
              <a:rPr lang="en-US" dirty="0"/>
              <a:t>And index it</a:t>
            </a:r>
          </a:p>
        </p:txBody>
      </p:sp>
      <p:sp>
        <p:nvSpPr>
          <p:cNvPr id="4" name="Slide Number Placeholder 3"/>
          <p:cNvSpPr>
            <a:spLocks noGrp="1"/>
          </p:cNvSpPr>
          <p:nvPr>
            <p:ph type="sldNum" sz="quarter" idx="12"/>
          </p:nvPr>
        </p:nvSpPr>
        <p:spPr/>
        <p:txBody>
          <a:bodyPr/>
          <a:lstStyle/>
          <a:p>
            <a:fld id="{32C796FE-8257-42AE-8466-104B1656B18E}" type="slidenum">
              <a:rPr lang="en-US" smtClean="0"/>
              <a:t>107</a:t>
            </a:fld>
            <a:endParaRPr lang="en-US"/>
          </a:p>
        </p:txBody>
      </p:sp>
    </p:spTree>
    <p:extLst>
      <p:ext uri="{BB962C8B-B14F-4D97-AF65-F5344CB8AC3E}">
        <p14:creationId xmlns:p14="http://schemas.microsoft.com/office/powerpoint/2010/main" val="153213750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Some Guidelines for Making a Database</a:t>
            </a:r>
          </a:p>
        </p:txBody>
      </p:sp>
      <p:sp>
        <p:nvSpPr>
          <p:cNvPr id="3" name="Content Placeholder 2"/>
          <p:cNvSpPr>
            <a:spLocks noGrp="1"/>
          </p:cNvSpPr>
          <p:nvPr>
            <p:ph idx="1"/>
          </p:nvPr>
        </p:nvSpPr>
        <p:spPr/>
        <p:txBody>
          <a:bodyPr>
            <a:normAutofit fontScale="77500" lnSpcReduction="20000"/>
          </a:bodyPr>
          <a:lstStyle/>
          <a:p>
            <a:pPr algn="just"/>
            <a:r>
              <a:rPr lang="en-US" dirty="0"/>
              <a:t>All fields in a table should hold a single value</a:t>
            </a:r>
          </a:p>
          <a:p>
            <a:pPr algn="just"/>
            <a:r>
              <a:rPr lang="en-US" dirty="0"/>
              <a:t>If you find yourself wanting to list several values in a field, make a new table</a:t>
            </a:r>
          </a:p>
          <a:p>
            <a:pPr lvl="1" algn="just"/>
            <a:r>
              <a:rPr lang="en-US" dirty="0"/>
              <a:t>Use a foreign key to refer to the table you where you wanted to list multiple items</a:t>
            </a:r>
          </a:p>
          <a:p>
            <a:pPr algn="just"/>
            <a:r>
              <a:rPr lang="en-US" dirty="0"/>
              <a:t>If you have a many-to-many relationship, you need to take the relationship information and put it in a linking table</a:t>
            </a:r>
          </a:p>
          <a:p>
            <a:pPr lvl="1" algn="just"/>
            <a:r>
              <a:rPr lang="en-US" dirty="0"/>
              <a:t>The linking table will consist at minimum of a row identifier and pairs of values, often foreign keys that refer to two other tables</a:t>
            </a:r>
          </a:p>
          <a:p>
            <a:pPr lvl="1" algn="just"/>
            <a:r>
              <a:rPr lang="en-US" dirty="0"/>
              <a:t>You might have additional information about the relationship, if it uniquely belongs to a combination of foreign keys</a:t>
            </a:r>
          </a:p>
          <a:p>
            <a:pPr lvl="1" algn="just"/>
            <a:r>
              <a:rPr lang="en-US" dirty="0"/>
              <a:t>The linking table may or may not have a primary key, maybe composite primary key</a:t>
            </a:r>
          </a:p>
        </p:txBody>
      </p:sp>
      <p:sp>
        <p:nvSpPr>
          <p:cNvPr id="4" name="Slide Number Placeholder 3"/>
          <p:cNvSpPr>
            <a:spLocks noGrp="1"/>
          </p:cNvSpPr>
          <p:nvPr>
            <p:ph type="sldNum" sz="quarter" idx="12"/>
          </p:nvPr>
        </p:nvSpPr>
        <p:spPr/>
        <p:txBody>
          <a:bodyPr/>
          <a:lstStyle/>
          <a:p>
            <a:fld id="{32C796FE-8257-42AE-8466-104B1656B18E}" type="slidenum">
              <a:rPr lang="en-US" smtClean="0"/>
              <a:t>108</a:t>
            </a:fld>
            <a:endParaRPr lang="en-US"/>
          </a:p>
        </p:txBody>
      </p:sp>
    </p:spTree>
    <p:extLst>
      <p:ext uri="{BB962C8B-B14F-4D97-AF65-F5344CB8AC3E}">
        <p14:creationId xmlns:p14="http://schemas.microsoft.com/office/powerpoint/2010/main" val="15863535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Some Guidelines for Making a Database</a:t>
            </a:r>
          </a:p>
        </p:txBody>
      </p:sp>
      <p:sp>
        <p:nvSpPr>
          <p:cNvPr id="4" name="Slide Number Placeholder 3"/>
          <p:cNvSpPr>
            <a:spLocks noGrp="1"/>
          </p:cNvSpPr>
          <p:nvPr>
            <p:ph type="sldNum" sz="quarter" idx="12"/>
          </p:nvPr>
        </p:nvSpPr>
        <p:spPr/>
        <p:txBody>
          <a:bodyPr/>
          <a:lstStyle/>
          <a:p>
            <a:fld id="{32C796FE-8257-42AE-8466-104B1656B18E}" type="slidenum">
              <a:rPr lang="en-US" smtClean="0"/>
              <a:t>109</a:t>
            </a:fld>
            <a:endParaRPr lang="en-US"/>
          </a:p>
        </p:txBody>
      </p:sp>
      <p:sp>
        <p:nvSpPr>
          <p:cNvPr id="5" name="Content Placeholder 4"/>
          <p:cNvSpPr>
            <a:spLocks noGrp="1"/>
          </p:cNvSpPr>
          <p:nvPr>
            <p:ph idx="1"/>
          </p:nvPr>
        </p:nvSpPr>
        <p:spPr/>
        <p:txBody>
          <a:bodyPr>
            <a:normAutofit lnSpcReduction="10000"/>
          </a:bodyPr>
          <a:lstStyle/>
          <a:p>
            <a:pPr algn="just"/>
            <a:r>
              <a:rPr lang="en-US" sz="2400" dirty="0"/>
              <a:t>Primary keys are automatically indexed</a:t>
            </a:r>
          </a:p>
          <a:p>
            <a:pPr lvl="1" algn="just"/>
            <a:r>
              <a:rPr lang="en-US" sz="2000" dirty="0"/>
              <a:t>Foreign keys are not indexed automatically</a:t>
            </a:r>
          </a:p>
          <a:p>
            <a:pPr algn="just"/>
            <a:r>
              <a:rPr lang="en-US" sz="2400" dirty="0"/>
              <a:t>If there are fields (columns) that are going to be frequently used in WHERE clauses, index them to greatly accelerate queries</a:t>
            </a:r>
          </a:p>
          <a:p>
            <a:pPr algn="just"/>
            <a:r>
              <a:rPr lang="en-US" sz="2400" dirty="0"/>
              <a:t>Indexing free-text strings (e.g. description) may not gain you anything </a:t>
            </a:r>
          </a:p>
          <a:p>
            <a:pPr lvl="1" algn="just"/>
            <a:r>
              <a:rPr lang="en-US" sz="2000" dirty="0"/>
              <a:t>Many database have specialized full-text indexing extensions – including SQLite</a:t>
            </a:r>
          </a:p>
          <a:p>
            <a:pPr algn="just"/>
            <a:r>
              <a:rPr lang="en-US" sz="2400" dirty="0"/>
              <a:t>If you are loading all of the data into a database at one time, create an index after loading data</a:t>
            </a:r>
          </a:p>
          <a:p>
            <a:pPr lvl="1" algn="just"/>
            <a:r>
              <a:rPr lang="en-US" sz="2000" dirty="0"/>
              <a:t>Indexing in one step is faster</a:t>
            </a:r>
            <a:endParaRPr lang="en-US" sz="2400" dirty="0"/>
          </a:p>
        </p:txBody>
      </p:sp>
    </p:spTree>
    <p:extLst>
      <p:ext uri="{BB962C8B-B14F-4D97-AF65-F5344CB8AC3E}">
        <p14:creationId xmlns:p14="http://schemas.microsoft.com/office/powerpoint/2010/main" val="1157255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en-US" dirty="0"/>
              <a:t>Database Basic Examples	</a:t>
            </a:r>
          </a:p>
        </p:txBody>
      </p:sp>
      <p:sp>
        <p:nvSpPr>
          <p:cNvPr id="2" name="Content Placeholder 1"/>
          <p:cNvSpPr>
            <a:spLocks noGrp="1"/>
          </p:cNvSpPr>
          <p:nvPr>
            <p:ph idx="1"/>
          </p:nvPr>
        </p:nvSpPr>
        <p:spPr/>
        <p:txBody>
          <a:bodyPr/>
          <a:lstStyle/>
          <a:p>
            <a:r>
              <a:rPr lang="en-US" altLang="en-US" sz="2800" dirty="0"/>
              <a:t>Database examples: </a:t>
            </a:r>
          </a:p>
          <a:p>
            <a:pPr lvl="1"/>
            <a:r>
              <a:rPr lang="en-US" altLang="en-US" sz="2400" dirty="0"/>
              <a:t>The Python dictionary qualifies</a:t>
            </a:r>
          </a:p>
          <a:p>
            <a:pPr lvl="2" algn="just"/>
            <a:r>
              <a:rPr lang="en-US" altLang="en-US" sz="2000" dirty="0"/>
              <a:t>If you know one piece of information, you can retrieve associated data or information; key – value association</a:t>
            </a:r>
          </a:p>
          <a:p>
            <a:pPr lvl="2"/>
            <a:r>
              <a:rPr lang="en-US" altLang="en-US" sz="2000" dirty="0"/>
              <a:t>E.g. gene id, gene symbol</a:t>
            </a:r>
          </a:p>
          <a:p>
            <a:pPr lvl="1"/>
            <a:r>
              <a:rPr lang="en-US" altLang="en-US" sz="2400" dirty="0"/>
              <a:t>A spreadsheet is a type of database – a table</a:t>
            </a:r>
          </a:p>
          <a:p>
            <a:pPr lvl="1"/>
            <a:r>
              <a:rPr lang="en-US" altLang="en-US" sz="2400" dirty="0"/>
              <a:t>A </a:t>
            </a:r>
            <a:r>
              <a:rPr lang="en-US" altLang="en-US" sz="2400" dirty="0" err="1"/>
              <a:t>fasta</a:t>
            </a:r>
            <a:r>
              <a:rPr lang="en-US" altLang="en-US" sz="2400" dirty="0"/>
              <a:t> file could be considered a database</a:t>
            </a:r>
          </a:p>
          <a:p>
            <a:pPr lvl="2" algn="just"/>
            <a:r>
              <a:rPr lang="en-US" altLang="en-US" sz="2000" dirty="0"/>
              <a:t>If there is a unique identifier in the header, you could scan for it and retrieve the associated sequence, inefficient, but doable</a:t>
            </a:r>
          </a:p>
        </p:txBody>
      </p:sp>
      <p:sp>
        <p:nvSpPr>
          <p:cNvPr id="3" name="Slide Number Placeholder 2"/>
          <p:cNvSpPr>
            <a:spLocks noGrp="1"/>
          </p:cNvSpPr>
          <p:nvPr>
            <p:ph type="sldNum" sz="quarter" idx="12"/>
          </p:nvPr>
        </p:nvSpPr>
        <p:spPr/>
        <p:txBody>
          <a:bodyPr/>
          <a:lstStyle/>
          <a:p>
            <a:fld id="{1D92F159-EFD3-4C4F-9DBB-1A2CAF81A5CC}" type="slidenum">
              <a:rPr lang="en-US" smtClean="0"/>
              <a:t>11</a:t>
            </a:fld>
            <a:endParaRPr lang="en-US"/>
          </a:p>
        </p:txBody>
      </p:sp>
    </p:spTree>
    <p:extLst>
      <p:ext uri="{BB962C8B-B14F-4D97-AF65-F5344CB8AC3E}">
        <p14:creationId xmlns:p14="http://schemas.microsoft.com/office/powerpoint/2010/main" val="185583204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Some Guidelines for Making a Database</a:t>
            </a:r>
          </a:p>
        </p:txBody>
      </p:sp>
      <p:sp>
        <p:nvSpPr>
          <p:cNvPr id="4" name="Slide Number Placeholder 3"/>
          <p:cNvSpPr>
            <a:spLocks noGrp="1"/>
          </p:cNvSpPr>
          <p:nvPr>
            <p:ph type="sldNum" sz="quarter" idx="12"/>
          </p:nvPr>
        </p:nvSpPr>
        <p:spPr/>
        <p:txBody>
          <a:bodyPr/>
          <a:lstStyle/>
          <a:p>
            <a:fld id="{32C796FE-8257-42AE-8466-104B1656B18E}" type="slidenum">
              <a:rPr lang="en-US" smtClean="0"/>
              <a:t>110</a:t>
            </a:fld>
            <a:endParaRPr lang="en-US"/>
          </a:p>
        </p:txBody>
      </p:sp>
      <p:sp>
        <p:nvSpPr>
          <p:cNvPr id="5" name="Content Placeholder 4"/>
          <p:cNvSpPr>
            <a:spLocks noGrp="1"/>
          </p:cNvSpPr>
          <p:nvPr>
            <p:ph idx="1"/>
          </p:nvPr>
        </p:nvSpPr>
        <p:spPr/>
        <p:txBody>
          <a:bodyPr>
            <a:normAutofit fontScale="92500"/>
          </a:bodyPr>
          <a:lstStyle/>
          <a:p>
            <a:pPr algn="just"/>
            <a:r>
              <a:rPr lang="en-US" dirty="0"/>
              <a:t>Some data is best stored in other forms</a:t>
            </a:r>
          </a:p>
          <a:p>
            <a:pPr lvl="1" algn="just"/>
            <a:r>
              <a:rPr lang="en-US" dirty="0"/>
              <a:t>Hierarchical Data Format (HDF) 5 system</a:t>
            </a:r>
          </a:p>
          <a:p>
            <a:pPr lvl="1" algn="just"/>
            <a:r>
              <a:rPr lang="en-US" dirty="0"/>
              <a:t>Collections of files simply using the operating system and recording path and file name in the database</a:t>
            </a:r>
          </a:p>
          <a:p>
            <a:pPr lvl="1" algn="just"/>
            <a:r>
              <a:rPr lang="en-US" dirty="0"/>
              <a:t>A NoSQL database such as MongoDB or </a:t>
            </a:r>
            <a:r>
              <a:rPr lang="en-US" dirty="0" err="1"/>
              <a:t>MonetDB</a:t>
            </a:r>
            <a:endParaRPr lang="en-US" dirty="0"/>
          </a:p>
          <a:p>
            <a:pPr lvl="2" algn="just"/>
            <a:r>
              <a:rPr lang="en-US" dirty="0"/>
              <a:t>There are many types of NoSQL databases with different strengths and weaknesses</a:t>
            </a:r>
          </a:p>
          <a:p>
            <a:pPr lvl="2" algn="just"/>
            <a:r>
              <a:rPr lang="en-US" dirty="0"/>
              <a:t>http://</a:t>
            </a:r>
            <a:r>
              <a:rPr lang="en-US" dirty="0" err="1"/>
              <a:t>nosql-database.org</a:t>
            </a:r>
            <a:r>
              <a:rPr lang="en-US" dirty="0"/>
              <a:t>/</a:t>
            </a:r>
          </a:p>
          <a:p>
            <a:pPr lvl="1" algn="just"/>
            <a:r>
              <a:rPr lang="en-US" dirty="0"/>
              <a:t>Some databases combine relational and NoSQL (e.g. PostgreSQL 9.2)</a:t>
            </a:r>
          </a:p>
        </p:txBody>
      </p:sp>
    </p:spTree>
    <p:extLst>
      <p:ext uri="{BB962C8B-B14F-4D97-AF65-F5344CB8AC3E}">
        <p14:creationId xmlns:p14="http://schemas.microsoft.com/office/powerpoint/2010/main" val="24184817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Group 69"/>
          <p:cNvGraphicFramePr>
            <a:graphicFrameLocks noGrp="1"/>
          </p:cNvGraphicFramePr>
          <p:nvPr/>
        </p:nvGraphicFramePr>
        <p:xfrm>
          <a:off x="492369" y="2126126"/>
          <a:ext cx="8440616" cy="2879417"/>
        </p:xfrm>
        <a:graphic>
          <a:graphicData uri="http://schemas.openxmlformats.org/drawingml/2006/table">
            <a:tbl>
              <a:tblPr/>
              <a:tblGrid>
                <a:gridCol w="1519311">
                  <a:extLst>
                    <a:ext uri="{9D8B030D-6E8A-4147-A177-3AD203B41FA5}">
                      <a16:colId xmlns:a16="http://schemas.microsoft.com/office/drawing/2014/main" val="20000"/>
                    </a:ext>
                  </a:extLst>
                </a:gridCol>
                <a:gridCol w="1195754">
                  <a:extLst>
                    <a:ext uri="{9D8B030D-6E8A-4147-A177-3AD203B41FA5}">
                      <a16:colId xmlns:a16="http://schemas.microsoft.com/office/drawing/2014/main" val="20001"/>
                    </a:ext>
                  </a:extLst>
                </a:gridCol>
                <a:gridCol w="1237957">
                  <a:extLst>
                    <a:ext uri="{9D8B030D-6E8A-4147-A177-3AD203B41FA5}">
                      <a16:colId xmlns:a16="http://schemas.microsoft.com/office/drawing/2014/main" val="20002"/>
                    </a:ext>
                  </a:extLst>
                </a:gridCol>
                <a:gridCol w="1519310">
                  <a:extLst>
                    <a:ext uri="{9D8B030D-6E8A-4147-A177-3AD203B41FA5}">
                      <a16:colId xmlns:a16="http://schemas.microsoft.com/office/drawing/2014/main" val="20003"/>
                    </a:ext>
                  </a:extLst>
                </a:gridCol>
                <a:gridCol w="1318528">
                  <a:extLst>
                    <a:ext uri="{9D8B030D-6E8A-4147-A177-3AD203B41FA5}">
                      <a16:colId xmlns:a16="http://schemas.microsoft.com/office/drawing/2014/main" val="20004"/>
                    </a:ext>
                  </a:extLst>
                </a:gridCol>
                <a:gridCol w="1649756">
                  <a:extLst>
                    <a:ext uri="{9D8B030D-6E8A-4147-A177-3AD203B41FA5}">
                      <a16:colId xmlns:a16="http://schemas.microsoft.com/office/drawing/2014/main" val="20005"/>
                    </a:ext>
                  </a:extLst>
                </a:gridCol>
              </a:tblGrid>
              <a:tr h="45699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chemeClr val="tx1"/>
                          </a:solidFill>
                          <a:effectLst/>
                          <a:latin typeface="+mn-lt"/>
                          <a:cs typeface="Times New Roman" pitchFamily="18" charset="0"/>
                        </a:rPr>
                        <a:t>TranscriptID</a:t>
                      </a:r>
                      <a:endParaRPr kumimoji="0" lang="en-US" sz="2000" b="0" i="0" u="none" strike="noStrike" cap="none" normalizeH="0" baseline="0" dirty="0">
                        <a:ln>
                          <a:noFill/>
                        </a:ln>
                        <a:solidFill>
                          <a:schemeClr val="tx1"/>
                        </a:solidFill>
                        <a:effectLst/>
                        <a:latin typeface="+mn-lt"/>
                      </a:endParaRPr>
                    </a:p>
                  </a:txBody>
                  <a:tcPr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chemeClr val="tx1"/>
                          </a:solidFill>
                          <a:effectLst/>
                          <a:latin typeface="+mn-lt"/>
                          <a:cs typeface="Times New Roman" pitchFamily="18" charset="0"/>
                        </a:rPr>
                        <a:t>TLength</a:t>
                      </a:r>
                      <a:endParaRPr kumimoji="0" lang="en-US" sz="2000" b="0" i="0" u="none" strike="noStrike" cap="none" normalizeH="0" baseline="0" dirty="0">
                        <a:ln>
                          <a:noFill/>
                        </a:ln>
                        <a:solidFill>
                          <a:schemeClr val="tx1"/>
                        </a:solidFill>
                        <a:effectLst/>
                        <a:latin typeface="+mn-lt"/>
                      </a:endParaRPr>
                    </a:p>
                  </a:txBody>
                  <a:tcPr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chemeClr val="tx1"/>
                          </a:solidFill>
                          <a:effectLst/>
                          <a:latin typeface="+mn-lt"/>
                          <a:cs typeface="Times New Roman" pitchFamily="18" charset="0"/>
                        </a:rPr>
                        <a:t>GeneSym</a:t>
                      </a:r>
                      <a:endParaRPr kumimoji="0" lang="en-US" sz="2000" b="0" i="0" u="none" strike="noStrike" cap="none" normalizeH="0" baseline="0" dirty="0">
                        <a:ln>
                          <a:noFill/>
                        </a:ln>
                        <a:solidFill>
                          <a:schemeClr val="tx1"/>
                        </a:solidFill>
                        <a:effectLst/>
                        <a:latin typeface="+mn-lt"/>
                      </a:endParaRPr>
                    </a:p>
                  </a:txBody>
                  <a:tcPr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chemeClr val="tx1"/>
                          </a:solidFill>
                          <a:effectLst/>
                          <a:latin typeface="+mn-lt"/>
                        </a:rPr>
                        <a:t>GeneDesc</a:t>
                      </a:r>
                      <a:endParaRPr kumimoji="0" lang="en-US" sz="2000" b="0" i="0" u="none" strike="noStrike" cap="none" normalizeH="0" baseline="0" dirty="0">
                        <a:ln>
                          <a:noFill/>
                        </a:ln>
                        <a:solidFill>
                          <a:schemeClr val="tx1"/>
                        </a:solidFill>
                        <a:effectLst/>
                        <a:latin typeface="+mn-lt"/>
                      </a:endParaRPr>
                    </a:p>
                  </a:txBody>
                  <a:tcPr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chemeClr val="tx1"/>
                          </a:solidFill>
                          <a:effectLst/>
                          <a:latin typeface="+mn-lt"/>
                        </a:rPr>
                        <a:t>GoTerm</a:t>
                      </a:r>
                      <a:endParaRPr kumimoji="0" lang="en-US" sz="2000" b="0" i="0" u="none" strike="noStrike" cap="none" normalizeH="0" baseline="0" dirty="0">
                        <a:ln>
                          <a:noFill/>
                        </a:ln>
                        <a:solidFill>
                          <a:schemeClr val="tx1"/>
                        </a:solidFill>
                        <a:effectLst/>
                        <a:latin typeface="+mn-lt"/>
                      </a:endParaRPr>
                    </a:p>
                  </a:txBody>
                  <a:tcPr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chemeClr val="tx1"/>
                          </a:solidFill>
                          <a:effectLst/>
                          <a:latin typeface="+mn-lt"/>
                        </a:rPr>
                        <a:t>GoCategory</a:t>
                      </a:r>
                      <a:endParaRPr kumimoji="0" lang="en-US" sz="2000" b="0" i="0" u="none" strike="noStrike" cap="none" normalizeH="0" baseline="0" dirty="0">
                        <a:ln>
                          <a:noFill/>
                        </a:ln>
                        <a:solidFill>
                          <a:schemeClr val="tx1"/>
                        </a:solidFill>
                        <a:effectLst/>
                        <a:latin typeface="+mn-lt"/>
                      </a:endParaRPr>
                    </a:p>
                  </a:txBody>
                  <a:tcPr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143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cs typeface="Times New Roman" pitchFamily="18" charset="0"/>
                        </a:rPr>
                        <a:t>NM_1234</a:t>
                      </a:r>
                      <a:endParaRPr kumimoji="0" lang="en-US" sz="2000" b="0" i="0" u="none" strike="noStrike" cap="none" normalizeH="0" baseline="0" dirty="0">
                        <a:ln>
                          <a:noFill/>
                        </a:ln>
                        <a:solidFill>
                          <a:schemeClr val="tx1"/>
                        </a:solidFill>
                        <a:effectLst/>
                        <a:latin typeface="+mn-lt"/>
                      </a:endParaRPr>
                    </a:p>
                  </a:txBody>
                  <a:tcPr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cs typeface="Times New Roman" pitchFamily="18" charset="0"/>
                        </a:rPr>
                        <a:t>4</a:t>
                      </a:r>
                      <a:endParaRPr kumimoji="0" lang="en-US" sz="2000" b="0" i="0" u="none" strike="noStrike" cap="none" normalizeH="0" baseline="0" dirty="0">
                        <a:ln>
                          <a:noFill/>
                        </a:ln>
                        <a:solidFill>
                          <a:schemeClr val="tx1"/>
                        </a:solidFill>
                        <a:effectLst/>
                        <a:latin typeface="+mn-lt"/>
                      </a:endParaRPr>
                    </a:p>
                  </a:txBody>
                  <a:tcPr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cs typeface="Times New Roman" pitchFamily="18" charset="0"/>
                        </a:rPr>
                        <a:t>Gene1</a:t>
                      </a:r>
                      <a:endParaRPr kumimoji="0" lang="en-US" sz="2000" b="0" i="0" u="none" strike="noStrike" cap="none" normalizeH="0" baseline="0" dirty="0">
                        <a:ln>
                          <a:noFill/>
                        </a:ln>
                        <a:solidFill>
                          <a:schemeClr val="tx1"/>
                        </a:solidFill>
                        <a:effectLst/>
                        <a:latin typeface="+mn-lt"/>
                      </a:endParaRPr>
                    </a:p>
                  </a:txBody>
                  <a:tcPr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Desc1</a:t>
                      </a:r>
                    </a:p>
                  </a:txBody>
                  <a:tcPr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Term1</a:t>
                      </a:r>
                    </a:p>
                  </a:txBody>
                  <a:tcPr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Process</a:t>
                      </a:r>
                    </a:p>
                  </a:txBody>
                  <a:tcPr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19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cs typeface="Times New Roman" pitchFamily="18" charset="0"/>
                        </a:rPr>
                        <a:t>NM_2345</a:t>
                      </a:r>
                      <a:endParaRPr kumimoji="0" lang="en-US" sz="2000" b="0" i="0" u="none" strike="noStrike" cap="none" normalizeH="0" baseline="0" dirty="0">
                        <a:ln>
                          <a:noFill/>
                        </a:ln>
                        <a:solidFill>
                          <a:schemeClr val="tx1"/>
                        </a:solidFill>
                        <a:effectLst/>
                        <a:latin typeface="+mn-lt"/>
                      </a:endParaRPr>
                    </a:p>
                  </a:txBody>
                  <a:tcPr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cs typeface="Times New Roman" pitchFamily="18" charset="0"/>
                        </a:rPr>
                        <a:t>5</a:t>
                      </a:r>
                      <a:endParaRPr kumimoji="0" lang="en-US" sz="2000" b="0" i="0" u="none" strike="noStrike" cap="none" normalizeH="0" baseline="0" dirty="0">
                        <a:ln>
                          <a:noFill/>
                        </a:ln>
                        <a:solidFill>
                          <a:schemeClr val="tx1"/>
                        </a:solidFill>
                        <a:effectLst/>
                        <a:latin typeface="+mn-lt"/>
                      </a:endParaRPr>
                    </a:p>
                  </a:txBody>
                  <a:tcPr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cs typeface="Times New Roman" pitchFamily="18" charset="0"/>
                        </a:rPr>
                        <a:t>Gene1</a:t>
                      </a:r>
                      <a:endParaRPr kumimoji="0" lang="en-US" sz="2000" b="0" i="0" u="none" strike="noStrike" cap="none" normalizeH="0" baseline="0" dirty="0">
                        <a:ln>
                          <a:noFill/>
                        </a:ln>
                        <a:solidFill>
                          <a:schemeClr val="tx1"/>
                        </a:solidFill>
                        <a:effectLst/>
                        <a:latin typeface="+mn-lt"/>
                      </a:endParaRPr>
                    </a:p>
                  </a:txBody>
                  <a:tcPr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Desc1</a:t>
                      </a:r>
                    </a:p>
                  </a:txBody>
                  <a:tcPr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Term1</a:t>
                      </a:r>
                    </a:p>
                  </a:txBody>
                  <a:tcPr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Process</a:t>
                      </a:r>
                    </a:p>
                  </a:txBody>
                  <a:tcPr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19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cs typeface="Times New Roman" pitchFamily="18" charset="0"/>
                        </a:rPr>
                        <a:t>NM_1234</a:t>
                      </a:r>
                      <a:endParaRPr kumimoji="0" lang="en-US" sz="2000" b="0" i="0" u="none" strike="noStrike" cap="none" normalizeH="0" baseline="0" dirty="0">
                        <a:ln>
                          <a:noFill/>
                        </a:ln>
                        <a:solidFill>
                          <a:schemeClr val="tx1"/>
                        </a:solidFill>
                        <a:effectLst/>
                        <a:latin typeface="+mn-lt"/>
                      </a:endParaRPr>
                    </a:p>
                  </a:txBody>
                  <a:tcPr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cs typeface="Times New Roman" pitchFamily="18" charset="0"/>
                        </a:rPr>
                        <a:t>4</a:t>
                      </a:r>
                      <a:endParaRPr kumimoji="0" lang="en-US" sz="2000" b="0" i="0" u="none" strike="noStrike" cap="none" normalizeH="0" baseline="0" dirty="0">
                        <a:ln>
                          <a:noFill/>
                        </a:ln>
                        <a:solidFill>
                          <a:schemeClr val="tx1"/>
                        </a:solidFill>
                        <a:effectLst/>
                        <a:latin typeface="+mn-lt"/>
                      </a:endParaRPr>
                    </a:p>
                  </a:txBody>
                  <a:tcPr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cs typeface="Times New Roman" pitchFamily="18" charset="0"/>
                        </a:rPr>
                        <a:t>Gene1</a:t>
                      </a:r>
                      <a:endParaRPr kumimoji="0" lang="en-US" sz="2000" b="0" i="0" u="none" strike="noStrike" cap="none" normalizeH="0" baseline="0" dirty="0">
                        <a:ln>
                          <a:noFill/>
                        </a:ln>
                        <a:solidFill>
                          <a:schemeClr val="tx1"/>
                        </a:solidFill>
                        <a:effectLst/>
                        <a:latin typeface="+mn-lt"/>
                      </a:endParaRPr>
                    </a:p>
                  </a:txBody>
                  <a:tcPr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Desc1</a:t>
                      </a:r>
                    </a:p>
                  </a:txBody>
                  <a:tcPr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Term2</a:t>
                      </a:r>
                    </a:p>
                  </a:txBody>
                  <a:tcPr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Function</a:t>
                      </a:r>
                    </a:p>
                  </a:txBody>
                  <a:tcPr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19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cs typeface="Times New Roman" pitchFamily="18" charset="0"/>
                        </a:rPr>
                        <a:t>NM_2345</a:t>
                      </a:r>
                      <a:endParaRPr kumimoji="0" lang="en-US" sz="2000" b="0" i="0" u="none" strike="noStrike" cap="none" normalizeH="0" baseline="0" dirty="0">
                        <a:ln>
                          <a:noFill/>
                        </a:ln>
                        <a:solidFill>
                          <a:schemeClr val="tx1"/>
                        </a:solidFill>
                        <a:effectLst/>
                        <a:latin typeface="+mn-lt"/>
                      </a:endParaRPr>
                    </a:p>
                  </a:txBody>
                  <a:tcPr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cs typeface="Times New Roman" pitchFamily="18" charset="0"/>
                        </a:rPr>
                        <a:t>5</a:t>
                      </a:r>
                      <a:endParaRPr kumimoji="0" lang="en-US" sz="2000" b="0" i="0" u="none" strike="noStrike" cap="none" normalizeH="0" baseline="0" dirty="0">
                        <a:ln>
                          <a:noFill/>
                        </a:ln>
                        <a:solidFill>
                          <a:schemeClr val="tx1"/>
                        </a:solidFill>
                        <a:effectLst/>
                        <a:latin typeface="+mn-lt"/>
                      </a:endParaRPr>
                    </a:p>
                  </a:txBody>
                  <a:tcPr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cs typeface="Times New Roman" pitchFamily="18" charset="0"/>
                        </a:rPr>
                        <a:t>Gene1</a:t>
                      </a:r>
                      <a:endParaRPr kumimoji="0" lang="en-US" sz="2000" b="0" i="0" u="none" strike="noStrike" cap="none" normalizeH="0" baseline="0" dirty="0">
                        <a:ln>
                          <a:noFill/>
                        </a:ln>
                        <a:solidFill>
                          <a:schemeClr val="tx1"/>
                        </a:solidFill>
                        <a:effectLst/>
                        <a:latin typeface="+mn-lt"/>
                      </a:endParaRPr>
                    </a:p>
                  </a:txBody>
                  <a:tcPr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Desc1</a:t>
                      </a:r>
                    </a:p>
                  </a:txBody>
                  <a:tcPr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Term2</a:t>
                      </a:r>
                    </a:p>
                  </a:txBody>
                  <a:tcPr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Function</a:t>
                      </a:r>
                    </a:p>
                  </a:txBody>
                  <a:tcPr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19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cs typeface="Times New Roman" pitchFamily="18" charset="0"/>
                        </a:rPr>
                        <a:t>NM_1236</a:t>
                      </a:r>
                      <a:endParaRPr kumimoji="0" lang="en-US" sz="2000" b="0" i="0" u="none" strike="noStrike" cap="none" normalizeH="0" baseline="0" dirty="0">
                        <a:ln>
                          <a:noFill/>
                        </a:ln>
                        <a:solidFill>
                          <a:schemeClr val="tx1"/>
                        </a:solidFill>
                        <a:effectLst/>
                        <a:latin typeface="+mn-lt"/>
                      </a:endParaRPr>
                    </a:p>
                  </a:txBody>
                  <a:tcPr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cs typeface="Times New Roman" pitchFamily="18" charset="0"/>
                        </a:rPr>
                        <a:t>4</a:t>
                      </a:r>
                      <a:endParaRPr kumimoji="0" lang="en-US" sz="2000" b="0" i="0" u="none" strike="noStrike" cap="none" normalizeH="0" baseline="0" dirty="0">
                        <a:ln>
                          <a:noFill/>
                        </a:ln>
                        <a:solidFill>
                          <a:schemeClr val="tx1"/>
                        </a:solidFill>
                        <a:effectLst/>
                        <a:latin typeface="+mn-lt"/>
                      </a:endParaRPr>
                    </a:p>
                  </a:txBody>
                  <a:tcPr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cs typeface="Times New Roman" pitchFamily="18" charset="0"/>
                        </a:rPr>
                        <a:t>Gene2</a:t>
                      </a:r>
                      <a:endParaRPr kumimoji="0" lang="en-US" sz="2000" b="0" i="0" u="none" strike="noStrike" cap="none" normalizeH="0" baseline="0" dirty="0">
                        <a:ln>
                          <a:noFill/>
                        </a:ln>
                        <a:solidFill>
                          <a:schemeClr val="tx1"/>
                        </a:solidFill>
                        <a:effectLst/>
                        <a:latin typeface="+mn-lt"/>
                      </a:endParaRPr>
                    </a:p>
                  </a:txBody>
                  <a:tcPr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Desc2</a:t>
                      </a:r>
                    </a:p>
                  </a:txBody>
                  <a:tcPr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Term1</a:t>
                      </a:r>
                    </a:p>
                  </a:txBody>
                  <a:tcPr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Process</a:t>
                      </a:r>
                    </a:p>
                  </a:txBody>
                  <a:tcPr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619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cs typeface="Times New Roman" pitchFamily="18" charset="0"/>
                        </a:rPr>
                        <a:t>NM_2346</a:t>
                      </a:r>
                      <a:endParaRPr kumimoji="0" lang="en-US" sz="2000" b="0" i="0" u="none" strike="noStrike" cap="none" normalizeH="0" baseline="0" dirty="0">
                        <a:ln>
                          <a:noFill/>
                        </a:ln>
                        <a:solidFill>
                          <a:schemeClr val="tx1"/>
                        </a:solidFill>
                        <a:effectLst/>
                        <a:latin typeface="+mn-lt"/>
                      </a:endParaRPr>
                    </a:p>
                  </a:txBody>
                  <a:tcPr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cs typeface="Times New Roman" pitchFamily="18" charset="0"/>
                        </a:rPr>
                        <a:t>5</a:t>
                      </a:r>
                      <a:endParaRPr kumimoji="0" lang="en-US" sz="2000" b="0" i="0" u="none" strike="noStrike" cap="none" normalizeH="0" baseline="0" dirty="0">
                        <a:ln>
                          <a:noFill/>
                        </a:ln>
                        <a:solidFill>
                          <a:schemeClr val="tx1"/>
                        </a:solidFill>
                        <a:effectLst/>
                        <a:latin typeface="+mn-lt"/>
                      </a:endParaRPr>
                    </a:p>
                  </a:txBody>
                  <a:tcPr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cs typeface="Times New Roman" pitchFamily="18" charset="0"/>
                        </a:rPr>
                        <a:t>Gene2</a:t>
                      </a:r>
                      <a:endParaRPr kumimoji="0" lang="en-US" sz="2000" b="0" i="0" u="none" strike="noStrike" cap="none" normalizeH="0" baseline="0" dirty="0">
                        <a:ln>
                          <a:noFill/>
                        </a:ln>
                        <a:solidFill>
                          <a:schemeClr val="tx1"/>
                        </a:solidFill>
                        <a:effectLst/>
                        <a:latin typeface="+mn-lt"/>
                      </a:endParaRPr>
                    </a:p>
                  </a:txBody>
                  <a:tcPr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Desc2</a:t>
                      </a:r>
                    </a:p>
                  </a:txBody>
                  <a:tcPr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Term1</a:t>
                      </a:r>
                    </a:p>
                  </a:txBody>
                  <a:tcPr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Process</a:t>
                      </a:r>
                    </a:p>
                  </a:txBody>
                  <a:tcPr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4" name="Title 1"/>
          <p:cNvSpPr>
            <a:spLocks noGrp="1"/>
          </p:cNvSpPr>
          <p:nvPr>
            <p:ph type="title"/>
          </p:nvPr>
        </p:nvSpPr>
        <p:spPr>
          <a:xfrm>
            <a:off x="457200" y="274638"/>
            <a:ext cx="8229600" cy="1143000"/>
          </a:xfrm>
        </p:spPr>
        <p:txBody>
          <a:bodyPr>
            <a:normAutofit/>
          </a:bodyPr>
          <a:lstStyle/>
          <a:p>
            <a:r>
              <a:rPr lang="en-US" sz="3200" dirty="0"/>
              <a:t>Exercise: Normalize table</a:t>
            </a:r>
          </a:p>
        </p:txBody>
      </p:sp>
    </p:spTree>
    <p:extLst>
      <p:ext uri="{BB962C8B-B14F-4D97-AF65-F5344CB8AC3E}">
        <p14:creationId xmlns:p14="http://schemas.microsoft.com/office/powerpoint/2010/main" val="101906825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 for SQL lectures</a:t>
            </a:r>
          </a:p>
        </p:txBody>
      </p:sp>
      <p:sp>
        <p:nvSpPr>
          <p:cNvPr id="4" name="Content Placeholder 3"/>
          <p:cNvSpPr>
            <a:spLocks noGrp="1"/>
          </p:cNvSpPr>
          <p:nvPr>
            <p:ph idx="1"/>
          </p:nvPr>
        </p:nvSpPr>
        <p:spPr/>
        <p:txBody>
          <a:bodyPr/>
          <a:lstStyle/>
          <a:p>
            <a:r>
              <a:rPr lang="en-US" sz="2800" dirty="0">
                <a:solidFill>
                  <a:schemeClr val="bg1">
                    <a:lumMod val="75000"/>
                  </a:schemeClr>
                </a:solidFill>
              </a:rPr>
              <a:t>Database basics </a:t>
            </a:r>
          </a:p>
          <a:p>
            <a:pPr lvl="1"/>
            <a:r>
              <a:rPr lang="en-US" sz="2400" dirty="0">
                <a:solidFill>
                  <a:schemeClr val="bg1">
                    <a:lumMod val="75000"/>
                  </a:schemeClr>
                </a:solidFill>
              </a:rPr>
              <a:t>Overview of databases</a:t>
            </a:r>
          </a:p>
          <a:p>
            <a:pPr lvl="1"/>
            <a:r>
              <a:rPr lang="en-US" sz="2400" dirty="0">
                <a:solidFill>
                  <a:schemeClr val="bg1">
                    <a:lumMod val="75000"/>
                  </a:schemeClr>
                </a:solidFill>
              </a:rPr>
              <a:t>connection,  SQL, initial queries (SELECT)</a:t>
            </a:r>
          </a:p>
          <a:p>
            <a:r>
              <a:rPr lang="en-US" sz="2800" dirty="0">
                <a:solidFill>
                  <a:schemeClr val="bg1">
                    <a:lumMod val="75000"/>
                  </a:schemeClr>
                </a:solidFill>
              </a:rPr>
              <a:t>Database basics </a:t>
            </a:r>
          </a:p>
          <a:p>
            <a:pPr lvl="1"/>
            <a:r>
              <a:rPr lang="en-US" sz="2400" dirty="0">
                <a:solidFill>
                  <a:schemeClr val="bg1">
                    <a:lumMod val="75000"/>
                  </a:schemeClr>
                </a:solidFill>
              </a:rPr>
              <a:t>major SQL commands: INSERT, DELETE, UPDATE</a:t>
            </a:r>
          </a:p>
          <a:p>
            <a:r>
              <a:rPr lang="en-US" sz="2800" dirty="0">
                <a:solidFill>
                  <a:schemeClr val="bg1">
                    <a:lumMod val="75000"/>
                  </a:schemeClr>
                </a:solidFill>
              </a:rPr>
              <a:t>Database design and normalization</a:t>
            </a:r>
          </a:p>
          <a:p>
            <a:r>
              <a:rPr lang="en-US" sz="2800" b="1" dirty="0"/>
              <a:t>Joins and Indexing</a:t>
            </a:r>
          </a:p>
        </p:txBody>
      </p:sp>
    </p:spTree>
    <p:extLst>
      <p:ext uri="{BB962C8B-B14F-4D97-AF65-F5344CB8AC3E}">
        <p14:creationId xmlns:p14="http://schemas.microsoft.com/office/powerpoint/2010/main" val="185660007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altLang="en-US" dirty="0"/>
              <a:t>Files on canvas for lecture</a:t>
            </a:r>
          </a:p>
        </p:txBody>
      </p:sp>
      <p:sp>
        <p:nvSpPr>
          <p:cNvPr id="2" name="Content Placeholder 1"/>
          <p:cNvSpPr>
            <a:spLocks noGrp="1"/>
          </p:cNvSpPr>
          <p:nvPr>
            <p:ph idx="1"/>
          </p:nvPr>
        </p:nvSpPr>
        <p:spPr/>
        <p:txBody>
          <a:bodyPr>
            <a:normAutofit/>
          </a:bodyPr>
          <a:lstStyle/>
          <a:p>
            <a:r>
              <a:rPr lang="en-US" altLang="en-US" sz="2800" dirty="0" err="1"/>
              <a:t>sqliteDemo.ipynb</a:t>
            </a:r>
            <a:endParaRPr lang="en-US" altLang="en-US" sz="2800" dirty="0"/>
          </a:p>
          <a:p>
            <a:r>
              <a:rPr lang="en-US" altLang="en-US" sz="2800" dirty="0" err="1"/>
              <a:t>small_pfam.sqlite</a:t>
            </a:r>
            <a:endParaRPr lang="en-US" altLang="en-US" sz="2800" dirty="0"/>
          </a:p>
          <a:p>
            <a:r>
              <a:rPr lang="en-US" altLang="en-US" sz="2800" dirty="0"/>
              <a:t>buildPfamSqlitePy3.py</a:t>
            </a:r>
          </a:p>
          <a:p>
            <a:endParaRPr lang="en-US" altLang="en-US" sz="2800" dirty="0"/>
          </a:p>
        </p:txBody>
      </p:sp>
    </p:spTree>
    <p:extLst>
      <p:ext uri="{BB962C8B-B14F-4D97-AF65-F5344CB8AC3E}">
        <p14:creationId xmlns:p14="http://schemas.microsoft.com/office/powerpoint/2010/main" val="94008642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dirty="0"/>
              <a:t>Indices</a:t>
            </a:r>
          </a:p>
        </p:txBody>
      </p:sp>
      <p:sp>
        <p:nvSpPr>
          <p:cNvPr id="20483" name="Rectangle 3"/>
          <p:cNvSpPr>
            <a:spLocks noGrp="1" noChangeArrowheads="1"/>
          </p:cNvSpPr>
          <p:nvPr>
            <p:ph type="body" idx="1"/>
          </p:nvPr>
        </p:nvSpPr>
        <p:spPr/>
        <p:txBody>
          <a:bodyPr/>
          <a:lstStyle/>
          <a:p>
            <a:pPr algn="just">
              <a:lnSpc>
                <a:spcPct val="90000"/>
              </a:lnSpc>
            </a:pPr>
            <a:r>
              <a:rPr lang="en-US" altLang="en-US" sz="2800" dirty="0"/>
              <a:t>One important function in Relational Databases is to be able to create indexes on columns in tables  </a:t>
            </a:r>
          </a:p>
          <a:p>
            <a:pPr algn="just">
              <a:lnSpc>
                <a:spcPct val="90000"/>
              </a:lnSpc>
            </a:pPr>
            <a:r>
              <a:rPr lang="en-US" altLang="en-US" sz="2800" dirty="0"/>
              <a:t>These indexes are pre-calculated and stored in the database </a:t>
            </a:r>
          </a:p>
          <a:p>
            <a:pPr algn="just">
              <a:lnSpc>
                <a:spcPct val="90000"/>
              </a:lnSpc>
            </a:pPr>
            <a:r>
              <a:rPr lang="en-US" altLang="en-US" sz="2800" dirty="0"/>
              <a:t>Indexes should be created on columns that are used in queries and joins   </a:t>
            </a:r>
          </a:p>
          <a:p>
            <a:pPr algn="just">
              <a:lnSpc>
                <a:spcPct val="90000"/>
              </a:lnSpc>
            </a:pPr>
            <a:r>
              <a:rPr lang="en-US" altLang="en-US" sz="2800" dirty="0"/>
              <a:t>They will rapidly speed up query return rate and improve query performance</a:t>
            </a:r>
          </a:p>
        </p:txBody>
      </p:sp>
    </p:spTree>
    <p:extLst>
      <p:ext uri="{BB962C8B-B14F-4D97-AF65-F5344CB8AC3E}">
        <p14:creationId xmlns:p14="http://schemas.microsoft.com/office/powerpoint/2010/main" val="99530357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dirty="0"/>
              <a:t>Indices</a:t>
            </a:r>
          </a:p>
        </p:txBody>
      </p:sp>
      <p:sp>
        <p:nvSpPr>
          <p:cNvPr id="20483" name="Rectangle 3"/>
          <p:cNvSpPr>
            <a:spLocks noGrp="1" noChangeArrowheads="1"/>
          </p:cNvSpPr>
          <p:nvPr>
            <p:ph type="body" idx="1"/>
          </p:nvPr>
        </p:nvSpPr>
        <p:spPr/>
        <p:txBody>
          <a:bodyPr/>
          <a:lstStyle/>
          <a:p>
            <a:pPr algn="just">
              <a:lnSpc>
                <a:spcPct val="90000"/>
              </a:lnSpc>
            </a:pPr>
            <a:r>
              <a:rPr lang="en-US" altLang="en-US" sz="2800" dirty="0"/>
              <a:t>An INDEX on a table is an ordered data structure which can be used to find a record or its primary key in O(log n) time</a:t>
            </a:r>
          </a:p>
          <a:p>
            <a:pPr algn="just">
              <a:lnSpc>
                <a:spcPct val="90000"/>
              </a:lnSpc>
            </a:pPr>
            <a:r>
              <a:rPr lang="en-US" altLang="en-US" sz="2800" dirty="0"/>
              <a:t>SQLite maintains an ordered list of the data within the index's columns as well as their records' primary key values</a:t>
            </a:r>
          </a:p>
          <a:p>
            <a:pPr algn="just">
              <a:lnSpc>
                <a:spcPct val="90000"/>
              </a:lnSpc>
            </a:pPr>
            <a:r>
              <a:rPr lang="en-US" altLang="en-US" sz="2800" dirty="0"/>
              <a:t>Similar to a book index</a:t>
            </a:r>
          </a:p>
          <a:p>
            <a:pPr algn="just">
              <a:lnSpc>
                <a:spcPct val="90000"/>
              </a:lnSpc>
            </a:pPr>
            <a:endParaRPr lang="en-US" altLang="en-US" sz="2800" dirty="0"/>
          </a:p>
        </p:txBody>
      </p:sp>
    </p:spTree>
    <p:extLst>
      <p:ext uri="{BB962C8B-B14F-4D97-AF65-F5344CB8AC3E}">
        <p14:creationId xmlns:p14="http://schemas.microsoft.com/office/powerpoint/2010/main" val="131705854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t>Creating Indices</a:t>
            </a:r>
          </a:p>
        </p:txBody>
      </p:sp>
      <p:sp>
        <p:nvSpPr>
          <p:cNvPr id="22531" name="Rectangle 3"/>
          <p:cNvSpPr>
            <a:spLocks noGrp="1" noChangeArrowheads="1"/>
          </p:cNvSpPr>
          <p:nvPr>
            <p:ph type="body" idx="1"/>
          </p:nvPr>
        </p:nvSpPr>
        <p:spPr>
          <a:xfrm>
            <a:off x="0" y="1600200"/>
            <a:ext cx="8991600" cy="4495800"/>
          </a:xfrm>
        </p:spPr>
        <p:txBody>
          <a:bodyPr>
            <a:normAutofit fontScale="92500" lnSpcReduction="10000"/>
          </a:bodyPr>
          <a:lstStyle/>
          <a:p>
            <a:r>
              <a:rPr lang="en-US" altLang="en-US" sz="3000" dirty="0"/>
              <a:t>To create an index on the important columns use</a:t>
            </a:r>
          </a:p>
          <a:p>
            <a:pPr marL="400050" lvl="1" indent="0">
              <a:lnSpc>
                <a:spcPct val="160000"/>
              </a:lnSpc>
              <a:buNone/>
            </a:pPr>
            <a:r>
              <a:rPr lang="en-US" altLang="en-US" sz="2200" dirty="0">
                <a:latin typeface="Courier New" charset="0"/>
                <a:ea typeface="Courier New" charset="0"/>
                <a:cs typeface="Courier New" charset="0"/>
              </a:rPr>
              <a:t>CREATE INDEX </a:t>
            </a:r>
            <a:r>
              <a:rPr lang="en-US" altLang="en-US" sz="2200" dirty="0" err="1">
                <a:latin typeface="Courier New" charset="0"/>
                <a:ea typeface="Courier New" charset="0"/>
                <a:cs typeface="Courier New" charset="0"/>
              </a:rPr>
              <a:t>index_name</a:t>
            </a:r>
            <a:r>
              <a:rPr lang="en-US" altLang="en-US" sz="2200" dirty="0">
                <a:latin typeface="Courier New" charset="0"/>
                <a:ea typeface="Courier New" charset="0"/>
                <a:cs typeface="Courier New" charset="0"/>
              </a:rPr>
              <a:t> ON </a:t>
            </a:r>
            <a:r>
              <a:rPr lang="en-US" altLang="en-US" sz="2200" dirty="0" err="1">
                <a:latin typeface="Courier New" charset="0"/>
                <a:ea typeface="Courier New" charset="0"/>
                <a:cs typeface="Courier New" charset="0"/>
              </a:rPr>
              <a:t>table_name</a:t>
            </a:r>
            <a:r>
              <a:rPr lang="en-US" altLang="en-US" sz="2200" dirty="0">
                <a:latin typeface="Courier New" charset="0"/>
                <a:ea typeface="Courier New" charset="0"/>
                <a:cs typeface="Courier New" charset="0"/>
              </a:rPr>
              <a:t> (</a:t>
            </a:r>
            <a:r>
              <a:rPr lang="en-US" altLang="en-US" sz="2200" dirty="0" err="1">
                <a:latin typeface="Courier New" charset="0"/>
                <a:ea typeface="Courier New" charset="0"/>
                <a:cs typeface="Courier New" charset="0"/>
              </a:rPr>
              <a:t>column_name</a:t>
            </a:r>
            <a:r>
              <a:rPr lang="en-US" altLang="en-US" sz="2200" dirty="0">
                <a:latin typeface="Courier New" charset="0"/>
                <a:ea typeface="Courier New" charset="0"/>
                <a:cs typeface="Courier New" charset="0"/>
              </a:rPr>
              <a:t>)</a:t>
            </a:r>
          </a:p>
          <a:p>
            <a:pPr>
              <a:lnSpc>
                <a:spcPct val="160000"/>
              </a:lnSpc>
            </a:pPr>
            <a:r>
              <a:rPr lang="en-US" altLang="en-US" sz="3000" dirty="0">
                <a:ea typeface="Courier New" charset="0"/>
                <a:cs typeface="Courier New" charset="0"/>
              </a:rPr>
              <a:t>Examples</a:t>
            </a:r>
            <a:endParaRPr lang="en-US" altLang="en-US" sz="2600" dirty="0">
              <a:ea typeface="Courier New" charset="0"/>
              <a:cs typeface="Courier New" charset="0"/>
            </a:endParaRPr>
          </a:p>
          <a:p>
            <a:pPr marL="400050" lvl="1" indent="0">
              <a:lnSpc>
                <a:spcPct val="160000"/>
              </a:lnSpc>
              <a:buNone/>
            </a:pPr>
            <a:r>
              <a:rPr lang="en-US" altLang="en-US" sz="2200" dirty="0">
                <a:latin typeface="Courier New" charset="0"/>
                <a:ea typeface="Courier New" charset="0"/>
                <a:cs typeface="Courier New" charset="0"/>
              </a:rPr>
              <a:t>CREATE INDEX </a:t>
            </a:r>
            <a:r>
              <a:rPr lang="en-US" altLang="en-US" sz="2200" dirty="0" err="1">
                <a:latin typeface="Courier New" charset="0"/>
                <a:ea typeface="Courier New" charset="0"/>
                <a:cs typeface="Courier New" charset="0"/>
              </a:rPr>
              <a:t>hg_genesymbol_idx</a:t>
            </a:r>
            <a:r>
              <a:rPr lang="en-US" altLang="en-US" sz="2200" dirty="0">
                <a:latin typeface="Courier New" charset="0"/>
                <a:ea typeface="Courier New" charset="0"/>
                <a:cs typeface="Courier New" charset="0"/>
              </a:rPr>
              <a:t> ON hg_u133a(</a:t>
            </a:r>
            <a:r>
              <a:rPr lang="en-US" altLang="en-US" sz="2200" dirty="0" err="1">
                <a:latin typeface="Courier New" charset="0"/>
                <a:ea typeface="Courier New" charset="0"/>
                <a:cs typeface="Courier New" charset="0"/>
              </a:rPr>
              <a:t>genesymbol</a:t>
            </a:r>
            <a:r>
              <a:rPr lang="en-US" altLang="en-US" sz="2200" dirty="0">
                <a:latin typeface="Courier New" charset="0"/>
                <a:ea typeface="Courier New" charset="0"/>
                <a:cs typeface="Courier New" charset="0"/>
              </a:rPr>
              <a:t>);</a:t>
            </a:r>
          </a:p>
          <a:p>
            <a:pPr marL="400050" lvl="1" indent="0">
              <a:lnSpc>
                <a:spcPct val="160000"/>
              </a:lnSpc>
              <a:buNone/>
            </a:pPr>
            <a:r>
              <a:rPr lang="en-US" altLang="en-US" sz="2200" dirty="0">
                <a:latin typeface="Courier New" charset="0"/>
                <a:ea typeface="Courier New" charset="0"/>
                <a:cs typeface="Courier New" charset="0"/>
              </a:rPr>
              <a:t>CREATE INDEX </a:t>
            </a:r>
            <a:r>
              <a:rPr lang="en-US" altLang="en-US" sz="2200" dirty="0" err="1">
                <a:latin typeface="Courier New" charset="0"/>
                <a:ea typeface="Courier New" charset="0"/>
                <a:cs typeface="Courier New" charset="0"/>
              </a:rPr>
              <a:t>gi_symbol_idx</a:t>
            </a:r>
            <a:r>
              <a:rPr lang="en-US" altLang="en-US" sz="2200" dirty="0">
                <a:latin typeface="Courier New" charset="0"/>
                <a:ea typeface="Courier New" charset="0"/>
                <a:cs typeface="Courier New" charset="0"/>
              </a:rPr>
              <a:t> ON </a:t>
            </a:r>
            <a:r>
              <a:rPr lang="en-US" altLang="en-US" sz="2200" dirty="0" err="1">
                <a:latin typeface="Courier New" charset="0"/>
                <a:ea typeface="Courier New" charset="0"/>
                <a:cs typeface="Courier New" charset="0"/>
              </a:rPr>
              <a:t>gene_info_human</a:t>
            </a:r>
            <a:r>
              <a:rPr lang="en-US" altLang="en-US" sz="2200" dirty="0">
                <a:latin typeface="Courier New" charset="0"/>
                <a:ea typeface="Courier New" charset="0"/>
                <a:cs typeface="Courier New" charset="0"/>
              </a:rPr>
              <a:t>(symbol);</a:t>
            </a:r>
          </a:p>
          <a:p>
            <a:pPr algn="just"/>
            <a:r>
              <a:rPr lang="en-US" altLang="en-US" sz="2800" dirty="0"/>
              <a:t>In a database, each index must have a unique name, even if the same foreign key is indexed in multiple tables – each index is a table</a:t>
            </a:r>
          </a:p>
          <a:p>
            <a:r>
              <a:rPr lang="en-US" altLang="en-US" sz="2800" dirty="0"/>
              <a:t>Solution: prefix the index name with </a:t>
            </a:r>
            <a:r>
              <a:rPr lang="en-US" altLang="en-US" sz="2800" b="1" dirty="0" err="1"/>
              <a:t>tableName</a:t>
            </a:r>
            <a:r>
              <a:rPr lang="en-US" altLang="en-US" sz="2800" b="1" dirty="0"/>
              <a:t>_</a:t>
            </a:r>
          </a:p>
        </p:txBody>
      </p:sp>
    </p:spTree>
    <p:extLst>
      <p:ext uri="{BB962C8B-B14F-4D97-AF65-F5344CB8AC3E}">
        <p14:creationId xmlns:p14="http://schemas.microsoft.com/office/powerpoint/2010/main" val="168896576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dirty="0"/>
              <a:t>Dropping Indices</a:t>
            </a:r>
          </a:p>
        </p:txBody>
      </p:sp>
      <p:sp>
        <p:nvSpPr>
          <p:cNvPr id="22531" name="Rectangle 3"/>
          <p:cNvSpPr>
            <a:spLocks noGrp="1" noChangeArrowheads="1"/>
          </p:cNvSpPr>
          <p:nvPr>
            <p:ph type="body" idx="1"/>
          </p:nvPr>
        </p:nvSpPr>
        <p:spPr>
          <a:xfrm>
            <a:off x="0" y="1600200"/>
            <a:ext cx="8991600" cy="4495800"/>
          </a:xfrm>
        </p:spPr>
        <p:txBody>
          <a:bodyPr>
            <a:normAutofit/>
          </a:bodyPr>
          <a:lstStyle/>
          <a:p>
            <a:r>
              <a:rPr lang="en-US" altLang="en-US" sz="3000" dirty="0"/>
              <a:t>To drop an index use</a:t>
            </a:r>
          </a:p>
          <a:p>
            <a:pPr marL="400050" lvl="1" indent="0">
              <a:lnSpc>
                <a:spcPct val="160000"/>
              </a:lnSpc>
              <a:buNone/>
            </a:pPr>
            <a:r>
              <a:rPr lang="en-US" altLang="en-US" sz="2200" dirty="0">
                <a:latin typeface="Courier New" charset="0"/>
                <a:ea typeface="Courier New" charset="0"/>
                <a:cs typeface="Courier New" charset="0"/>
              </a:rPr>
              <a:t>DROP INDEX </a:t>
            </a:r>
            <a:r>
              <a:rPr lang="en-US" altLang="en-US" sz="2200" dirty="0" err="1">
                <a:latin typeface="Courier New" charset="0"/>
                <a:ea typeface="Courier New" charset="0"/>
                <a:cs typeface="Courier New" charset="0"/>
              </a:rPr>
              <a:t>index_name</a:t>
            </a:r>
            <a:r>
              <a:rPr lang="en-US" altLang="en-US" sz="2200" dirty="0">
                <a:latin typeface="Courier New" charset="0"/>
                <a:ea typeface="Courier New" charset="0"/>
                <a:cs typeface="Courier New" charset="0"/>
              </a:rPr>
              <a:t> </a:t>
            </a:r>
          </a:p>
        </p:txBody>
      </p:sp>
    </p:spTree>
    <p:extLst>
      <p:ext uri="{BB962C8B-B14F-4D97-AF65-F5344CB8AC3E}">
        <p14:creationId xmlns:p14="http://schemas.microsoft.com/office/powerpoint/2010/main" val="100876630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dirty="0"/>
              <a:t>Creating/Dropping Indices</a:t>
            </a:r>
          </a:p>
        </p:txBody>
      </p:sp>
      <p:sp>
        <p:nvSpPr>
          <p:cNvPr id="22531" name="Rectangle 3"/>
          <p:cNvSpPr>
            <a:spLocks noGrp="1" noChangeArrowheads="1"/>
          </p:cNvSpPr>
          <p:nvPr>
            <p:ph type="body" idx="1"/>
          </p:nvPr>
        </p:nvSpPr>
        <p:spPr>
          <a:xfrm>
            <a:off x="0" y="1981200"/>
            <a:ext cx="9144000" cy="4419600"/>
          </a:xfrm>
        </p:spPr>
        <p:txBody>
          <a:bodyPr>
            <a:normAutofit/>
          </a:bodyPr>
          <a:lstStyle/>
          <a:p>
            <a:pPr marL="400050" lvl="2" indent="0">
              <a:buNone/>
            </a:pPr>
            <a:r>
              <a:rPr lang="en-US" altLang="en-US" sz="2200" dirty="0">
                <a:latin typeface="Courier New" charset="0"/>
                <a:ea typeface="Courier New" charset="0"/>
                <a:cs typeface="Courier New" charset="0"/>
              </a:rPr>
              <a:t>CREATE INDEX </a:t>
            </a:r>
            <a:r>
              <a:rPr lang="en-US" altLang="en-US" sz="2200" dirty="0" err="1">
                <a:latin typeface="Courier New" charset="0"/>
                <a:ea typeface="Courier New" charset="0"/>
                <a:cs typeface="Courier New" charset="0"/>
              </a:rPr>
              <a:t>go_category_idx</a:t>
            </a:r>
            <a:r>
              <a:rPr lang="en-US" altLang="en-US" sz="2200" dirty="0">
                <a:latin typeface="Courier New" charset="0"/>
                <a:ea typeface="Courier New" charset="0"/>
                <a:cs typeface="Courier New" charset="0"/>
              </a:rPr>
              <a:t> ON </a:t>
            </a:r>
            <a:r>
              <a:rPr lang="en-US" altLang="en-US" sz="2200" dirty="0" err="1">
                <a:latin typeface="Courier New" charset="0"/>
                <a:ea typeface="Courier New" charset="0"/>
                <a:cs typeface="Courier New" charset="0"/>
              </a:rPr>
              <a:t>gene_ontology</a:t>
            </a:r>
            <a:r>
              <a:rPr lang="en-US" altLang="en-US" sz="2200" dirty="0">
                <a:latin typeface="Courier New" charset="0"/>
                <a:ea typeface="Courier New" charset="0"/>
                <a:cs typeface="Courier New" charset="0"/>
              </a:rPr>
              <a:t>(category);</a:t>
            </a:r>
          </a:p>
          <a:p>
            <a:pPr marL="400050" lvl="2" indent="0">
              <a:buNone/>
            </a:pPr>
            <a:endParaRPr lang="en-US" altLang="en-US" sz="2200" dirty="0">
              <a:latin typeface="Courier New" charset="0"/>
              <a:ea typeface="Courier New" charset="0"/>
              <a:cs typeface="Courier New" charset="0"/>
            </a:endParaRPr>
          </a:p>
          <a:p>
            <a:pPr marL="400050" lvl="2" indent="0">
              <a:buNone/>
            </a:pPr>
            <a:r>
              <a:rPr lang="en-US" altLang="en-US" sz="2200" dirty="0">
                <a:latin typeface="Courier New" charset="0"/>
                <a:ea typeface="Courier New" charset="0"/>
                <a:cs typeface="Courier New" charset="0"/>
              </a:rPr>
              <a:t>DROP INDEX </a:t>
            </a:r>
            <a:r>
              <a:rPr lang="en-US" altLang="en-US" sz="2200" dirty="0" err="1">
                <a:latin typeface="Courier New" charset="0"/>
                <a:ea typeface="Courier New" charset="0"/>
                <a:cs typeface="Courier New" charset="0"/>
              </a:rPr>
              <a:t>go_category_idx</a:t>
            </a:r>
            <a:r>
              <a:rPr lang="en-US" altLang="en-US" sz="2200" dirty="0">
                <a:latin typeface="Courier New" charset="0"/>
                <a:ea typeface="Courier New" charset="0"/>
                <a:cs typeface="Courier New" charset="0"/>
              </a:rPr>
              <a:t>;</a:t>
            </a:r>
          </a:p>
        </p:txBody>
      </p:sp>
    </p:spTree>
    <p:extLst>
      <p:ext uri="{BB962C8B-B14F-4D97-AF65-F5344CB8AC3E}">
        <p14:creationId xmlns:p14="http://schemas.microsoft.com/office/powerpoint/2010/main" val="209944594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dirty="0"/>
              <a:t>Indices Utility Example</a:t>
            </a:r>
          </a:p>
        </p:txBody>
      </p:sp>
      <p:sp>
        <p:nvSpPr>
          <p:cNvPr id="22531" name="Rectangle 3"/>
          <p:cNvSpPr>
            <a:spLocks noGrp="1" noChangeArrowheads="1"/>
          </p:cNvSpPr>
          <p:nvPr>
            <p:ph type="body" idx="1"/>
          </p:nvPr>
        </p:nvSpPr>
        <p:spPr>
          <a:xfrm>
            <a:off x="457200" y="1600200"/>
            <a:ext cx="8534400" cy="4419600"/>
          </a:xfrm>
        </p:spPr>
        <p:txBody>
          <a:bodyPr>
            <a:normAutofit/>
          </a:bodyPr>
          <a:lstStyle/>
          <a:p>
            <a:r>
              <a:rPr lang="en-US" altLang="en-US" sz="2800" dirty="0"/>
              <a:t>If you run and time a select example with and without index (requires large table) </a:t>
            </a:r>
          </a:p>
          <a:p>
            <a:r>
              <a:rPr lang="en-US" altLang="en-US" sz="2800" dirty="0"/>
              <a:t>The following with and without index on </a:t>
            </a:r>
            <a:r>
              <a:rPr lang="en-US" altLang="en-US" sz="2800" dirty="0">
                <a:latin typeface="Courier New" charset="0"/>
                <a:ea typeface="Courier New" charset="0"/>
                <a:cs typeface="Courier New" charset="0"/>
              </a:rPr>
              <a:t>symbol </a:t>
            </a:r>
            <a:endParaRPr lang="en-US" altLang="en-US" sz="2800" dirty="0"/>
          </a:p>
          <a:p>
            <a:endParaRPr lang="en-US" altLang="en-US" sz="2800" dirty="0"/>
          </a:p>
          <a:p>
            <a:pPr marL="457200" lvl="1" indent="0">
              <a:buNone/>
            </a:pPr>
            <a:r>
              <a:rPr lang="en-US" altLang="en-US" sz="2200" dirty="0">
                <a:latin typeface="Courier New" charset="0"/>
                <a:ea typeface="Courier New" charset="0"/>
                <a:cs typeface="Courier New" charset="0"/>
              </a:rPr>
              <a:t>SELECT count(*) FROM </a:t>
            </a:r>
            <a:r>
              <a:rPr lang="en-US" altLang="en-US" sz="2200" dirty="0" err="1">
                <a:latin typeface="Courier New" charset="0"/>
                <a:ea typeface="Courier New" charset="0"/>
                <a:cs typeface="Courier New" charset="0"/>
              </a:rPr>
              <a:t>gene_info_human</a:t>
            </a:r>
            <a:r>
              <a:rPr lang="en-US" altLang="en-US" sz="2200" dirty="0">
                <a:latin typeface="Courier New" charset="0"/>
                <a:ea typeface="Courier New" charset="0"/>
                <a:cs typeface="Courier New" charset="0"/>
              </a:rPr>
              <a:t> </a:t>
            </a:r>
          </a:p>
          <a:p>
            <a:pPr marL="457200" lvl="1" indent="0">
              <a:buNone/>
            </a:pPr>
            <a:r>
              <a:rPr lang="en-US" altLang="en-US" sz="2200" dirty="0">
                <a:latin typeface="Courier New" charset="0"/>
                <a:ea typeface="Courier New" charset="0"/>
                <a:cs typeface="Courier New" charset="0"/>
              </a:rPr>
              <a:t>WHERE symbol IN('BRCA1', 'BRCA2')</a:t>
            </a:r>
          </a:p>
        </p:txBody>
      </p:sp>
    </p:spTree>
    <p:extLst>
      <p:ext uri="{BB962C8B-B14F-4D97-AF65-F5344CB8AC3E}">
        <p14:creationId xmlns:p14="http://schemas.microsoft.com/office/powerpoint/2010/main" val="84193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t>Relational Databases and</a:t>
            </a:r>
            <a:br>
              <a:rPr lang="en-US" altLang="en-US" dirty="0"/>
            </a:br>
            <a:r>
              <a:rPr lang="en-US" altLang="en-US" dirty="0"/>
              <a:t>Relational Database Management Systems</a:t>
            </a:r>
            <a:endParaRPr lang="en-US" dirty="0"/>
          </a:p>
        </p:txBody>
      </p:sp>
      <p:sp>
        <p:nvSpPr>
          <p:cNvPr id="3" name="Content Placeholder 2"/>
          <p:cNvSpPr>
            <a:spLocks noGrp="1"/>
          </p:cNvSpPr>
          <p:nvPr>
            <p:ph idx="1"/>
          </p:nvPr>
        </p:nvSpPr>
        <p:spPr/>
        <p:txBody>
          <a:bodyPr/>
          <a:lstStyle/>
          <a:p>
            <a:pPr algn="just">
              <a:lnSpc>
                <a:spcPct val="80000"/>
              </a:lnSpc>
            </a:pPr>
            <a:r>
              <a:rPr lang="en-US" altLang="en-US" sz="2400" dirty="0"/>
              <a:t>Software programs such as Oracle, MySQL, </a:t>
            </a:r>
            <a:r>
              <a:rPr lang="en-US" altLang="en-US" sz="2400" dirty="0" err="1"/>
              <a:t>SQLServer</a:t>
            </a:r>
            <a:r>
              <a:rPr lang="en-US" altLang="en-US" sz="2400" dirty="0"/>
              <a:t>, DB2, </a:t>
            </a:r>
            <a:r>
              <a:rPr lang="en-US" altLang="en-US" sz="2400" dirty="0" err="1"/>
              <a:t>postgreSQL</a:t>
            </a:r>
            <a:r>
              <a:rPr lang="en-US" altLang="en-US" sz="2400" dirty="0"/>
              <a:t> are the backbone on which a specific database can be built </a:t>
            </a:r>
          </a:p>
          <a:p>
            <a:pPr algn="just">
              <a:lnSpc>
                <a:spcPct val="80000"/>
              </a:lnSpc>
            </a:pPr>
            <a:r>
              <a:rPr lang="en-US" altLang="en-US" sz="2400" dirty="0"/>
              <a:t>They are called RDBMS (relational database management systems)</a:t>
            </a:r>
          </a:p>
          <a:p>
            <a:pPr algn="just">
              <a:lnSpc>
                <a:spcPct val="80000"/>
              </a:lnSpc>
            </a:pPr>
            <a:r>
              <a:rPr lang="en-US" altLang="en-US" sz="2400" dirty="0"/>
              <a:t>They handle the data storage, indexing, logging, tracking and security  </a:t>
            </a:r>
          </a:p>
          <a:p>
            <a:pPr algn="just">
              <a:lnSpc>
                <a:spcPct val="80000"/>
              </a:lnSpc>
            </a:pPr>
            <a:r>
              <a:rPr lang="en-US" altLang="en-US" sz="2400" dirty="0"/>
              <a:t>They have a very fine-grained way of granting permissions to users at the level of commands that may be used</a:t>
            </a:r>
          </a:p>
          <a:p>
            <a:pPr lvl="1">
              <a:lnSpc>
                <a:spcPct val="80000"/>
              </a:lnSpc>
            </a:pPr>
            <a:r>
              <a:rPr lang="en-US" altLang="en-US" sz="2000" dirty="0"/>
              <a:t>Create a database</a:t>
            </a:r>
          </a:p>
          <a:p>
            <a:pPr lvl="1">
              <a:lnSpc>
                <a:spcPct val="80000"/>
              </a:lnSpc>
            </a:pPr>
            <a:r>
              <a:rPr lang="en-US" altLang="en-US" sz="2000" dirty="0"/>
              <a:t>Create a table</a:t>
            </a:r>
          </a:p>
          <a:p>
            <a:pPr lvl="1">
              <a:lnSpc>
                <a:spcPct val="80000"/>
              </a:lnSpc>
            </a:pPr>
            <a:r>
              <a:rPr lang="en-US" altLang="en-US" sz="2000" dirty="0"/>
              <a:t>Update or insert data</a:t>
            </a:r>
          </a:p>
          <a:p>
            <a:pPr lvl="1">
              <a:lnSpc>
                <a:spcPct val="80000"/>
              </a:lnSpc>
            </a:pPr>
            <a:r>
              <a:rPr lang="en-US" altLang="en-US" sz="2000" dirty="0"/>
              <a:t>View certain tables</a:t>
            </a:r>
          </a:p>
          <a:p>
            <a:pPr lvl="1">
              <a:lnSpc>
                <a:spcPct val="80000"/>
              </a:lnSpc>
            </a:pPr>
            <a:r>
              <a:rPr lang="en-US" altLang="en-US" sz="2000" dirty="0"/>
              <a:t>… </a:t>
            </a:r>
          </a:p>
        </p:txBody>
      </p:sp>
      <p:sp>
        <p:nvSpPr>
          <p:cNvPr id="4" name="Slide Number Placeholder 3"/>
          <p:cNvSpPr>
            <a:spLocks noGrp="1"/>
          </p:cNvSpPr>
          <p:nvPr>
            <p:ph type="sldNum" sz="quarter" idx="12"/>
          </p:nvPr>
        </p:nvSpPr>
        <p:spPr/>
        <p:txBody>
          <a:bodyPr/>
          <a:lstStyle/>
          <a:p>
            <a:fld id="{1D92F159-EFD3-4C4F-9DBB-1A2CAF81A5CC}" type="slidenum">
              <a:rPr lang="en-US" smtClean="0"/>
              <a:t>12</a:t>
            </a:fld>
            <a:endParaRPr lang="en-US"/>
          </a:p>
        </p:txBody>
      </p:sp>
    </p:spTree>
    <p:extLst>
      <p:ext uri="{BB962C8B-B14F-4D97-AF65-F5344CB8AC3E}">
        <p14:creationId xmlns:p14="http://schemas.microsoft.com/office/powerpoint/2010/main" val="303900793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t>SubQueries</a:t>
            </a:r>
          </a:p>
        </p:txBody>
      </p:sp>
      <p:sp>
        <p:nvSpPr>
          <p:cNvPr id="23555" name="Rectangle 3"/>
          <p:cNvSpPr>
            <a:spLocks noGrp="1" noChangeArrowheads="1"/>
          </p:cNvSpPr>
          <p:nvPr>
            <p:ph type="body" idx="1"/>
          </p:nvPr>
        </p:nvSpPr>
        <p:spPr/>
        <p:txBody>
          <a:bodyPr/>
          <a:lstStyle/>
          <a:p>
            <a:r>
              <a:rPr lang="en-US" altLang="en-US" sz="2800" dirty="0"/>
              <a:t>This is also called nesting of queries.</a:t>
            </a:r>
          </a:p>
          <a:p>
            <a:pPr lvl="1"/>
            <a:r>
              <a:rPr lang="en-US" altLang="en-US" sz="2400" dirty="0"/>
              <a:t>Subqueries usually appear in the WHERE clause</a:t>
            </a:r>
          </a:p>
          <a:p>
            <a:pPr lvl="1"/>
            <a:r>
              <a:rPr lang="en-US" altLang="en-US" sz="2400" dirty="0"/>
              <a:t>The results from the inner queries are processed first, and must match what precedes</a:t>
            </a:r>
          </a:p>
          <a:p>
            <a:pPr lvl="1"/>
            <a:endParaRPr lang="en-US" altLang="en-US" sz="2400" dirty="0"/>
          </a:p>
          <a:p>
            <a:pPr lvl="1">
              <a:buFontTx/>
              <a:buNone/>
            </a:pPr>
            <a:r>
              <a:rPr lang="en-US" altLang="en-US" sz="2200" dirty="0">
                <a:latin typeface="Courier New" charset="0"/>
                <a:ea typeface="Courier New" charset="0"/>
                <a:cs typeface="Courier New" charset="0"/>
              </a:rPr>
              <a:t>SELECT * FROM </a:t>
            </a:r>
            <a:r>
              <a:rPr lang="en-US" altLang="en-US" sz="2200" dirty="0" err="1">
                <a:latin typeface="Courier New" charset="0"/>
                <a:ea typeface="Courier New" charset="0"/>
                <a:cs typeface="Courier New" charset="0"/>
              </a:rPr>
              <a:t>hgnc</a:t>
            </a:r>
            <a:endParaRPr lang="en-US" altLang="en-US" sz="2200" dirty="0">
              <a:latin typeface="Courier New" charset="0"/>
              <a:ea typeface="Courier New" charset="0"/>
              <a:cs typeface="Courier New" charset="0"/>
            </a:endParaRPr>
          </a:p>
          <a:p>
            <a:pPr lvl="1">
              <a:buFontTx/>
              <a:buNone/>
            </a:pPr>
            <a:r>
              <a:rPr lang="en-US" altLang="en-US" sz="2200" dirty="0">
                <a:latin typeface="Courier New" charset="0"/>
                <a:ea typeface="Courier New" charset="0"/>
                <a:cs typeface="Courier New" charset="0"/>
              </a:rPr>
              <a:t>WHERE </a:t>
            </a:r>
            <a:r>
              <a:rPr lang="en-US" altLang="en-US" sz="2200" dirty="0" err="1">
                <a:solidFill>
                  <a:srgbClr val="FF0000"/>
                </a:solidFill>
                <a:latin typeface="Courier New" charset="0"/>
                <a:ea typeface="Courier New" charset="0"/>
                <a:cs typeface="Courier New" charset="0"/>
              </a:rPr>
              <a:t>approvedSymbol</a:t>
            </a:r>
            <a:r>
              <a:rPr lang="en-US" altLang="en-US" sz="2200" dirty="0">
                <a:solidFill>
                  <a:srgbClr val="FF0000"/>
                </a:solidFill>
                <a:latin typeface="Courier New" charset="0"/>
                <a:ea typeface="Courier New" charset="0"/>
                <a:cs typeface="Courier New" charset="0"/>
              </a:rPr>
              <a:t> </a:t>
            </a:r>
            <a:r>
              <a:rPr lang="en-US" altLang="en-US" sz="2200" dirty="0">
                <a:latin typeface="Courier New" charset="0"/>
                <a:ea typeface="Courier New" charset="0"/>
                <a:cs typeface="Courier New" charset="0"/>
              </a:rPr>
              <a:t>IN </a:t>
            </a:r>
          </a:p>
          <a:p>
            <a:pPr lvl="1">
              <a:buFontTx/>
              <a:buNone/>
            </a:pPr>
            <a:r>
              <a:rPr lang="en-US" altLang="en-US" sz="2200" dirty="0">
                <a:latin typeface="Courier New" charset="0"/>
                <a:ea typeface="Courier New" charset="0"/>
                <a:cs typeface="Courier New" charset="0"/>
              </a:rPr>
              <a:t>(SELECT </a:t>
            </a:r>
            <a:r>
              <a:rPr lang="en-US" altLang="en-US" sz="2200" dirty="0">
                <a:solidFill>
                  <a:srgbClr val="FF0000"/>
                </a:solidFill>
                <a:latin typeface="Courier New" charset="0"/>
                <a:ea typeface="Courier New" charset="0"/>
                <a:cs typeface="Courier New" charset="0"/>
              </a:rPr>
              <a:t>symbol</a:t>
            </a:r>
            <a:r>
              <a:rPr lang="en-US" altLang="en-US" sz="2200" dirty="0">
                <a:solidFill>
                  <a:schemeClr val="folHlink"/>
                </a:solidFill>
                <a:latin typeface="Courier New" charset="0"/>
                <a:ea typeface="Courier New" charset="0"/>
                <a:cs typeface="Courier New" charset="0"/>
              </a:rPr>
              <a:t> </a:t>
            </a:r>
            <a:r>
              <a:rPr lang="en-US" altLang="en-US" sz="2200" dirty="0">
                <a:latin typeface="Courier New" charset="0"/>
                <a:ea typeface="Courier New" charset="0"/>
                <a:cs typeface="Courier New" charset="0"/>
              </a:rPr>
              <a:t>FROM </a:t>
            </a:r>
            <a:r>
              <a:rPr lang="en-US" altLang="en-US" sz="2200" dirty="0" err="1">
                <a:latin typeface="Courier New" charset="0"/>
                <a:ea typeface="Courier New" charset="0"/>
                <a:cs typeface="Courier New" charset="0"/>
              </a:rPr>
              <a:t>short_gene</a:t>
            </a:r>
            <a:r>
              <a:rPr lang="en-US" altLang="en-US" sz="2200" dirty="0">
                <a:latin typeface="Courier New" charset="0"/>
                <a:ea typeface="Courier New" charset="0"/>
                <a:cs typeface="Courier New" charset="0"/>
              </a:rPr>
              <a:t>)</a:t>
            </a:r>
          </a:p>
          <a:p>
            <a:pPr lvl="1">
              <a:buFontTx/>
              <a:buNone/>
            </a:pPr>
            <a:r>
              <a:rPr lang="en-US" altLang="en-US" sz="2200" dirty="0">
                <a:latin typeface="Courier New" charset="0"/>
                <a:ea typeface="Courier New" charset="0"/>
                <a:cs typeface="Courier New" charset="0"/>
              </a:rPr>
              <a:t>ORDER BY </a:t>
            </a:r>
            <a:r>
              <a:rPr lang="en-US" altLang="en-US" sz="2200" dirty="0" err="1">
                <a:latin typeface="Courier New" charset="0"/>
                <a:ea typeface="Courier New" charset="0"/>
                <a:cs typeface="Courier New" charset="0"/>
              </a:rPr>
              <a:t>approvedSymbol</a:t>
            </a:r>
            <a:endParaRPr lang="en-US" altLang="en-US" sz="2200" dirty="0">
              <a:latin typeface="Courier New" charset="0"/>
              <a:ea typeface="Courier New" charset="0"/>
              <a:cs typeface="Courier New" charset="0"/>
            </a:endParaRPr>
          </a:p>
        </p:txBody>
      </p:sp>
    </p:spTree>
    <p:extLst>
      <p:ext uri="{BB962C8B-B14F-4D97-AF65-F5344CB8AC3E}">
        <p14:creationId xmlns:p14="http://schemas.microsoft.com/office/powerpoint/2010/main" val="200025098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 into … Select …</a:t>
            </a:r>
          </a:p>
        </p:txBody>
      </p:sp>
      <p:sp>
        <p:nvSpPr>
          <p:cNvPr id="3" name="Content Placeholder 2"/>
          <p:cNvSpPr>
            <a:spLocks noGrp="1"/>
          </p:cNvSpPr>
          <p:nvPr>
            <p:ph idx="1"/>
          </p:nvPr>
        </p:nvSpPr>
        <p:spPr>
          <a:xfrm>
            <a:off x="457200" y="1600200"/>
            <a:ext cx="8610600" cy="4525963"/>
          </a:xfrm>
        </p:spPr>
        <p:txBody>
          <a:bodyPr>
            <a:normAutofit/>
          </a:bodyPr>
          <a:lstStyle/>
          <a:p>
            <a:r>
              <a:rPr lang="en-US" sz="2800" dirty="0"/>
              <a:t>Copying data from one table into a new table </a:t>
            </a:r>
          </a:p>
          <a:p>
            <a:endParaRPr lang="en-US" dirty="0"/>
          </a:p>
          <a:p>
            <a:pPr marL="0" indent="0">
              <a:buNone/>
            </a:pPr>
            <a:r>
              <a:rPr lang="en-US" sz="2200" dirty="0">
                <a:latin typeface="Courier New" charset="0"/>
                <a:ea typeface="Courier New" charset="0"/>
                <a:cs typeface="Courier New" charset="0"/>
              </a:rPr>
              <a:t>INSERT INTO </a:t>
            </a:r>
            <a:r>
              <a:rPr lang="en-US" sz="2200" dirty="0" err="1">
                <a:latin typeface="Courier New" charset="0"/>
                <a:ea typeface="Courier New" charset="0"/>
                <a:cs typeface="Courier New" charset="0"/>
              </a:rPr>
              <a:t>test_gene</a:t>
            </a:r>
            <a:r>
              <a:rPr lang="en-US" sz="2200" dirty="0">
                <a:latin typeface="Courier New" charset="0"/>
                <a:ea typeface="Courier New" charset="0"/>
                <a:cs typeface="Courier New" charset="0"/>
              </a:rPr>
              <a:t> (</a:t>
            </a:r>
            <a:r>
              <a:rPr lang="en-US" sz="2200" dirty="0" err="1">
                <a:latin typeface="Courier New" charset="0"/>
                <a:ea typeface="Courier New" charset="0"/>
                <a:cs typeface="Courier New" charset="0"/>
              </a:rPr>
              <a:t>geneid</a:t>
            </a:r>
            <a:r>
              <a:rPr lang="en-US" sz="2200" dirty="0">
                <a:latin typeface="Courier New" charset="0"/>
                <a:ea typeface="Courier New" charset="0"/>
                <a:cs typeface="Courier New" charset="0"/>
              </a:rPr>
              <a:t>, symbol, chromosome) SELECT </a:t>
            </a:r>
            <a:r>
              <a:rPr lang="en-US" sz="2200" dirty="0" err="1">
                <a:latin typeface="Courier New" charset="0"/>
                <a:ea typeface="Courier New" charset="0"/>
                <a:cs typeface="Courier New" charset="0"/>
              </a:rPr>
              <a:t>hgnc_ID</a:t>
            </a:r>
            <a:r>
              <a:rPr lang="en-US" sz="2200" dirty="0">
                <a:latin typeface="Courier New" charset="0"/>
                <a:ea typeface="Courier New" charset="0"/>
                <a:cs typeface="Courier New" charset="0"/>
              </a:rPr>
              <a:t>, </a:t>
            </a:r>
            <a:r>
              <a:rPr lang="en-US" sz="2200" dirty="0" err="1">
                <a:latin typeface="Courier New" charset="0"/>
                <a:ea typeface="Courier New" charset="0"/>
                <a:cs typeface="Courier New" charset="0"/>
              </a:rPr>
              <a:t>approvedSymbol</a:t>
            </a:r>
            <a:r>
              <a:rPr lang="en-US" sz="2200" dirty="0">
                <a:latin typeface="Courier New" charset="0"/>
                <a:ea typeface="Courier New" charset="0"/>
                <a:cs typeface="Courier New" charset="0"/>
              </a:rPr>
              <a:t>, chromosome </a:t>
            </a:r>
          </a:p>
          <a:p>
            <a:pPr marL="0" indent="0">
              <a:buNone/>
            </a:pPr>
            <a:r>
              <a:rPr lang="en-US" sz="2200" dirty="0">
                <a:latin typeface="Courier New" charset="0"/>
                <a:ea typeface="Courier New" charset="0"/>
                <a:cs typeface="Courier New" charset="0"/>
              </a:rPr>
              <a:t>FROM </a:t>
            </a:r>
            <a:r>
              <a:rPr lang="en-US" sz="2200" dirty="0" err="1">
                <a:latin typeface="Courier New" charset="0"/>
                <a:ea typeface="Courier New" charset="0"/>
                <a:cs typeface="Courier New" charset="0"/>
              </a:rPr>
              <a:t>hgnc</a:t>
            </a:r>
            <a:r>
              <a:rPr lang="en-US" sz="2200" dirty="0">
                <a:latin typeface="Courier New" charset="0"/>
                <a:ea typeface="Courier New" charset="0"/>
                <a:cs typeface="Courier New" charset="0"/>
              </a:rPr>
              <a:t> </a:t>
            </a:r>
          </a:p>
          <a:p>
            <a:pPr marL="0" indent="0">
              <a:buNone/>
            </a:pPr>
            <a:r>
              <a:rPr lang="en-US" sz="2200" dirty="0">
                <a:latin typeface="Courier New" charset="0"/>
                <a:ea typeface="Courier New" charset="0"/>
                <a:cs typeface="Courier New" charset="0"/>
              </a:rPr>
              <a:t>WHERE </a:t>
            </a:r>
            <a:r>
              <a:rPr lang="en-US" sz="2200" dirty="0" err="1">
                <a:latin typeface="Courier New" charset="0"/>
                <a:ea typeface="Courier New" charset="0"/>
                <a:cs typeface="Courier New" charset="0"/>
              </a:rPr>
              <a:t>approvedSymbol</a:t>
            </a:r>
            <a:r>
              <a:rPr lang="en-US" sz="2200" dirty="0">
                <a:latin typeface="Courier New" charset="0"/>
                <a:ea typeface="Courier New" charset="0"/>
                <a:cs typeface="Courier New" charset="0"/>
              </a:rPr>
              <a:t> IN </a:t>
            </a:r>
          </a:p>
          <a:p>
            <a:pPr marL="0" indent="0">
              <a:buNone/>
            </a:pPr>
            <a:r>
              <a:rPr lang="en-US" sz="2200" dirty="0">
                <a:latin typeface="Courier New" charset="0"/>
                <a:ea typeface="Courier New" charset="0"/>
                <a:cs typeface="Courier New" charset="0"/>
              </a:rPr>
              <a:t>(SELECT symbol FROM </a:t>
            </a:r>
            <a:r>
              <a:rPr lang="en-US" sz="2200" dirty="0" err="1">
                <a:latin typeface="Courier New" charset="0"/>
                <a:ea typeface="Courier New" charset="0"/>
                <a:cs typeface="Courier New" charset="0"/>
              </a:rPr>
              <a:t>short_gene</a:t>
            </a:r>
            <a:r>
              <a:rPr lang="en-US" sz="2200" dirty="0">
                <a:latin typeface="Courier New" charset="0"/>
                <a:ea typeface="Courier New" charset="0"/>
                <a:cs typeface="Courier New" charset="0"/>
              </a:rPr>
              <a:t>)</a:t>
            </a:r>
          </a:p>
          <a:p>
            <a:pPr marL="0" indent="0">
              <a:buNone/>
            </a:pPr>
            <a:endParaRPr lang="en-US" dirty="0"/>
          </a:p>
        </p:txBody>
      </p:sp>
    </p:spTree>
    <p:extLst>
      <p:ext uri="{BB962C8B-B14F-4D97-AF65-F5344CB8AC3E}">
        <p14:creationId xmlns:p14="http://schemas.microsoft.com/office/powerpoint/2010/main" val="150921072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t>Joining Tables	</a:t>
            </a:r>
          </a:p>
        </p:txBody>
      </p:sp>
      <p:sp>
        <p:nvSpPr>
          <p:cNvPr id="26627" name="Rectangle 3"/>
          <p:cNvSpPr>
            <a:spLocks noGrp="1" noChangeArrowheads="1"/>
          </p:cNvSpPr>
          <p:nvPr>
            <p:ph type="body" idx="1"/>
          </p:nvPr>
        </p:nvSpPr>
        <p:spPr/>
        <p:txBody>
          <a:bodyPr>
            <a:normAutofit/>
          </a:bodyPr>
          <a:lstStyle/>
          <a:p>
            <a:pPr algn="just" eaLnBrk="1" hangingPunct="1"/>
            <a:r>
              <a:rPr lang="en-US" sz="2800" dirty="0"/>
              <a:t>Multiple tables contain different data that we want to retrieve from a single query</a:t>
            </a:r>
          </a:p>
          <a:p>
            <a:pPr algn="just" eaLnBrk="1" hangingPunct="1"/>
            <a:r>
              <a:rPr lang="en-US" sz="2800" dirty="0"/>
              <a:t>In order to assemble data as part of a query, a JOIN between tables is needed</a:t>
            </a:r>
          </a:p>
          <a:p>
            <a:pPr algn="just" eaLnBrk="1" hangingPunct="1"/>
            <a:r>
              <a:rPr lang="en-US" sz="2800" dirty="0"/>
              <a:t>This is a very common practice, since it’s rare for all the data you want to be in a single table</a:t>
            </a:r>
          </a:p>
        </p:txBody>
      </p:sp>
    </p:spTree>
    <p:extLst>
      <p:ext uri="{BB962C8B-B14F-4D97-AF65-F5344CB8AC3E}">
        <p14:creationId xmlns:p14="http://schemas.microsoft.com/office/powerpoint/2010/main" val="1375249937"/>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6350"/>
            <a:ext cx="8229600" cy="1143000"/>
          </a:xfrm>
        </p:spPr>
        <p:txBody>
          <a:bodyPr/>
          <a:lstStyle/>
          <a:p>
            <a:pPr eaLnBrk="1" hangingPunct="1"/>
            <a:r>
              <a:rPr lang="en-US" dirty="0"/>
              <a:t>Types of Joining</a:t>
            </a:r>
          </a:p>
        </p:txBody>
      </p:sp>
      <p:sp>
        <p:nvSpPr>
          <p:cNvPr id="27651" name="Rectangle 3"/>
          <p:cNvSpPr>
            <a:spLocks noGrp="1" noChangeArrowheads="1"/>
          </p:cNvSpPr>
          <p:nvPr>
            <p:ph type="body" idx="1"/>
          </p:nvPr>
        </p:nvSpPr>
        <p:spPr>
          <a:xfrm>
            <a:off x="381000" y="1447800"/>
            <a:ext cx="8229600" cy="4221163"/>
          </a:xfrm>
        </p:spPr>
        <p:txBody>
          <a:bodyPr>
            <a:normAutofit/>
          </a:bodyPr>
          <a:lstStyle/>
          <a:p>
            <a:pPr algn="just" eaLnBrk="1" hangingPunct="1"/>
            <a:r>
              <a:rPr lang="en-US" sz="2800" u="sng" dirty="0"/>
              <a:t>INNER JOIN</a:t>
            </a:r>
            <a:r>
              <a:rPr lang="en-US" sz="2800" dirty="0"/>
              <a:t> return only those rows where there is matching content in BOTH tables (is the default when JOIN is used)</a:t>
            </a:r>
          </a:p>
          <a:p>
            <a:pPr algn="just" eaLnBrk="1" hangingPunct="1"/>
            <a:r>
              <a:rPr lang="en-US" sz="2800" u="sng" dirty="0"/>
              <a:t>OUTER JOIN</a:t>
            </a:r>
            <a:r>
              <a:rPr lang="en-US" sz="2800" dirty="0"/>
              <a:t> returns all rows from both tables even if one of the tables is blank</a:t>
            </a:r>
          </a:p>
          <a:p>
            <a:pPr algn="just" eaLnBrk="1" hangingPunct="1"/>
            <a:r>
              <a:rPr lang="en-US" sz="2800" u="sng" dirty="0"/>
              <a:t>SELF JOIN</a:t>
            </a:r>
            <a:r>
              <a:rPr lang="en-US" sz="2800" dirty="0"/>
              <a:t> can be used to join a table to itself (through aliasing), to compare data internal to the table</a:t>
            </a:r>
          </a:p>
        </p:txBody>
      </p:sp>
    </p:spTree>
    <p:extLst>
      <p:ext uri="{BB962C8B-B14F-4D97-AF65-F5344CB8AC3E}">
        <p14:creationId xmlns:p14="http://schemas.microsoft.com/office/powerpoint/2010/main" val="45919849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t>Inner Join</a:t>
            </a:r>
          </a:p>
        </p:txBody>
      </p:sp>
      <p:grpSp>
        <p:nvGrpSpPr>
          <p:cNvPr id="28675" name="Group 4"/>
          <p:cNvGrpSpPr>
            <a:grpSpLocks noChangeAspect="1"/>
          </p:cNvGrpSpPr>
          <p:nvPr/>
        </p:nvGrpSpPr>
        <p:grpSpPr bwMode="auto">
          <a:xfrm>
            <a:off x="838200" y="2666999"/>
            <a:ext cx="7315201" cy="2438401"/>
            <a:chOff x="1800" y="3096"/>
            <a:chExt cx="6615" cy="3240"/>
          </a:xfrm>
        </p:grpSpPr>
        <p:sp>
          <p:nvSpPr>
            <p:cNvPr id="28680" name="AutoShape 5"/>
            <p:cNvSpPr>
              <a:spLocks noChangeAspect="1" noChangeArrowheads="1"/>
            </p:cNvSpPr>
            <p:nvPr/>
          </p:nvSpPr>
          <p:spPr bwMode="auto">
            <a:xfrm>
              <a:off x="1800" y="3096"/>
              <a:ext cx="6615" cy="324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81" name="Oval 6"/>
            <p:cNvSpPr>
              <a:spLocks noChangeArrowheads="1"/>
            </p:cNvSpPr>
            <p:nvPr/>
          </p:nvSpPr>
          <p:spPr bwMode="auto">
            <a:xfrm>
              <a:off x="2520" y="3996"/>
              <a:ext cx="2340" cy="1800"/>
            </a:xfrm>
            <a:prstGeom prst="ellipse">
              <a:avLst/>
            </a:prstGeom>
            <a:solidFill>
              <a:srgbClr val="FF0000">
                <a:alpha val="50000"/>
              </a:srgbClr>
            </a:solidFill>
            <a:ln w="9525">
              <a:solidFill>
                <a:srgbClr val="000000"/>
              </a:solidFill>
              <a:round/>
              <a:headEnd/>
              <a:tailEnd/>
            </a:ln>
          </p:spPr>
          <p:txBody>
            <a:bodyPr/>
            <a:lstStyle/>
            <a:p>
              <a:endParaRPr lang="en-US"/>
            </a:p>
          </p:txBody>
        </p:sp>
        <p:sp>
          <p:nvSpPr>
            <p:cNvPr id="28682" name="Text Box 7"/>
            <p:cNvSpPr txBox="1">
              <a:spLocks noChangeArrowheads="1"/>
            </p:cNvSpPr>
            <p:nvPr/>
          </p:nvSpPr>
          <p:spPr bwMode="auto">
            <a:xfrm>
              <a:off x="1980" y="3276"/>
              <a:ext cx="2520" cy="4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a:t>Table 1: short_gene</a:t>
              </a:r>
              <a:endParaRPr lang="en-US" sz="3200" b="1"/>
            </a:p>
          </p:txBody>
        </p:sp>
        <p:sp>
          <p:nvSpPr>
            <p:cNvPr id="28683" name="Text Box 8"/>
            <p:cNvSpPr txBox="1">
              <a:spLocks noChangeArrowheads="1"/>
            </p:cNvSpPr>
            <p:nvPr/>
          </p:nvSpPr>
          <p:spPr bwMode="auto">
            <a:xfrm>
              <a:off x="4680" y="3276"/>
              <a:ext cx="3480" cy="7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a:t>Table 2: short_gene2accession</a:t>
              </a:r>
              <a:endParaRPr lang="en-US" sz="3200" b="1"/>
            </a:p>
          </p:txBody>
        </p:sp>
        <p:sp>
          <p:nvSpPr>
            <p:cNvPr id="28684" name="Oval 9"/>
            <p:cNvSpPr>
              <a:spLocks noChangeArrowheads="1"/>
            </p:cNvSpPr>
            <p:nvPr/>
          </p:nvSpPr>
          <p:spPr bwMode="auto">
            <a:xfrm>
              <a:off x="3960" y="3996"/>
              <a:ext cx="2340" cy="1859"/>
            </a:xfrm>
            <a:prstGeom prst="ellipse">
              <a:avLst/>
            </a:prstGeom>
            <a:solidFill>
              <a:srgbClr val="FFFF00">
                <a:alpha val="50000"/>
              </a:srgbClr>
            </a:solidFill>
            <a:ln w="9525">
              <a:solidFill>
                <a:srgbClr val="000000"/>
              </a:solidFill>
              <a:round/>
              <a:headEnd/>
              <a:tailEnd/>
            </a:ln>
          </p:spPr>
          <p:txBody>
            <a:bodyPr/>
            <a:lstStyle/>
            <a:p>
              <a:endParaRPr lang="en-US"/>
            </a:p>
          </p:txBody>
        </p:sp>
        <p:sp>
          <p:nvSpPr>
            <p:cNvPr id="28685" name="Line 10"/>
            <p:cNvSpPr>
              <a:spLocks noChangeShapeType="1"/>
            </p:cNvSpPr>
            <p:nvPr/>
          </p:nvSpPr>
          <p:spPr bwMode="auto">
            <a:xfrm flipH="1">
              <a:off x="4320" y="4176"/>
              <a:ext cx="2340" cy="72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28676" name="Text Box 12"/>
          <p:cNvSpPr txBox="1">
            <a:spLocks noChangeArrowheads="1"/>
          </p:cNvSpPr>
          <p:nvPr/>
        </p:nvSpPr>
        <p:spPr bwMode="auto">
          <a:xfrm>
            <a:off x="441325" y="1720849"/>
            <a:ext cx="85502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n-US" sz="2000" dirty="0">
                <a:latin typeface="+mn-lt"/>
              </a:rPr>
              <a:t>A simple JOIN does a full join where data must be present in both tables in order to be returned by the query (INNER JOIN and JOIN are the same)</a:t>
            </a:r>
          </a:p>
        </p:txBody>
      </p:sp>
      <p:sp>
        <p:nvSpPr>
          <p:cNvPr id="28679" name="Text Box 16"/>
          <p:cNvSpPr txBox="1">
            <a:spLocks noChangeArrowheads="1"/>
          </p:cNvSpPr>
          <p:nvPr/>
        </p:nvSpPr>
        <p:spPr bwMode="auto">
          <a:xfrm>
            <a:off x="746125" y="58277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p>
        </p:txBody>
      </p:sp>
    </p:spTree>
    <p:extLst>
      <p:ext uri="{BB962C8B-B14F-4D97-AF65-F5344CB8AC3E}">
        <p14:creationId xmlns:p14="http://schemas.microsoft.com/office/powerpoint/2010/main" val="184041221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t>Inner Join</a:t>
            </a:r>
          </a:p>
        </p:txBody>
      </p:sp>
      <p:sp>
        <p:nvSpPr>
          <p:cNvPr id="28677" name="Text Box 13"/>
          <p:cNvSpPr txBox="1">
            <a:spLocks noChangeArrowheads="1"/>
          </p:cNvSpPr>
          <p:nvPr/>
        </p:nvSpPr>
        <p:spPr bwMode="auto">
          <a:xfrm>
            <a:off x="441325" y="1676400"/>
            <a:ext cx="855027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latin typeface="Courier New" charset="0"/>
                <a:ea typeface="Courier New" charset="0"/>
                <a:cs typeface="Courier New" charset="0"/>
              </a:rPr>
              <a:t>SELECT </a:t>
            </a:r>
            <a:r>
              <a:rPr lang="en-US" dirty="0" err="1">
                <a:latin typeface="Courier New" charset="0"/>
                <a:ea typeface="Courier New" charset="0"/>
                <a:cs typeface="Courier New" charset="0"/>
              </a:rPr>
              <a:t>g.symbol</a:t>
            </a:r>
            <a:r>
              <a:rPr lang="en-US" dirty="0">
                <a:latin typeface="Courier New" charset="0"/>
                <a:ea typeface="Courier New" charset="0"/>
                <a:cs typeface="Courier New" charset="0"/>
              </a:rPr>
              <a:t>, </a:t>
            </a:r>
            <a:r>
              <a:rPr lang="en-US" dirty="0" err="1">
                <a:latin typeface="Courier New" charset="0"/>
                <a:ea typeface="Courier New" charset="0"/>
                <a:cs typeface="Courier New" charset="0"/>
              </a:rPr>
              <a:t>a.rnanucleotideaccession</a:t>
            </a:r>
            <a:r>
              <a:rPr lang="en-US" dirty="0">
                <a:latin typeface="Courier New" charset="0"/>
                <a:ea typeface="Courier New" charset="0"/>
                <a:cs typeface="Courier New" charset="0"/>
              </a:rPr>
              <a:t>, </a:t>
            </a:r>
            <a:r>
              <a:rPr lang="en-US" dirty="0" err="1">
                <a:latin typeface="Courier New" charset="0"/>
                <a:ea typeface="Courier New" charset="0"/>
                <a:cs typeface="Courier New" charset="0"/>
              </a:rPr>
              <a:t>a.proteinaccession</a:t>
            </a:r>
            <a:endParaRPr lang="en-US" dirty="0">
              <a:latin typeface="Courier New" charset="0"/>
              <a:ea typeface="Courier New" charset="0"/>
              <a:cs typeface="Courier New" charset="0"/>
            </a:endParaRPr>
          </a:p>
          <a:p>
            <a:pPr eaLnBrk="1" hangingPunct="1"/>
            <a:r>
              <a:rPr lang="en-US" dirty="0">
                <a:latin typeface="Courier New" charset="0"/>
                <a:ea typeface="Courier New" charset="0"/>
                <a:cs typeface="Courier New" charset="0"/>
              </a:rPr>
              <a:t>FROM </a:t>
            </a:r>
            <a:r>
              <a:rPr lang="en-US" dirty="0" err="1">
                <a:latin typeface="Courier New" charset="0"/>
                <a:ea typeface="Courier New" charset="0"/>
                <a:cs typeface="Courier New" charset="0"/>
              </a:rPr>
              <a:t>short_gene</a:t>
            </a:r>
            <a:r>
              <a:rPr lang="en-US" dirty="0">
                <a:latin typeface="Courier New" charset="0"/>
                <a:ea typeface="Courier New" charset="0"/>
                <a:cs typeface="Courier New" charset="0"/>
              </a:rPr>
              <a:t> g </a:t>
            </a:r>
            <a:r>
              <a:rPr lang="en-US" b="1" dirty="0">
                <a:latin typeface="Courier New" charset="0"/>
                <a:ea typeface="Courier New" charset="0"/>
                <a:cs typeface="Courier New" charset="0"/>
              </a:rPr>
              <a:t>JOIN</a:t>
            </a:r>
            <a:r>
              <a:rPr lang="en-US" dirty="0">
                <a:latin typeface="Courier New" charset="0"/>
                <a:ea typeface="Courier New" charset="0"/>
                <a:cs typeface="Courier New" charset="0"/>
              </a:rPr>
              <a:t> short_gene2accession a </a:t>
            </a:r>
            <a:r>
              <a:rPr lang="en-US" b="1" dirty="0">
                <a:latin typeface="Courier New" charset="0"/>
                <a:ea typeface="Courier New" charset="0"/>
                <a:cs typeface="Courier New" charset="0"/>
              </a:rPr>
              <a:t>ON</a:t>
            </a:r>
            <a:r>
              <a:rPr lang="en-US" dirty="0">
                <a:latin typeface="Courier New" charset="0"/>
                <a:ea typeface="Courier New" charset="0"/>
                <a:cs typeface="Courier New" charset="0"/>
              </a:rPr>
              <a:t>(</a:t>
            </a:r>
            <a:r>
              <a:rPr lang="en-US" dirty="0" err="1">
                <a:latin typeface="Courier New" charset="0"/>
                <a:ea typeface="Courier New" charset="0"/>
                <a:cs typeface="Courier New" charset="0"/>
              </a:rPr>
              <a:t>g.geneid</a:t>
            </a:r>
            <a:r>
              <a:rPr lang="en-US" dirty="0">
                <a:latin typeface="Courier New" charset="0"/>
                <a:ea typeface="Courier New" charset="0"/>
                <a:cs typeface="Courier New" charset="0"/>
              </a:rPr>
              <a:t>=</a:t>
            </a:r>
            <a:r>
              <a:rPr lang="en-US" dirty="0" err="1">
                <a:latin typeface="Courier New" charset="0"/>
                <a:ea typeface="Courier New" charset="0"/>
                <a:cs typeface="Courier New" charset="0"/>
              </a:rPr>
              <a:t>a.geneid</a:t>
            </a:r>
            <a:r>
              <a:rPr lang="en-US" dirty="0">
                <a:latin typeface="Courier New" charset="0"/>
                <a:ea typeface="Courier New" charset="0"/>
                <a:cs typeface="Courier New" charset="0"/>
              </a:rPr>
              <a:t>)</a:t>
            </a:r>
          </a:p>
        </p:txBody>
      </p:sp>
      <p:sp>
        <p:nvSpPr>
          <p:cNvPr id="28678" name="Text Box 14"/>
          <p:cNvSpPr txBox="1">
            <a:spLocks noChangeArrowheads="1"/>
          </p:cNvSpPr>
          <p:nvPr/>
        </p:nvSpPr>
        <p:spPr bwMode="auto">
          <a:xfrm>
            <a:off x="457200" y="3600271"/>
            <a:ext cx="8534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latin typeface="Courier New" charset="0"/>
                <a:ea typeface="Courier New" charset="0"/>
                <a:cs typeface="Courier New" charset="0"/>
              </a:rPr>
              <a:t>SELECT </a:t>
            </a:r>
            <a:r>
              <a:rPr lang="en-US" dirty="0" err="1">
                <a:latin typeface="Courier New" charset="0"/>
                <a:ea typeface="Courier New" charset="0"/>
                <a:cs typeface="Courier New" charset="0"/>
              </a:rPr>
              <a:t>hg.ProbeSetId</a:t>
            </a:r>
            <a:r>
              <a:rPr lang="en-US" dirty="0">
                <a:latin typeface="Courier New" charset="0"/>
                <a:ea typeface="Courier New" charset="0"/>
                <a:cs typeface="Courier New" charset="0"/>
              </a:rPr>
              <a:t>, </a:t>
            </a:r>
            <a:r>
              <a:rPr lang="en-US" dirty="0" err="1">
                <a:latin typeface="Courier New" charset="0"/>
                <a:ea typeface="Courier New" charset="0"/>
                <a:cs typeface="Courier New" charset="0"/>
              </a:rPr>
              <a:t>hg.TranscriptId</a:t>
            </a:r>
            <a:r>
              <a:rPr lang="en-US" dirty="0">
                <a:latin typeface="Courier New" charset="0"/>
                <a:ea typeface="Courier New" charset="0"/>
                <a:cs typeface="Courier New" charset="0"/>
              </a:rPr>
              <a:t>, </a:t>
            </a:r>
            <a:r>
              <a:rPr lang="en-US" dirty="0" err="1">
                <a:latin typeface="Courier New" charset="0"/>
                <a:ea typeface="Courier New" charset="0"/>
                <a:cs typeface="Courier New" charset="0"/>
              </a:rPr>
              <a:t>gi.GENEID</a:t>
            </a:r>
            <a:r>
              <a:rPr lang="en-US" dirty="0">
                <a:latin typeface="Courier New" charset="0"/>
                <a:ea typeface="Courier New" charset="0"/>
                <a:cs typeface="Courier New" charset="0"/>
              </a:rPr>
              <a:t>, </a:t>
            </a:r>
            <a:r>
              <a:rPr lang="en-US" dirty="0" err="1">
                <a:latin typeface="Courier New" charset="0"/>
                <a:ea typeface="Courier New" charset="0"/>
                <a:cs typeface="Courier New" charset="0"/>
              </a:rPr>
              <a:t>gi.SYMBOL</a:t>
            </a:r>
            <a:endParaRPr lang="en-US" dirty="0">
              <a:latin typeface="Courier New" charset="0"/>
              <a:ea typeface="Courier New" charset="0"/>
              <a:cs typeface="Courier New" charset="0"/>
            </a:endParaRPr>
          </a:p>
          <a:p>
            <a:pPr eaLnBrk="1" hangingPunct="1"/>
            <a:r>
              <a:rPr lang="en-US" dirty="0">
                <a:latin typeface="Courier New" charset="0"/>
                <a:ea typeface="Courier New" charset="0"/>
                <a:cs typeface="Courier New" charset="0"/>
              </a:rPr>
              <a:t>FROM hg_u133a hg </a:t>
            </a:r>
            <a:r>
              <a:rPr lang="en-US" b="1" dirty="0">
                <a:latin typeface="Courier New" charset="0"/>
                <a:ea typeface="Courier New" charset="0"/>
                <a:cs typeface="Courier New" charset="0"/>
              </a:rPr>
              <a:t>JOIN </a:t>
            </a:r>
            <a:r>
              <a:rPr lang="en-US" dirty="0" err="1">
                <a:latin typeface="Courier New" charset="0"/>
                <a:ea typeface="Courier New" charset="0"/>
                <a:cs typeface="Courier New" charset="0"/>
              </a:rPr>
              <a:t>gene_info_human</a:t>
            </a:r>
            <a:r>
              <a:rPr lang="en-US" dirty="0">
                <a:latin typeface="Courier New" charset="0"/>
                <a:ea typeface="Courier New" charset="0"/>
                <a:cs typeface="Courier New" charset="0"/>
              </a:rPr>
              <a:t> </a:t>
            </a:r>
            <a:r>
              <a:rPr lang="en-US" dirty="0" err="1">
                <a:latin typeface="Courier New" charset="0"/>
                <a:ea typeface="Courier New" charset="0"/>
                <a:cs typeface="Courier New" charset="0"/>
              </a:rPr>
              <a:t>gi</a:t>
            </a:r>
            <a:r>
              <a:rPr lang="en-US" dirty="0">
                <a:latin typeface="Courier New" charset="0"/>
                <a:ea typeface="Courier New" charset="0"/>
                <a:cs typeface="Courier New" charset="0"/>
              </a:rPr>
              <a:t> </a:t>
            </a:r>
            <a:r>
              <a:rPr lang="en-US" b="1" dirty="0">
                <a:latin typeface="Courier New" charset="0"/>
                <a:ea typeface="Courier New" charset="0"/>
                <a:cs typeface="Courier New" charset="0"/>
              </a:rPr>
              <a:t>ON </a:t>
            </a:r>
            <a:r>
              <a:rPr lang="en-US" dirty="0">
                <a:latin typeface="Courier New" charset="0"/>
                <a:ea typeface="Courier New" charset="0"/>
                <a:cs typeface="Courier New" charset="0"/>
              </a:rPr>
              <a:t> (</a:t>
            </a:r>
            <a:r>
              <a:rPr lang="en-US" dirty="0" err="1">
                <a:latin typeface="Courier New" charset="0"/>
                <a:ea typeface="Courier New" charset="0"/>
                <a:cs typeface="Courier New" charset="0"/>
              </a:rPr>
              <a:t>hg.GeneSymbol</a:t>
            </a:r>
            <a:r>
              <a:rPr lang="en-US" dirty="0">
                <a:latin typeface="Courier New" charset="0"/>
                <a:ea typeface="Courier New" charset="0"/>
                <a:cs typeface="Courier New" charset="0"/>
              </a:rPr>
              <a:t>=</a:t>
            </a:r>
            <a:r>
              <a:rPr lang="en-US" dirty="0" err="1">
                <a:latin typeface="Courier New" charset="0"/>
                <a:ea typeface="Courier New" charset="0"/>
                <a:cs typeface="Courier New" charset="0"/>
              </a:rPr>
              <a:t>gi.SYMBOL</a:t>
            </a:r>
            <a:r>
              <a:rPr lang="en-US" dirty="0">
                <a:latin typeface="Courier New" charset="0"/>
                <a:ea typeface="Courier New" charset="0"/>
                <a:cs typeface="Courier New" charset="0"/>
              </a:rPr>
              <a:t>)</a:t>
            </a:r>
          </a:p>
          <a:p>
            <a:pPr eaLnBrk="1" hangingPunct="1"/>
            <a:r>
              <a:rPr lang="en-US" dirty="0">
                <a:latin typeface="Courier New" charset="0"/>
                <a:ea typeface="Courier New" charset="0"/>
                <a:cs typeface="Courier New" charset="0"/>
              </a:rPr>
              <a:t>WHERE  </a:t>
            </a:r>
            <a:r>
              <a:rPr lang="en-US" dirty="0" err="1">
                <a:latin typeface="Courier New" charset="0"/>
                <a:ea typeface="Courier New" charset="0"/>
                <a:cs typeface="Courier New" charset="0"/>
              </a:rPr>
              <a:t>gi.SYMBOL</a:t>
            </a:r>
            <a:r>
              <a:rPr lang="en-US" dirty="0">
                <a:latin typeface="Courier New" charset="0"/>
                <a:ea typeface="Courier New" charset="0"/>
                <a:cs typeface="Courier New" charset="0"/>
              </a:rPr>
              <a:t> like 'A%'</a:t>
            </a:r>
          </a:p>
        </p:txBody>
      </p:sp>
      <p:sp>
        <p:nvSpPr>
          <p:cNvPr id="28679" name="Text Box 16"/>
          <p:cNvSpPr txBox="1">
            <a:spLocks noChangeArrowheads="1"/>
          </p:cNvSpPr>
          <p:nvPr/>
        </p:nvSpPr>
        <p:spPr bwMode="auto">
          <a:xfrm>
            <a:off x="746125" y="2667000"/>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p>
        </p:txBody>
      </p:sp>
    </p:spTree>
    <p:extLst>
      <p:ext uri="{BB962C8B-B14F-4D97-AF65-F5344CB8AC3E}">
        <p14:creationId xmlns:p14="http://schemas.microsoft.com/office/powerpoint/2010/main" val="7036299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Aliasing Table Names</a:t>
            </a:r>
          </a:p>
        </p:txBody>
      </p:sp>
      <p:sp>
        <p:nvSpPr>
          <p:cNvPr id="3" name="Content Placeholder 2"/>
          <p:cNvSpPr>
            <a:spLocks noGrp="1"/>
          </p:cNvSpPr>
          <p:nvPr>
            <p:ph idx="1"/>
          </p:nvPr>
        </p:nvSpPr>
        <p:spPr/>
        <p:txBody>
          <a:bodyPr>
            <a:normAutofit/>
          </a:bodyPr>
          <a:lstStyle/>
          <a:p>
            <a:r>
              <a:rPr lang="en-US" sz="2800" dirty="0"/>
              <a:t>To save typing we can alias a table name</a:t>
            </a:r>
          </a:p>
        </p:txBody>
      </p:sp>
      <p:sp>
        <p:nvSpPr>
          <p:cNvPr id="4" name="Text Box 13"/>
          <p:cNvSpPr txBox="1">
            <a:spLocks noChangeArrowheads="1"/>
          </p:cNvSpPr>
          <p:nvPr/>
        </p:nvSpPr>
        <p:spPr bwMode="auto">
          <a:xfrm>
            <a:off x="457199" y="4997450"/>
            <a:ext cx="8534401"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latin typeface="Courier New" charset="0"/>
                <a:ea typeface="Courier New" charset="0"/>
                <a:cs typeface="Courier New" charset="0"/>
              </a:rPr>
              <a:t>SELECT </a:t>
            </a:r>
            <a:r>
              <a:rPr lang="en-US" dirty="0" err="1">
                <a:latin typeface="Courier New" charset="0"/>
                <a:ea typeface="Courier New" charset="0"/>
                <a:cs typeface="Courier New" charset="0"/>
              </a:rPr>
              <a:t>g.symbol</a:t>
            </a:r>
            <a:r>
              <a:rPr lang="en-US" dirty="0">
                <a:latin typeface="Courier New" charset="0"/>
                <a:ea typeface="Courier New" charset="0"/>
                <a:cs typeface="Courier New" charset="0"/>
              </a:rPr>
              <a:t>, </a:t>
            </a:r>
            <a:r>
              <a:rPr lang="en-US" dirty="0" err="1">
                <a:latin typeface="Courier New" charset="0"/>
                <a:ea typeface="Courier New" charset="0"/>
                <a:cs typeface="Courier New" charset="0"/>
              </a:rPr>
              <a:t>a.rnanucleotideaccession</a:t>
            </a:r>
            <a:r>
              <a:rPr lang="en-US" dirty="0">
                <a:latin typeface="Courier New" charset="0"/>
                <a:ea typeface="Courier New" charset="0"/>
                <a:cs typeface="Courier New" charset="0"/>
              </a:rPr>
              <a:t>, </a:t>
            </a:r>
            <a:r>
              <a:rPr lang="en-US" dirty="0" err="1">
                <a:latin typeface="Courier New" charset="0"/>
                <a:ea typeface="Courier New" charset="0"/>
                <a:cs typeface="Courier New" charset="0"/>
              </a:rPr>
              <a:t>a.proteinaccession</a:t>
            </a:r>
            <a:endParaRPr lang="en-US" dirty="0">
              <a:latin typeface="Courier New" charset="0"/>
              <a:ea typeface="Courier New" charset="0"/>
              <a:cs typeface="Courier New" charset="0"/>
            </a:endParaRPr>
          </a:p>
          <a:p>
            <a:pPr eaLnBrk="1" hangingPunct="1"/>
            <a:r>
              <a:rPr lang="en-US" dirty="0">
                <a:latin typeface="Courier New" charset="0"/>
                <a:ea typeface="Courier New" charset="0"/>
                <a:cs typeface="Courier New" charset="0"/>
              </a:rPr>
              <a:t>FROM </a:t>
            </a:r>
            <a:r>
              <a:rPr lang="en-US" dirty="0" err="1">
                <a:latin typeface="Courier New" charset="0"/>
                <a:ea typeface="Courier New" charset="0"/>
                <a:cs typeface="Courier New" charset="0"/>
              </a:rPr>
              <a:t>short_gene</a:t>
            </a:r>
            <a:r>
              <a:rPr lang="en-US" dirty="0">
                <a:latin typeface="Courier New" charset="0"/>
                <a:ea typeface="Courier New" charset="0"/>
                <a:cs typeface="Courier New" charset="0"/>
              </a:rPr>
              <a:t> g JOIN short_gene2accession a ON (</a:t>
            </a:r>
            <a:r>
              <a:rPr lang="en-US" dirty="0" err="1">
                <a:latin typeface="Courier New" charset="0"/>
                <a:ea typeface="Courier New" charset="0"/>
                <a:cs typeface="Courier New" charset="0"/>
              </a:rPr>
              <a:t>g.geneid</a:t>
            </a:r>
            <a:r>
              <a:rPr lang="en-US" dirty="0">
                <a:latin typeface="Courier New" charset="0"/>
                <a:ea typeface="Courier New" charset="0"/>
                <a:cs typeface="Courier New" charset="0"/>
              </a:rPr>
              <a:t>=</a:t>
            </a:r>
            <a:r>
              <a:rPr lang="en-US" dirty="0" err="1">
                <a:latin typeface="Courier New" charset="0"/>
                <a:ea typeface="Courier New" charset="0"/>
                <a:cs typeface="Courier New" charset="0"/>
              </a:rPr>
              <a:t>a.geneid</a:t>
            </a:r>
            <a:r>
              <a:rPr lang="en-US" dirty="0">
                <a:latin typeface="Courier New" charset="0"/>
                <a:ea typeface="Courier New" charset="0"/>
                <a:cs typeface="Courier New" charset="0"/>
              </a:rPr>
              <a:t>)</a:t>
            </a:r>
          </a:p>
        </p:txBody>
      </p:sp>
      <p:sp>
        <p:nvSpPr>
          <p:cNvPr id="5" name="Text Box 13"/>
          <p:cNvSpPr txBox="1">
            <a:spLocks noChangeArrowheads="1"/>
          </p:cNvSpPr>
          <p:nvPr/>
        </p:nvSpPr>
        <p:spPr bwMode="auto">
          <a:xfrm>
            <a:off x="457199" y="2685871"/>
            <a:ext cx="8534401"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latin typeface="Courier New" charset="0"/>
                <a:ea typeface="Courier New" charset="0"/>
                <a:cs typeface="Courier New" charset="0"/>
              </a:rPr>
              <a:t>SELECT </a:t>
            </a:r>
            <a:r>
              <a:rPr lang="en-US" dirty="0" err="1">
                <a:latin typeface="Courier New" charset="0"/>
                <a:ea typeface="Courier New" charset="0"/>
                <a:cs typeface="Courier New" charset="0"/>
              </a:rPr>
              <a:t>short_gene.symbol</a:t>
            </a:r>
            <a:r>
              <a:rPr lang="en-US" dirty="0">
                <a:latin typeface="Courier New" charset="0"/>
                <a:ea typeface="Courier New" charset="0"/>
                <a:cs typeface="Courier New" charset="0"/>
              </a:rPr>
              <a:t>, gene2acccession.rnanucleotideaccession, gene2accession.proteinaccession</a:t>
            </a:r>
          </a:p>
          <a:p>
            <a:pPr eaLnBrk="1" hangingPunct="1"/>
            <a:r>
              <a:rPr lang="en-US" dirty="0">
                <a:latin typeface="Courier New" charset="0"/>
                <a:ea typeface="Courier New" charset="0"/>
                <a:cs typeface="Courier New" charset="0"/>
              </a:rPr>
              <a:t>FROM </a:t>
            </a:r>
            <a:r>
              <a:rPr lang="en-US" dirty="0" err="1">
                <a:latin typeface="Courier New" charset="0"/>
                <a:ea typeface="Courier New" charset="0"/>
                <a:cs typeface="Courier New" charset="0"/>
              </a:rPr>
              <a:t>short_gene</a:t>
            </a:r>
            <a:r>
              <a:rPr lang="en-US" dirty="0">
                <a:latin typeface="Courier New" charset="0"/>
                <a:ea typeface="Courier New" charset="0"/>
                <a:cs typeface="Courier New" charset="0"/>
              </a:rPr>
              <a:t> JOIN short_gene2accession ON (</a:t>
            </a:r>
            <a:r>
              <a:rPr lang="en-US" dirty="0" err="1">
                <a:latin typeface="Courier New" charset="0"/>
                <a:ea typeface="Courier New" charset="0"/>
                <a:cs typeface="Courier New" charset="0"/>
              </a:rPr>
              <a:t>short_gene.geneid</a:t>
            </a:r>
            <a:r>
              <a:rPr lang="en-US" dirty="0">
                <a:latin typeface="Courier New" charset="0"/>
                <a:ea typeface="Courier New" charset="0"/>
                <a:cs typeface="Courier New" charset="0"/>
              </a:rPr>
              <a:t>=gene2accession.geneid)</a:t>
            </a:r>
          </a:p>
        </p:txBody>
      </p:sp>
      <p:sp>
        <p:nvSpPr>
          <p:cNvPr id="6" name="TextBox 5"/>
          <p:cNvSpPr txBox="1"/>
          <p:nvPr/>
        </p:nvSpPr>
        <p:spPr>
          <a:xfrm>
            <a:off x="3429000" y="4267200"/>
            <a:ext cx="506357" cy="369332"/>
          </a:xfrm>
          <a:prstGeom prst="rect">
            <a:avLst/>
          </a:prstGeom>
          <a:noFill/>
        </p:spPr>
        <p:txBody>
          <a:bodyPr wrap="none" rtlCol="0">
            <a:spAutoFit/>
          </a:bodyPr>
          <a:lstStyle/>
          <a:p>
            <a:r>
              <a:rPr lang="en-US" dirty="0"/>
              <a:t>Vs. </a:t>
            </a:r>
          </a:p>
        </p:txBody>
      </p:sp>
    </p:spTree>
    <p:extLst>
      <p:ext uri="{BB962C8B-B14F-4D97-AF65-F5344CB8AC3E}">
        <p14:creationId xmlns:p14="http://schemas.microsoft.com/office/powerpoint/2010/main" val="43653513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2"/>
          <p:cNvSpPr>
            <a:spLocks noChangeArrowheads="1"/>
          </p:cNvSpPr>
          <p:nvPr/>
        </p:nvSpPr>
        <p:spPr bwMode="auto">
          <a:xfrm>
            <a:off x="304798" y="1389326"/>
            <a:ext cx="4216401" cy="303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r>
              <a:rPr lang="en-US" sz="1500" dirty="0">
                <a:latin typeface="Courier New" charset="0"/>
                <a:ea typeface="Courier New" charset="0"/>
                <a:cs typeface="Courier New" charset="0"/>
              </a:rPr>
              <a:t>SELECT </a:t>
            </a:r>
            <a:r>
              <a:rPr lang="en-US" sz="1500" dirty="0" err="1">
                <a:latin typeface="Courier New" charset="0"/>
                <a:ea typeface="Courier New" charset="0"/>
                <a:cs typeface="Courier New" charset="0"/>
              </a:rPr>
              <a:t>g.symbol</a:t>
            </a:r>
            <a:r>
              <a:rPr lang="en-US" sz="1500" dirty="0">
                <a:latin typeface="Courier New" charset="0"/>
                <a:ea typeface="Courier New" charset="0"/>
                <a:cs typeface="Courier New" charset="0"/>
              </a:rPr>
              <a:t>, g2a.RNANucleotideAccession, g2a.ProteinAccession </a:t>
            </a:r>
          </a:p>
          <a:p>
            <a:r>
              <a:rPr lang="en-US" sz="1500" dirty="0">
                <a:latin typeface="Courier New" charset="0"/>
                <a:ea typeface="Courier New" charset="0"/>
                <a:cs typeface="Courier New" charset="0"/>
              </a:rPr>
              <a:t>FROM </a:t>
            </a:r>
            <a:r>
              <a:rPr lang="en-US" sz="1500" dirty="0" err="1">
                <a:latin typeface="Courier New" charset="0"/>
                <a:ea typeface="Courier New" charset="0"/>
                <a:cs typeface="Courier New" charset="0"/>
              </a:rPr>
              <a:t>short_gene</a:t>
            </a:r>
            <a:r>
              <a:rPr lang="en-US" sz="1500" dirty="0">
                <a:latin typeface="Courier New" charset="0"/>
                <a:ea typeface="Courier New" charset="0"/>
                <a:cs typeface="Courier New" charset="0"/>
              </a:rPr>
              <a:t> g </a:t>
            </a:r>
            <a:r>
              <a:rPr lang="en-US" sz="1500" b="1" dirty="0">
                <a:latin typeface="Courier New" charset="0"/>
                <a:ea typeface="Courier New" charset="0"/>
                <a:cs typeface="Courier New" charset="0"/>
              </a:rPr>
              <a:t>LEFT JOIN</a:t>
            </a:r>
            <a:r>
              <a:rPr lang="en-US" sz="1500" dirty="0">
                <a:latin typeface="Courier New" charset="0"/>
                <a:ea typeface="Courier New" charset="0"/>
                <a:cs typeface="Courier New" charset="0"/>
              </a:rPr>
              <a:t> short_gene2accession g2a ON (</a:t>
            </a:r>
            <a:r>
              <a:rPr lang="en-US" sz="1500" dirty="0" err="1">
                <a:latin typeface="Courier New" charset="0"/>
                <a:ea typeface="Courier New" charset="0"/>
                <a:cs typeface="Courier New" charset="0"/>
              </a:rPr>
              <a:t>g.geneid</a:t>
            </a:r>
            <a:r>
              <a:rPr lang="en-US" sz="1500" dirty="0">
                <a:latin typeface="Courier New" charset="0"/>
                <a:ea typeface="Courier New" charset="0"/>
                <a:cs typeface="Courier New" charset="0"/>
              </a:rPr>
              <a:t>=g2a.geneid)</a:t>
            </a:r>
          </a:p>
          <a:p>
            <a:pPr eaLnBrk="0" hangingPunct="0"/>
            <a:endParaRPr lang="en-US" sz="1100" dirty="0">
              <a:ea typeface="Times New Roman" pitchFamily="18" charset="0"/>
              <a:cs typeface="Arial" charset="0"/>
            </a:endParaRPr>
          </a:p>
          <a:p>
            <a:pPr algn="just" eaLnBrk="0" hangingPunct="0"/>
            <a:r>
              <a:rPr lang="en-US" sz="1400" dirty="0">
                <a:ea typeface="Times New Roman" pitchFamily="18" charset="0"/>
                <a:cs typeface="Arial" charset="0"/>
              </a:rPr>
              <a:t>This results in All the rows of the Table on the LEFT in the join statement (</a:t>
            </a:r>
            <a:r>
              <a:rPr lang="en-US" sz="1400" dirty="0" err="1">
                <a:ea typeface="Times New Roman" pitchFamily="18" charset="0"/>
                <a:cs typeface="Arial" charset="0"/>
              </a:rPr>
              <a:t>short_gene</a:t>
            </a:r>
            <a:r>
              <a:rPr lang="en-US" sz="1400" dirty="0">
                <a:ea typeface="Times New Roman" pitchFamily="18" charset="0"/>
                <a:cs typeface="Arial" charset="0"/>
              </a:rPr>
              <a:t>) being returned whether or not there are corresponding entries in the second table (</a:t>
            </a:r>
            <a:r>
              <a:rPr lang="en-US" sz="1400" b="1" dirty="0">
                <a:ea typeface="Times New Roman" pitchFamily="18" charset="0"/>
                <a:cs typeface="Arial" charset="0"/>
              </a:rPr>
              <a:t>LEFT OUTER JOIN</a:t>
            </a:r>
            <a:r>
              <a:rPr lang="en-US" sz="1400" dirty="0">
                <a:ea typeface="Times New Roman" pitchFamily="18" charset="0"/>
                <a:cs typeface="Arial" charset="0"/>
              </a:rPr>
              <a:t> is also syntactically correct and functions the same)</a:t>
            </a:r>
            <a:endParaRPr lang="en-US" sz="1100" dirty="0">
              <a:ea typeface="Times New Roman" pitchFamily="18" charset="0"/>
              <a:cs typeface="Arial" charset="0"/>
            </a:endParaRPr>
          </a:p>
          <a:p>
            <a:pPr eaLnBrk="0" hangingPunct="0"/>
            <a:endParaRPr lang="en-US" sz="2000" dirty="0">
              <a:ea typeface="Times New Roman" pitchFamily="18" charset="0"/>
              <a:cs typeface="Arial" charset="0"/>
            </a:endParaRPr>
          </a:p>
        </p:txBody>
      </p:sp>
      <p:grpSp>
        <p:nvGrpSpPr>
          <p:cNvPr id="29699" name="Group 2"/>
          <p:cNvGrpSpPr>
            <a:grpSpLocks/>
          </p:cNvGrpSpPr>
          <p:nvPr/>
        </p:nvGrpSpPr>
        <p:grpSpPr bwMode="auto">
          <a:xfrm>
            <a:off x="304800" y="4191000"/>
            <a:ext cx="2819400" cy="2433638"/>
            <a:chOff x="152400" y="2743200"/>
            <a:chExt cx="3733800" cy="2882900"/>
          </a:xfrm>
        </p:grpSpPr>
        <p:sp>
          <p:nvSpPr>
            <p:cNvPr id="29713" name="AutoShape 11"/>
            <p:cNvSpPr>
              <a:spLocks noChangeAspect="1" noChangeArrowheads="1" noTextEdit="1"/>
            </p:cNvSpPr>
            <p:nvPr/>
          </p:nvSpPr>
          <p:spPr bwMode="auto">
            <a:xfrm>
              <a:off x="152400" y="2743200"/>
              <a:ext cx="3733800" cy="28829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580" name="Oval 10"/>
            <p:cNvSpPr>
              <a:spLocks noChangeArrowheads="1"/>
            </p:cNvSpPr>
            <p:nvPr/>
          </p:nvSpPr>
          <p:spPr bwMode="auto">
            <a:xfrm>
              <a:off x="303770" y="3299846"/>
              <a:ext cx="1715530" cy="1348363"/>
            </a:xfrm>
            <a:prstGeom prst="ellipse">
              <a:avLst/>
            </a:prstGeom>
            <a:solidFill>
              <a:schemeClr val="bg1">
                <a:lumMod val="75000"/>
              </a:schemeClr>
            </a:solidFill>
            <a:ln w="9525">
              <a:solidFill>
                <a:srgbClr val="000000"/>
              </a:solidFill>
              <a:round/>
              <a:headEnd/>
              <a:tailEnd/>
            </a:ln>
          </p:spPr>
          <p:txBody>
            <a:bodyPr/>
            <a:lstStyle/>
            <a:p>
              <a:pPr>
                <a:defRPr/>
              </a:pPr>
              <a:endParaRPr lang="en-US"/>
            </a:p>
          </p:txBody>
        </p:sp>
        <p:sp>
          <p:nvSpPr>
            <p:cNvPr id="24581" name="Text Box 9"/>
            <p:cNvSpPr txBox="1">
              <a:spLocks noChangeArrowheads="1"/>
            </p:cNvSpPr>
            <p:nvPr/>
          </p:nvSpPr>
          <p:spPr bwMode="auto">
            <a:xfrm>
              <a:off x="303770" y="2903048"/>
              <a:ext cx="2674208" cy="37423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b="1" dirty="0">
                  <a:effectLst>
                    <a:outerShdw blurRad="38100" dist="38100" dir="2700000" algn="tl">
                      <a:srgbClr val="000000">
                        <a:alpha val="43137"/>
                      </a:srgbClr>
                    </a:outerShdw>
                  </a:effectLst>
                  <a:ea typeface="Times New Roman" pitchFamily="18" charset="0"/>
                  <a:cs typeface="Arial" charset="0"/>
                </a:rPr>
                <a:t>Table 1: </a:t>
              </a:r>
              <a:r>
                <a:rPr lang="en-US" sz="1100" b="1" dirty="0" err="1">
                  <a:effectLst>
                    <a:outerShdw blurRad="38100" dist="38100" dir="2700000" algn="tl">
                      <a:srgbClr val="000000">
                        <a:alpha val="43137"/>
                      </a:srgbClr>
                    </a:outerShdw>
                  </a:effectLst>
                  <a:ea typeface="Times New Roman" pitchFamily="18" charset="0"/>
                  <a:cs typeface="Arial" charset="0"/>
                </a:rPr>
                <a:t>short_gene</a:t>
              </a:r>
              <a:endParaRPr lang="en-US" b="1" dirty="0">
                <a:effectLst>
                  <a:outerShdw blurRad="38100" dist="38100" dir="2700000" algn="tl">
                    <a:srgbClr val="000000">
                      <a:alpha val="43137"/>
                    </a:srgbClr>
                  </a:outerShdw>
                </a:effectLst>
                <a:ea typeface="Times New Roman" pitchFamily="18" charset="0"/>
                <a:cs typeface="Arial" charset="0"/>
              </a:endParaRPr>
            </a:p>
          </p:txBody>
        </p:sp>
        <p:sp>
          <p:nvSpPr>
            <p:cNvPr id="24582" name="Text Box 8"/>
            <p:cNvSpPr txBox="1">
              <a:spLocks noChangeArrowheads="1"/>
            </p:cNvSpPr>
            <p:nvPr/>
          </p:nvSpPr>
          <p:spPr bwMode="auto">
            <a:xfrm>
              <a:off x="303770" y="4952859"/>
              <a:ext cx="3582430" cy="5585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b="1" dirty="0">
                  <a:effectLst>
                    <a:outerShdw blurRad="38100" dist="38100" dir="2700000" algn="tl">
                      <a:srgbClr val="000000">
                        <a:alpha val="43137"/>
                      </a:srgbClr>
                    </a:outerShdw>
                  </a:effectLst>
                  <a:ea typeface="Times New Roman" pitchFamily="18" charset="0"/>
                  <a:cs typeface="Arial" charset="0"/>
                </a:rPr>
                <a:t>Table 2: short_gene2accession</a:t>
              </a:r>
              <a:endParaRPr lang="en-US" b="1" dirty="0">
                <a:effectLst>
                  <a:outerShdw blurRad="38100" dist="38100" dir="2700000" algn="tl">
                    <a:srgbClr val="000000">
                      <a:alpha val="43137"/>
                    </a:srgbClr>
                  </a:outerShdw>
                </a:effectLst>
                <a:ea typeface="Times New Roman" pitchFamily="18" charset="0"/>
                <a:cs typeface="Arial" charset="0"/>
              </a:endParaRPr>
            </a:p>
          </p:txBody>
        </p:sp>
        <p:sp>
          <p:nvSpPr>
            <p:cNvPr id="29717" name="Oval 7"/>
            <p:cNvSpPr>
              <a:spLocks noChangeArrowheads="1"/>
            </p:cNvSpPr>
            <p:nvPr/>
          </p:nvSpPr>
          <p:spPr bwMode="auto">
            <a:xfrm>
              <a:off x="1479550" y="3384550"/>
              <a:ext cx="1664494" cy="126365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18" name="Line 6"/>
            <p:cNvSpPr>
              <a:spLocks noChangeShapeType="1"/>
            </p:cNvSpPr>
            <p:nvPr/>
          </p:nvSpPr>
          <p:spPr bwMode="auto">
            <a:xfrm flipH="1">
              <a:off x="1066799" y="3223420"/>
              <a:ext cx="486569" cy="64055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19" name="Line 5"/>
            <p:cNvSpPr>
              <a:spLocks noChangeShapeType="1"/>
            </p:cNvSpPr>
            <p:nvPr/>
          </p:nvSpPr>
          <p:spPr bwMode="auto">
            <a:xfrm flipV="1">
              <a:off x="2167731" y="3863976"/>
              <a:ext cx="270668" cy="108902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29700" name="Rectangle 16"/>
          <p:cNvSpPr>
            <a:spLocks noGrp="1" noChangeArrowheads="1"/>
          </p:cNvSpPr>
          <p:nvPr>
            <p:ph type="title"/>
          </p:nvPr>
        </p:nvSpPr>
        <p:spPr>
          <a:xfrm>
            <a:off x="304797" y="762000"/>
            <a:ext cx="3721103" cy="792163"/>
          </a:xfrm>
        </p:spPr>
        <p:txBody>
          <a:bodyPr/>
          <a:lstStyle/>
          <a:p>
            <a:pPr algn="l" eaLnBrk="1" hangingPunct="1"/>
            <a:r>
              <a:rPr lang="en-US" sz="2800" dirty="0">
                <a:latin typeface="+mn-lt"/>
              </a:rPr>
              <a:t>Left [Outer] Join</a:t>
            </a:r>
          </a:p>
        </p:txBody>
      </p:sp>
      <p:sp>
        <p:nvSpPr>
          <p:cNvPr id="29701" name="Rectangle 16"/>
          <p:cNvSpPr txBox="1">
            <a:spLocks noChangeArrowheads="1"/>
          </p:cNvSpPr>
          <p:nvPr/>
        </p:nvSpPr>
        <p:spPr bwMode="auto">
          <a:xfrm>
            <a:off x="4648200" y="762000"/>
            <a:ext cx="298450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800" dirty="0">
                <a:latin typeface="+mn-lt"/>
              </a:rPr>
              <a:t>Right [Outer] Join</a:t>
            </a:r>
          </a:p>
        </p:txBody>
      </p:sp>
      <p:sp>
        <p:nvSpPr>
          <p:cNvPr id="29702" name="Rectangle 12"/>
          <p:cNvSpPr>
            <a:spLocks noChangeArrowheads="1"/>
          </p:cNvSpPr>
          <p:nvPr/>
        </p:nvSpPr>
        <p:spPr bwMode="auto">
          <a:xfrm>
            <a:off x="4686299" y="1389326"/>
            <a:ext cx="4152902" cy="303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r>
              <a:rPr lang="en-US" sz="1500" dirty="0">
                <a:latin typeface="Courier New" charset="0"/>
                <a:ea typeface="Courier New" charset="0"/>
                <a:cs typeface="Courier New" charset="0"/>
              </a:rPr>
              <a:t>SELECT </a:t>
            </a:r>
            <a:r>
              <a:rPr lang="en-US" sz="1500" dirty="0" err="1">
                <a:latin typeface="Courier New" charset="0"/>
                <a:ea typeface="Courier New" charset="0"/>
                <a:cs typeface="Courier New" charset="0"/>
              </a:rPr>
              <a:t>g.symbol</a:t>
            </a:r>
            <a:r>
              <a:rPr lang="en-US" sz="1500" dirty="0">
                <a:latin typeface="Courier New" charset="0"/>
                <a:ea typeface="Courier New" charset="0"/>
                <a:cs typeface="Courier New" charset="0"/>
              </a:rPr>
              <a:t>, g2a.RNANucleotideAccession, g2a.ProteinAccession </a:t>
            </a:r>
          </a:p>
          <a:p>
            <a:r>
              <a:rPr lang="en-US" sz="1500" dirty="0">
                <a:latin typeface="Courier New" charset="0"/>
                <a:ea typeface="Courier New" charset="0"/>
                <a:cs typeface="Courier New" charset="0"/>
              </a:rPr>
              <a:t>FROM </a:t>
            </a:r>
            <a:r>
              <a:rPr lang="en-US" sz="1500" dirty="0" err="1">
                <a:latin typeface="Courier New" charset="0"/>
                <a:ea typeface="Courier New" charset="0"/>
                <a:cs typeface="Courier New" charset="0"/>
              </a:rPr>
              <a:t>short_gene</a:t>
            </a:r>
            <a:r>
              <a:rPr lang="en-US" sz="1500" dirty="0">
                <a:latin typeface="Courier New" charset="0"/>
                <a:ea typeface="Courier New" charset="0"/>
                <a:cs typeface="Courier New" charset="0"/>
              </a:rPr>
              <a:t> g </a:t>
            </a:r>
            <a:r>
              <a:rPr lang="en-US" sz="1500" b="1" dirty="0">
                <a:latin typeface="Courier New" charset="0"/>
                <a:ea typeface="Courier New" charset="0"/>
                <a:cs typeface="Courier New" charset="0"/>
              </a:rPr>
              <a:t>RIGHT JOIN</a:t>
            </a:r>
            <a:r>
              <a:rPr lang="en-US" sz="1500" dirty="0">
                <a:latin typeface="Courier New" charset="0"/>
                <a:ea typeface="Courier New" charset="0"/>
                <a:cs typeface="Courier New" charset="0"/>
              </a:rPr>
              <a:t> short_gene2accession g2a ON (</a:t>
            </a:r>
            <a:r>
              <a:rPr lang="en-US" sz="1500" dirty="0" err="1">
                <a:latin typeface="Courier New" charset="0"/>
                <a:ea typeface="Courier New" charset="0"/>
                <a:cs typeface="Courier New" charset="0"/>
              </a:rPr>
              <a:t>g.geneid</a:t>
            </a:r>
            <a:r>
              <a:rPr lang="en-US" sz="1500" dirty="0">
                <a:latin typeface="Courier New" charset="0"/>
                <a:ea typeface="Courier New" charset="0"/>
                <a:cs typeface="Courier New" charset="0"/>
              </a:rPr>
              <a:t>=g2a.geneid)</a:t>
            </a:r>
          </a:p>
          <a:p>
            <a:pPr algn="r" eaLnBrk="0" hangingPunct="0"/>
            <a:endParaRPr lang="en-US" sz="1100" dirty="0">
              <a:ea typeface="Times New Roman" pitchFamily="18" charset="0"/>
              <a:cs typeface="Arial" charset="0"/>
            </a:endParaRPr>
          </a:p>
          <a:p>
            <a:pPr algn="just" eaLnBrk="0" hangingPunct="0"/>
            <a:r>
              <a:rPr lang="en-US" sz="1400" dirty="0">
                <a:ea typeface="Times New Roman" pitchFamily="18" charset="0"/>
                <a:cs typeface="Arial" charset="0"/>
              </a:rPr>
              <a:t>This results in All the rows of the Table on the RIGHT in the join statement (</a:t>
            </a:r>
            <a:r>
              <a:rPr lang="en-US" sz="1400" dirty="0" err="1">
                <a:ea typeface="Times New Roman" pitchFamily="18" charset="0"/>
                <a:cs typeface="Arial" charset="0"/>
              </a:rPr>
              <a:t>short_gene</a:t>
            </a:r>
            <a:r>
              <a:rPr lang="en-US" sz="1400" dirty="0">
                <a:ea typeface="Times New Roman" pitchFamily="18" charset="0"/>
                <a:cs typeface="Arial" charset="0"/>
              </a:rPr>
              <a:t>) being returned whether or not there are corresponding entries in the second table ( </a:t>
            </a:r>
            <a:r>
              <a:rPr lang="en-US" sz="1400" b="1" dirty="0">
                <a:ea typeface="Times New Roman" pitchFamily="18" charset="0"/>
                <a:cs typeface="Arial" charset="0"/>
              </a:rPr>
              <a:t>RIGHT OUTER JOIN</a:t>
            </a:r>
            <a:r>
              <a:rPr lang="en-US" sz="1400" dirty="0">
                <a:ea typeface="Times New Roman" pitchFamily="18" charset="0"/>
                <a:cs typeface="Arial" charset="0"/>
              </a:rPr>
              <a:t> is also syntactically correct and functions the same)</a:t>
            </a:r>
            <a:endParaRPr lang="en-US" sz="1100" dirty="0">
              <a:ea typeface="Times New Roman" pitchFamily="18" charset="0"/>
              <a:cs typeface="Arial" charset="0"/>
            </a:endParaRPr>
          </a:p>
          <a:p>
            <a:pPr algn="r" eaLnBrk="0" hangingPunct="0"/>
            <a:endParaRPr lang="en-US" sz="2000" dirty="0">
              <a:ea typeface="Times New Roman" pitchFamily="18" charset="0"/>
              <a:cs typeface="Arial" charset="0"/>
            </a:endParaRPr>
          </a:p>
        </p:txBody>
      </p:sp>
      <p:grpSp>
        <p:nvGrpSpPr>
          <p:cNvPr id="29703" name="Group 14"/>
          <p:cNvGrpSpPr>
            <a:grpSpLocks/>
          </p:cNvGrpSpPr>
          <p:nvPr/>
        </p:nvGrpSpPr>
        <p:grpSpPr bwMode="auto">
          <a:xfrm>
            <a:off x="6073775" y="4197350"/>
            <a:ext cx="2765425" cy="2325688"/>
            <a:chOff x="152400" y="2743200"/>
            <a:chExt cx="3733800" cy="2882900"/>
          </a:xfrm>
        </p:grpSpPr>
        <p:sp>
          <p:nvSpPr>
            <p:cNvPr id="16" name="AutoShape 11"/>
            <p:cNvSpPr>
              <a:spLocks noChangeAspect="1" noChangeArrowheads="1" noTextEdit="1"/>
            </p:cNvSpPr>
            <p:nvPr/>
          </p:nvSpPr>
          <p:spPr bwMode="auto">
            <a:xfrm>
              <a:off x="152400" y="2743200"/>
              <a:ext cx="3733800" cy="28829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defRPr/>
              </a:pPr>
              <a:endParaRPr lang="en-US" sz="1400">
                <a:effectLst>
                  <a:outerShdw blurRad="38100" dist="38100" dir="2700000" algn="tl">
                    <a:srgbClr val="000000">
                      <a:alpha val="43137"/>
                    </a:srgbClr>
                  </a:outerShdw>
                </a:effectLst>
              </a:endParaRPr>
            </a:p>
          </p:txBody>
        </p:sp>
        <p:sp>
          <p:nvSpPr>
            <p:cNvPr id="18" name="Text Box 9"/>
            <p:cNvSpPr txBox="1">
              <a:spLocks noChangeArrowheads="1"/>
            </p:cNvSpPr>
            <p:nvPr/>
          </p:nvSpPr>
          <p:spPr bwMode="auto">
            <a:xfrm>
              <a:off x="304582" y="2902596"/>
              <a:ext cx="2522779" cy="37389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b="1" dirty="0">
                  <a:effectLst>
                    <a:outerShdw blurRad="38100" dist="38100" dir="2700000" algn="tl">
                      <a:srgbClr val="000000">
                        <a:alpha val="43137"/>
                      </a:srgbClr>
                    </a:outerShdw>
                  </a:effectLst>
                  <a:ea typeface="Times New Roman" pitchFamily="18" charset="0"/>
                  <a:cs typeface="Arial" charset="0"/>
                </a:rPr>
                <a:t>Table 1: </a:t>
              </a:r>
              <a:r>
                <a:rPr lang="en-US" sz="1100" b="1" dirty="0" err="1">
                  <a:effectLst>
                    <a:outerShdw blurRad="38100" dist="38100" dir="2700000" algn="tl">
                      <a:srgbClr val="000000">
                        <a:alpha val="43137"/>
                      </a:srgbClr>
                    </a:outerShdw>
                  </a:effectLst>
                  <a:ea typeface="Times New Roman" pitchFamily="18" charset="0"/>
                  <a:cs typeface="Arial" charset="0"/>
                </a:rPr>
                <a:t>short_gene</a:t>
              </a:r>
              <a:endParaRPr lang="en-US" b="1" dirty="0">
                <a:effectLst>
                  <a:outerShdw blurRad="38100" dist="38100" dir="2700000" algn="tl">
                    <a:srgbClr val="000000">
                      <a:alpha val="43137"/>
                    </a:srgbClr>
                  </a:outerShdw>
                </a:effectLst>
                <a:ea typeface="Times New Roman" pitchFamily="18" charset="0"/>
                <a:cs typeface="Arial" charset="0"/>
              </a:endParaRPr>
            </a:p>
          </p:txBody>
        </p:sp>
        <p:sp>
          <p:nvSpPr>
            <p:cNvPr id="19" name="Text Box 8"/>
            <p:cNvSpPr txBox="1">
              <a:spLocks noChangeArrowheads="1"/>
            </p:cNvSpPr>
            <p:nvPr/>
          </p:nvSpPr>
          <p:spPr bwMode="auto">
            <a:xfrm>
              <a:off x="761125" y="4953096"/>
              <a:ext cx="3125075" cy="3955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b="1" dirty="0">
                  <a:effectLst>
                    <a:outerShdw blurRad="38100" dist="38100" dir="2700000" algn="tl">
                      <a:srgbClr val="000000">
                        <a:alpha val="43137"/>
                      </a:srgbClr>
                    </a:outerShdw>
                  </a:effectLst>
                  <a:ea typeface="Times New Roman" pitchFamily="18" charset="0"/>
                  <a:cs typeface="Arial" charset="0"/>
                </a:rPr>
                <a:t>Table 2: short_gene2accession</a:t>
              </a:r>
              <a:endParaRPr lang="en-US" b="1" dirty="0">
                <a:effectLst>
                  <a:outerShdw blurRad="38100" dist="38100" dir="2700000" algn="tl">
                    <a:srgbClr val="000000">
                      <a:alpha val="43137"/>
                    </a:srgbClr>
                  </a:outerShdw>
                </a:effectLst>
                <a:ea typeface="Times New Roman" pitchFamily="18" charset="0"/>
                <a:cs typeface="Arial" charset="0"/>
              </a:endParaRPr>
            </a:p>
          </p:txBody>
        </p:sp>
        <p:sp>
          <p:nvSpPr>
            <p:cNvPr id="20" name="Oval 7"/>
            <p:cNvSpPr>
              <a:spLocks noChangeArrowheads="1"/>
            </p:cNvSpPr>
            <p:nvPr/>
          </p:nvSpPr>
          <p:spPr bwMode="auto">
            <a:xfrm>
              <a:off x="1479164" y="3384719"/>
              <a:ext cx="1665420" cy="1263359"/>
            </a:xfrm>
            <a:prstGeom prst="ellipse">
              <a:avLst/>
            </a:prstGeom>
            <a:solidFill>
              <a:schemeClr val="bg1">
                <a:lumMod val="75000"/>
              </a:schemeClr>
            </a:solidFill>
            <a:ln w="9525">
              <a:solidFill>
                <a:srgbClr val="000000"/>
              </a:solidFill>
              <a:round/>
              <a:headEnd/>
              <a:tailEnd/>
            </a:ln>
          </p:spPr>
          <p:txBody>
            <a:bodyPr/>
            <a:lstStyle/>
            <a:p>
              <a:pPr>
                <a:defRPr/>
              </a:pPr>
              <a:endParaRPr lang="en-US" sz="1400">
                <a:effectLst>
                  <a:outerShdw blurRad="38100" dist="38100" dir="2700000" algn="tl">
                    <a:srgbClr val="000000">
                      <a:alpha val="43137"/>
                    </a:srgbClr>
                  </a:outerShdw>
                </a:effectLst>
              </a:endParaRPr>
            </a:p>
          </p:txBody>
        </p:sp>
        <p:sp>
          <p:nvSpPr>
            <p:cNvPr id="21" name="Line 6"/>
            <p:cNvSpPr>
              <a:spLocks noChangeShapeType="1"/>
            </p:cNvSpPr>
            <p:nvPr/>
          </p:nvSpPr>
          <p:spPr bwMode="auto">
            <a:xfrm flipH="1">
              <a:off x="1067632" y="3223355"/>
              <a:ext cx="486551" cy="64151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defRPr/>
              </a:pPr>
              <a:endParaRPr lang="en-US" sz="1400">
                <a:effectLst>
                  <a:outerShdw blurRad="38100" dist="38100" dir="2700000" algn="tl">
                    <a:srgbClr val="000000">
                      <a:alpha val="43137"/>
                    </a:srgbClr>
                  </a:outerShdw>
                </a:effectLst>
              </a:endParaRPr>
            </a:p>
          </p:txBody>
        </p:sp>
        <p:sp>
          <p:nvSpPr>
            <p:cNvPr id="22" name="Line 5"/>
            <p:cNvSpPr>
              <a:spLocks noChangeShapeType="1"/>
            </p:cNvSpPr>
            <p:nvPr/>
          </p:nvSpPr>
          <p:spPr bwMode="auto">
            <a:xfrm flipV="1">
              <a:off x="2167194" y="3864874"/>
              <a:ext cx="272212" cy="108822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defRPr/>
              </a:pPr>
              <a:endParaRPr lang="en-US" sz="1400">
                <a:effectLst>
                  <a:outerShdw blurRad="38100" dist="38100" dir="2700000" algn="tl">
                    <a:srgbClr val="000000">
                      <a:alpha val="43137"/>
                    </a:srgbClr>
                  </a:outerShdw>
                </a:effectLst>
              </a:endParaRPr>
            </a:p>
          </p:txBody>
        </p:sp>
        <p:sp>
          <p:nvSpPr>
            <p:cNvPr id="17" name="Oval 10"/>
            <p:cNvSpPr>
              <a:spLocks noChangeArrowheads="1"/>
            </p:cNvSpPr>
            <p:nvPr/>
          </p:nvSpPr>
          <p:spPr bwMode="auto">
            <a:xfrm>
              <a:off x="304582" y="3300102"/>
              <a:ext cx="1714719" cy="1347976"/>
            </a:xfrm>
            <a:prstGeom prst="ellipse">
              <a:avLst/>
            </a:prstGeom>
            <a:noFill/>
            <a:ln w="9525">
              <a:solidFill>
                <a:srgbClr val="000000"/>
              </a:solidFill>
              <a:round/>
              <a:headEnd/>
              <a:tailEnd/>
            </a:ln>
          </p:spPr>
          <p:txBody>
            <a:bodyPr/>
            <a:lstStyle/>
            <a:p>
              <a:pPr>
                <a:defRPr/>
              </a:pPr>
              <a:endParaRPr lang="en-US" sz="1400">
                <a:effectLst>
                  <a:outerShdw blurRad="38100" dist="38100" dir="2700000" algn="tl">
                    <a:srgbClr val="000000">
                      <a:alpha val="43137"/>
                    </a:srgbClr>
                  </a:outerShdw>
                </a:effectLst>
              </a:endParaRPr>
            </a:p>
          </p:txBody>
        </p:sp>
      </p:grpSp>
      <p:sp>
        <p:nvSpPr>
          <p:cNvPr id="29704" name="Rectangle 2"/>
          <p:cNvSpPr txBox="1">
            <a:spLocks noChangeArrowheads="1"/>
          </p:cNvSpPr>
          <p:nvPr/>
        </p:nvSpPr>
        <p:spPr bwMode="auto">
          <a:xfrm>
            <a:off x="441325" y="9525"/>
            <a:ext cx="82296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4400" dirty="0">
                <a:latin typeface="+mj-lt"/>
              </a:rPr>
              <a:t>Outer Join 	</a:t>
            </a:r>
          </a:p>
        </p:txBody>
      </p:sp>
      <p:sp>
        <p:nvSpPr>
          <p:cNvPr id="29705" name="Rectangle 3"/>
          <p:cNvSpPr>
            <a:spLocks noChangeArrowheads="1"/>
          </p:cNvSpPr>
          <p:nvPr/>
        </p:nvSpPr>
        <p:spPr bwMode="auto">
          <a:xfrm>
            <a:off x="304799" y="684213"/>
            <a:ext cx="853440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sz="1200" dirty="0"/>
              <a:t>Alternatively you may want to see all the records in a table (one, the other, or both) whether they match the JOIN ON criteria. </a:t>
            </a:r>
          </a:p>
        </p:txBody>
      </p:sp>
      <p:sp>
        <p:nvSpPr>
          <p:cNvPr id="2" name="TextBox 1"/>
          <p:cNvSpPr txBox="1"/>
          <p:nvPr/>
        </p:nvSpPr>
        <p:spPr>
          <a:xfrm>
            <a:off x="3454399" y="4191000"/>
            <a:ext cx="2336801" cy="2031325"/>
          </a:xfrm>
          <a:prstGeom prst="rect">
            <a:avLst/>
          </a:prstGeom>
          <a:noFill/>
        </p:spPr>
        <p:txBody>
          <a:bodyPr wrap="square" rtlCol="0">
            <a:spAutoFit/>
          </a:bodyPr>
          <a:lstStyle/>
          <a:p>
            <a:r>
              <a:rPr lang="en-US" dirty="0"/>
              <a:t>SQLite </a:t>
            </a:r>
            <a:r>
              <a:rPr lang="en-US"/>
              <a:t>does NOT have </a:t>
            </a:r>
            <a:r>
              <a:rPr lang="en-US" dirty="0"/>
              <a:t>RIGHT OUTER JOIN</a:t>
            </a:r>
          </a:p>
          <a:p>
            <a:endParaRPr lang="en-US" dirty="0"/>
          </a:p>
          <a:p>
            <a:r>
              <a:rPr lang="en-US" dirty="0"/>
              <a:t>Use: </a:t>
            </a:r>
          </a:p>
          <a:p>
            <a:r>
              <a:rPr lang="en-US" dirty="0"/>
              <a:t>LEFT OUTER JOIN and change the order of the table arguments</a:t>
            </a:r>
          </a:p>
        </p:txBody>
      </p:sp>
      <p:cxnSp>
        <p:nvCxnSpPr>
          <p:cNvPr id="4" name="Straight Connector 3"/>
          <p:cNvCxnSpPr/>
          <p:nvPr/>
        </p:nvCxnSpPr>
        <p:spPr>
          <a:xfrm>
            <a:off x="4572000" y="1090514"/>
            <a:ext cx="0" cy="3099018"/>
          </a:xfrm>
          <a:prstGeom prst="line">
            <a:avLst/>
          </a:prstGeom>
          <a:ln w="25400">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187579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t>Self Join</a:t>
            </a:r>
          </a:p>
        </p:txBody>
      </p:sp>
      <p:sp>
        <p:nvSpPr>
          <p:cNvPr id="30723" name="Rectangle 3"/>
          <p:cNvSpPr>
            <a:spLocks noGrp="1" noChangeArrowheads="1"/>
          </p:cNvSpPr>
          <p:nvPr>
            <p:ph type="body" idx="1"/>
          </p:nvPr>
        </p:nvSpPr>
        <p:spPr>
          <a:xfrm>
            <a:off x="457200" y="1600200"/>
            <a:ext cx="8534400" cy="4525963"/>
          </a:xfrm>
        </p:spPr>
        <p:txBody>
          <a:bodyPr/>
          <a:lstStyle/>
          <a:p>
            <a:pPr algn="just" eaLnBrk="1" hangingPunct="1">
              <a:lnSpc>
                <a:spcPct val="90000"/>
              </a:lnSpc>
            </a:pPr>
            <a:r>
              <a:rPr lang="en-US" sz="2400" dirty="0"/>
              <a:t>Another different but important join is the self-join. In this case a table is joined to itself, (using aliasing) and comparisons of data can result.  Here is a simple, yet complex query:</a:t>
            </a:r>
          </a:p>
          <a:p>
            <a:pPr eaLnBrk="1" hangingPunct="1">
              <a:lnSpc>
                <a:spcPct val="90000"/>
              </a:lnSpc>
            </a:pPr>
            <a:endParaRPr lang="en-US" sz="2400" dirty="0"/>
          </a:p>
          <a:p>
            <a:pPr eaLnBrk="1" hangingPunct="1">
              <a:lnSpc>
                <a:spcPct val="90000"/>
              </a:lnSpc>
              <a:buFontTx/>
              <a:buNone/>
            </a:pPr>
            <a:r>
              <a:rPr lang="en-US" sz="2200" dirty="0">
                <a:latin typeface="Courier New" charset="0"/>
                <a:ea typeface="Courier New" charset="0"/>
                <a:cs typeface="Courier New" charset="0"/>
              </a:rPr>
              <a:t>SELECT g1.geneid, g2.geneid, g1.goterm, g2.goterm</a:t>
            </a:r>
          </a:p>
          <a:p>
            <a:pPr eaLnBrk="1" hangingPunct="1">
              <a:lnSpc>
                <a:spcPct val="90000"/>
              </a:lnSpc>
              <a:buFontTx/>
              <a:buNone/>
            </a:pPr>
            <a:r>
              <a:rPr lang="en-US" sz="2200" dirty="0">
                <a:latin typeface="Courier New" charset="0"/>
                <a:ea typeface="Courier New" charset="0"/>
                <a:cs typeface="Courier New" charset="0"/>
              </a:rPr>
              <a:t>FROM gene2go_human g1 JOIN gene2go_human g2 ON(g1.goterm=g2.goterm)</a:t>
            </a:r>
          </a:p>
          <a:p>
            <a:pPr eaLnBrk="1" hangingPunct="1">
              <a:lnSpc>
                <a:spcPct val="90000"/>
              </a:lnSpc>
              <a:buFontTx/>
              <a:buNone/>
            </a:pPr>
            <a:r>
              <a:rPr lang="en-US" sz="2200" dirty="0">
                <a:latin typeface="Courier New" charset="0"/>
                <a:ea typeface="Courier New" charset="0"/>
                <a:cs typeface="Courier New" charset="0"/>
              </a:rPr>
              <a:t>WHERE g1.geneid &lt;50</a:t>
            </a:r>
          </a:p>
          <a:p>
            <a:pPr eaLnBrk="1" hangingPunct="1">
              <a:lnSpc>
                <a:spcPct val="90000"/>
              </a:lnSpc>
              <a:buFontTx/>
              <a:buNone/>
            </a:pPr>
            <a:r>
              <a:rPr lang="en-US" sz="2200" dirty="0">
                <a:latin typeface="Courier New" charset="0"/>
                <a:ea typeface="Courier New" charset="0"/>
                <a:cs typeface="Courier New" charset="0"/>
              </a:rPr>
              <a:t>AND g2.geneid &lt; 50</a:t>
            </a:r>
          </a:p>
          <a:p>
            <a:pPr eaLnBrk="1" hangingPunct="1">
              <a:lnSpc>
                <a:spcPct val="90000"/>
              </a:lnSpc>
              <a:buFontTx/>
              <a:buNone/>
            </a:pPr>
            <a:r>
              <a:rPr lang="en-US" sz="2200" dirty="0">
                <a:latin typeface="Courier New" charset="0"/>
                <a:ea typeface="Courier New" charset="0"/>
                <a:cs typeface="Courier New" charset="0"/>
              </a:rPr>
              <a:t>AND g1.geneid != g2.geneid</a:t>
            </a:r>
          </a:p>
        </p:txBody>
      </p:sp>
    </p:spTree>
    <p:extLst>
      <p:ext uri="{BB962C8B-B14F-4D97-AF65-F5344CB8AC3E}">
        <p14:creationId xmlns:p14="http://schemas.microsoft.com/office/powerpoint/2010/main" val="22479531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7200" y="274638"/>
            <a:ext cx="8229600" cy="1020762"/>
          </a:xfrm>
        </p:spPr>
        <p:txBody>
          <a:bodyPr/>
          <a:lstStyle/>
          <a:p>
            <a:pPr eaLnBrk="1" hangingPunct="1"/>
            <a:r>
              <a:rPr lang="en-US" sz="4000" b="1" dirty="0"/>
              <a:t>Cartesian Product</a:t>
            </a:r>
            <a:endParaRPr lang="en-US" sz="4000" dirty="0"/>
          </a:p>
        </p:txBody>
      </p:sp>
      <p:sp>
        <p:nvSpPr>
          <p:cNvPr id="31747" name="Rectangle 3"/>
          <p:cNvSpPr>
            <a:spLocks noGrp="1" noChangeArrowheads="1"/>
          </p:cNvSpPr>
          <p:nvPr>
            <p:ph type="body" idx="1"/>
          </p:nvPr>
        </p:nvSpPr>
        <p:spPr>
          <a:xfrm>
            <a:off x="381000" y="1295400"/>
            <a:ext cx="8229600" cy="4203700"/>
          </a:xfrm>
        </p:spPr>
        <p:txBody>
          <a:bodyPr>
            <a:normAutofit fontScale="92500" lnSpcReduction="10000"/>
          </a:bodyPr>
          <a:lstStyle/>
          <a:p>
            <a:pPr algn="just" eaLnBrk="1" hangingPunct="1"/>
            <a:r>
              <a:rPr lang="en-US" sz="3000" dirty="0"/>
              <a:t>A join with proper linkage will return every possible row by row comparison – this is usually an error</a:t>
            </a:r>
          </a:p>
          <a:p>
            <a:pPr lvl="1" algn="just"/>
            <a:r>
              <a:rPr lang="en-US" sz="2600" dirty="0"/>
              <a:t>At some point we will all make a join that will likely crash the server ….</a:t>
            </a:r>
          </a:p>
          <a:p>
            <a:pPr algn="just" eaLnBrk="1" hangingPunct="1"/>
            <a:r>
              <a:rPr lang="en-US" sz="3000" dirty="0"/>
              <a:t>If you don’t specify how to join 2 tables, the database will assume you want ALL POSSIBLE pairwise combinations of rows</a:t>
            </a:r>
          </a:p>
          <a:p>
            <a:pPr eaLnBrk="1" hangingPunct="1"/>
            <a:r>
              <a:rPr lang="en-US" sz="3000" dirty="0"/>
              <a:t>This is known as a </a:t>
            </a:r>
            <a:r>
              <a:rPr lang="en-US" sz="3000" u="sng" dirty="0"/>
              <a:t>Cartesian Product</a:t>
            </a:r>
          </a:p>
          <a:p>
            <a:pPr algn="just" eaLnBrk="1" hangingPunct="1"/>
            <a:r>
              <a:rPr lang="en-US" sz="3000" dirty="0"/>
              <a:t>Notice that there is no WHERE clause limiting which rows are returned and NO condition ON the join</a:t>
            </a:r>
          </a:p>
        </p:txBody>
      </p:sp>
      <p:sp>
        <p:nvSpPr>
          <p:cNvPr id="31748" name="Text Box 4"/>
          <p:cNvSpPr txBox="1">
            <a:spLocks noChangeArrowheads="1"/>
          </p:cNvSpPr>
          <p:nvPr/>
        </p:nvSpPr>
        <p:spPr bwMode="auto">
          <a:xfrm>
            <a:off x="76200" y="5867400"/>
            <a:ext cx="90678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latin typeface="Courier New" charset="0"/>
                <a:ea typeface="Courier New" charset="0"/>
                <a:cs typeface="Courier New" charset="0"/>
              </a:rPr>
              <a:t>SELECT </a:t>
            </a:r>
            <a:r>
              <a:rPr lang="en-US" dirty="0" err="1">
                <a:latin typeface="Courier New" charset="0"/>
                <a:ea typeface="Courier New" charset="0"/>
                <a:cs typeface="Courier New" charset="0"/>
              </a:rPr>
              <a:t>g.symbol</a:t>
            </a:r>
            <a:r>
              <a:rPr lang="en-US" dirty="0">
                <a:latin typeface="Courier New" charset="0"/>
                <a:ea typeface="Courier New" charset="0"/>
                <a:cs typeface="Courier New" charset="0"/>
              </a:rPr>
              <a:t>, g2a.RNANucleotideAccession, g2a.ProteinAccession </a:t>
            </a:r>
          </a:p>
          <a:p>
            <a:r>
              <a:rPr lang="en-US" dirty="0">
                <a:latin typeface="Courier New" charset="0"/>
                <a:ea typeface="Courier New" charset="0"/>
                <a:cs typeface="Courier New" charset="0"/>
              </a:rPr>
              <a:t>FROM </a:t>
            </a:r>
            <a:r>
              <a:rPr lang="en-US" dirty="0" err="1">
                <a:latin typeface="Courier New" charset="0"/>
                <a:ea typeface="Courier New" charset="0"/>
                <a:cs typeface="Courier New" charset="0"/>
              </a:rPr>
              <a:t>short_gene</a:t>
            </a:r>
            <a:r>
              <a:rPr lang="en-US" dirty="0">
                <a:latin typeface="Courier New" charset="0"/>
                <a:ea typeface="Courier New" charset="0"/>
                <a:cs typeface="Courier New" charset="0"/>
              </a:rPr>
              <a:t> g JOIN short_gene2accession g2a </a:t>
            </a:r>
          </a:p>
        </p:txBody>
      </p:sp>
      <p:sp>
        <p:nvSpPr>
          <p:cNvPr id="2" name="TextBox 1"/>
          <p:cNvSpPr txBox="1"/>
          <p:nvPr/>
        </p:nvSpPr>
        <p:spPr>
          <a:xfrm>
            <a:off x="3124200" y="5499100"/>
            <a:ext cx="2044700" cy="368300"/>
          </a:xfrm>
          <a:prstGeom prst="rect">
            <a:avLst/>
          </a:prstGeom>
          <a:noFill/>
        </p:spPr>
        <p:txBody>
          <a:bodyPr wrap="none">
            <a:spAutoFit/>
          </a:bodyPr>
          <a:lstStyle/>
          <a:p>
            <a:pPr>
              <a:defRPr/>
            </a:pPr>
            <a:r>
              <a:rPr lang="en-US" b="1" dirty="0">
                <a:solidFill>
                  <a:srgbClr val="FF0000"/>
                </a:solidFill>
                <a:effectLst>
                  <a:outerShdw blurRad="38100" dist="38100" dir="2700000" algn="tl">
                    <a:srgbClr val="000000">
                      <a:alpha val="43137"/>
                    </a:srgbClr>
                  </a:outerShdw>
                </a:effectLst>
              </a:rPr>
              <a:t>Don’t Run This !!</a:t>
            </a:r>
          </a:p>
        </p:txBody>
      </p:sp>
    </p:spTree>
    <p:extLst>
      <p:ext uri="{BB962C8B-B14F-4D97-AF65-F5344CB8AC3E}">
        <p14:creationId xmlns:p14="http://schemas.microsoft.com/office/powerpoint/2010/main" val="711090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SQLite</a:t>
            </a:r>
          </a:p>
        </p:txBody>
      </p:sp>
      <p:sp>
        <p:nvSpPr>
          <p:cNvPr id="4" name="Content Placeholder 3"/>
          <p:cNvSpPr>
            <a:spLocks noGrp="1"/>
          </p:cNvSpPr>
          <p:nvPr>
            <p:ph idx="1"/>
          </p:nvPr>
        </p:nvSpPr>
        <p:spPr>
          <a:xfrm>
            <a:off x="457199" y="1600200"/>
            <a:ext cx="8546123" cy="4525963"/>
          </a:xfrm>
        </p:spPr>
        <p:txBody>
          <a:bodyPr>
            <a:noAutofit/>
          </a:bodyPr>
          <a:lstStyle/>
          <a:p>
            <a:pPr algn="just"/>
            <a:r>
              <a:rPr lang="en-US" sz="2400" dirty="0"/>
              <a:t>SQLite is a software library that implements a </a:t>
            </a:r>
            <a:r>
              <a:rPr lang="en-US" sz="2400" dirty="0">
                <a:hlinkClick r:id="rId2"/>
              </a:rPr>
              <a:t>self-contained</a:t>
            </a:r>
            <a:r>
              <a:rPr lang="en-US" sz="2400" dirty="0"/>
              <a:t>, </a:t>
            </a:r>
            <a:r>
              <a:rPr lang="en-US" sz="2400" dirty="0">
                <a:hlinkClick r:id="rId3"/>
              </a:rPr>
              <a:t>serverless</a:t>
            </a:r>
            <a:r>
              <a:rPr lang="en-US" sz="2400" dirty="0"/>
              <a:t>, </a:t>
            </a:r>
            <a:r>
              <a:rPr lang="en-US" sz="2400" dirty="0">
                <a:hlinkClick r:id="rId4"/>
              </a:rPr>
              <a:t>zero-configuration</a:t>
            </a:r>
            <a:r>
              <a:rPr lang="en-US" sz="2400" dirty="0"/>
              <a:t>, </a:t>
            </a:r>
            <a:r>
              <a:rPr lang="en-US" sz="2400" dirty="0">
                <a:hlinkClick r:id="rId5"/>
              </a:rPr>
              <a:t>embedded</a:t>
            </a:r>
            <a:r>
              <a:rPr lang="en-US" sz="2400" dirty="0"/>
              <a:t> </a:t>
            </a:r>
            <a:r>
              <a:rPr lang="en-US" sz="2400" dirty="0">
                <a:hlinkClick r:id="rId6"/>
              </a:rPr>
              <a:t>high-reliability</a:t>
            </a:r>
            <a:r>
              <a:rPr lang="en-US" sz="2400" dirty="0"/>
              <a:t>, </a:t>
            </a:r>
            <a:r>
              <a:rPr lang="en-US" sz="2400" dirty="0">
                <a:hlinkClick r:id="rId7"/>
              </a:rPr>
              <a:t>full-featured</a:t>
            </a:r>
            <a:r>
              <a:rPr lang="en-US" sz="2400" dirty="0"/>
              <a:t>, </a:t>
            </a:r>
            <a:r>
              <a:rPr lang="en-US" sz="2400" dirty="0">
                <a:hlinkClick r:id="rId8"/>
              </a:rPr>
              <a:t>public-domain</a:t>
            </a:r>
            <a:r>
              <a:rPr lang="en-US" sz="2400" dirty="0"/>
              <a:t> SQL database engine. SQLite is the </a:t>
            </a:r>
            <a:r>
              <a:rPr lang="en-US" sz="2400" dirty="0">
                <a:hlinkClick r:id="rId9"/>
              </a:rPr>
              <a:t>most widely deployed</a:t>
            </a:r>
            <a:r>
              <a:rPr lang="en-US" sz="2400" dirty="0"/>
              <a:t> database engine in the world (</a:t>
            </a:r>
            <a:r>
              <a:rPr lang="en-US" sz="2400" dirty="0">
                <a:hlinkClick r:id="rId10"/>
              </a:rPr>
              <a:t>https://sqlite.org/)</a:t>
            </a:r>
            <a:endParaRPr lang="en-US" sz="2400" dirty="0"/>
          </a:p>
          <a:p>
            <a:pPr algn="just"/>
            <a:r>
              <a:rPr lang="en-US" sz="2400" dirty="0"/>
              <a:t>A SQLite database is a single file that is transportable</a:t>
            </a:r>
          </a:p>
          <a:p>
            <a:pPr algn="just"/>
            <a:r>
              <a:rPr lang="en-US" sz="2400" dirty="0"/>
              <a:t>Check-out </a:t>
            </a:r>
            <a:r>
              <a:rPr lang="en-US" sz="2400" dirty="0" err="1"/>
              <a:t>bioconductor</a:t>
            </a:r>
            <a:r>
              <a:rPr lang="en-US" sz="2400" dirty="0"/>
              <a:t> (annotation) packages that come with </a:t>
            </a:r>
            <a:r>
              <a:rPr lang="en-US" sz="2400" dirty="0" err="1"/>
              <a:t>sqlite</a:t>
            </a:r>
            <a:r>
              <a:rPr lang="en-US" sz="2400" dirty="0"/>
              <a:t> databases</a:t>
            </a:r>
          </a:p>
          <a:p>
            <a:pPr marL="457200" lvl="1" indent="0" algn="just">
              <a:buNone/>
            </a:pPr>
            <a:r>
              <a:rPr lang="en-US" sz="1800" dirty="0">
                <a:hlinkClick r:id="rId11"/>
              </a:rPr>
              <a:t>https://bioconductor.org/packages/release/data/annotation/html/hgu133a.db.html</a:t>
            </a:r>
            <a:endParaRPr lang="en-US" sz="1800" dirty="0"/>
          </a:p>
          <a:p>
            <a:pPr lvl="1" algn="just"/>
            <a:r>
              <a:rPr lang="en-US" sz="2000" dirty="0"/>
              <a:t>hgu133a.db</a:t>
            </a:r>
          </a:p>
          <a:p>
            <a:pPr marL="457200" lvl="1" indent="0" algn="just">
              <a:buNone/>
            </a:pPr>
            <a:r>
              <a:rPr lang="en-US" sz="1800" dirty="0">
                <a:hlinkClick r:id="rId12"/>
              </a:rPr>
              <a:t>https://bioconductor.org/packages/release/data/annotation/html/org.Hs.eg.db.html</a:t>
            </a:r>
            <a:endParaRPr lang="en-US" sz="1800" dirty="0"/>
          </a:p>
          <a:p>
            <a:pPr lvl="1" algn="just"/>
            <a:r>
              <a:rPr lang="en-US" sz="2000" dirty="0" err="1"/>
              <a:t>org.Hs.eg.db</a:t>
            </a:r>
            <a:endParaRPr lang="en-US" sz="2000" dirty="0"/>
          </a:p>
        </p:txBody>
      </p:sp>
      <p:sp>
        <p:nvSpPr>
          <p:cNvPr id="3" name="Slide Number Placeholder 2"/>
          <p:cNvSpPr>
            <a:spLocks noGrp="1"/>
          </p:cNvSpPr>
          <p:nvPr>
            <p:ph type="sldNum" sz="quarter" idx="12"/>
          </p:nvPr>
        </p:nvSpPr>
        <p:spPr/>
        <p:txBody>
          <a:bodyPr/>
          <a:lstStyle/>
          <a:p>
            <a:fld id="{1D92F159-EFD3-4C4F-9DBB-1A2CAF81A5CC}" type="slidenum">
              <a:rPr lang="en-US" smtClean="0"/>
              <a:t>13</a:t>
            </a:fld>
            <a:endParaRPr lang="en-US"/>
          </a:p>
        </p:txBody>
      </p:sp>
    </p:spTree>
    <p:extLst>
      <p:ext uri="{BB962C8B-B14F-4D97-AF65-F5344CB8AC3E}">
        <p14:creationId xmlns:p14="http://schemas.microsoft.com/office/powerpoint/2010/main" val="300162016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dirty="0"/>
              <a:t>Join Exercises</a:t>
            </a:r>
          </a:p>
        </p:txBody>
      </p:sp>
      <p:sp>
        <p:nvSpPr>
          <p:cNvPr id="32771" name="Content Placeholder 2"/>
          <p:cNvSpPr>
            <a:spLocks noGrp="1"/>
          </p:cNvSpPr>
          <p:nvPr>
            <p:ph idx="1"/>
          </p:nvPr>
        </p:nvSpPr>
        <p:spPr/>
        <p:txBody>
          <a:bodyPr/>
          <a:lstStyle/>
          <a:p>
            <a:pPr algn="just"/>
            <a:r>
              <a:rPr lang="en-US" sz="2800" dirty="0"/>
              <a:t>For protein families find all the literature references</a:t>
            </a:r>
          </a:p>
          <a:p>
            <a:pPr lvl="1" algn="just"/>
            <a:r>
              <a:rPr lang="en-US" dirty="0"/>
              <a:t>Hint: use tables </a:t>
            </a:r>
            <a:r>
              <a:rPr lang="en-US" dirty="0" err="1"/>
              <a:t>pfamA</a:t>
            </a:r>
            <a:r>
              <a:rPr lang="en-US" dirty="0"/>
              <a:t>, </a:t>
            </a:r>
            <a:r>
              <a:rPr lang="en-US" dirty="0" err="1"/>
              <a:t>literature_reference</a:t>
            </a:r>
            <a:r>
              <a:rPr lang="en-US" dirty="0"/>
              <a:t> and </a:t>
            </a:r>
            <a:r>
              <a:rPr lang="en-US" dirty="0" err="1"/>
              <a:t>pfamA_literature_reference</a:t>
            </a:r>
            <a:endParaRPr lang="en-US" dirty="0"/>
          </a:p>
          <a:p>
            <a:pPr algn="just" eaLnBrk="1" hangingPunct="1"/>
            <a:r>
              <a:rPr lang="en-US" sz="2800" dirty="0"/>
              <a:t>For each protein family list the database links, GO category and GO terms</a:t>
            </a:r>
          </a:p>
          <a:p>
            <a:pPr lvl="1" algn="just"/>
            <a:r>
              <a:rPr lang="en-US" dirty="0"/>
              <a:t>Hint: use tables </a:t>
            </a:r>
            <a:r>
              <a:rPr lang="en-US" dirty="0" err="1"/>
              <a:t>pfamA</a:t>
            </a:r>
            <a:r>
              <a:rPr lang="en-US" dirty="0"/>
              <a:t>, </a:t>
            </a:r>
            <a:r>
              <a:rPr lang="en-US" dirty="0" err="1"/>
              <a:t>gene_ontology</a:t>
            </a:r>
            <a:r>
              <a:rPr lang="en-US" dirty="0"/>
              <a:t> and </a:t>
            </a:r>
            <a:r>
              <a:rPr lang="en-US" dirty="0" err="1"/>
              <a:t>database_links</a:t>
            </a:r>
            <a:endParaRPr lang="en-US" dirty="0"/>
          </a:p>
        </p:txBody>
      </p:sp>
    </p:spTree>
    <p:extLst>
      <p:ext uri="{BB962C8B-B14F-4D97-AF65-F5344CB8AC3E}">
        <p14:creationId xmlns:p14="http://schemas.microsoft.com/office/powerpoint/2010/main" val="55184047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228600"/>
            <a:ext cx="8229600" cy="1020762"/>
          </a:xfrm>
        </p:spPr>
        <p:txBody>
          <a:bodyPr>
            <a:normAutofit/>
          </a:bodyPr>
          <a:lstStyle/>
          <a:p>
            <a:r>
              <a:rPr lang="en-US" sz="3600" dirty="0"/>
              <a:t>Regular Expressions in sqlite3</a:t>
            </a:r>
          </a:p>
        </p:txBody>
      </p:sp>
      <p:sp>
        <p:nvSpPr>
          <p:cNvPr id="4" name="TextBox 3"/>
          <p:cNvSpPr txBox="1"/>
          <p:nvPr/>
        </p:nvSpPr>
        <p:spPr>
          <a:xfrm>
            <a:off x="152400" y="1295400"/>
            <a:ext cx="8839200" cy="5078313"/>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from re import search, IGNORECASE, MULTILINE, DOTALL</a:t>
            </a:r>
          </a:p>
          <a:p>
            <a:r>
              <a:rPr lang="en-US" dirty="0" err="1">
                <a:latin typeface="Courier New" panose="02070309020205020404" pitchFamily="49" charset="0"/>
                <a:cs typeface="Courier New" panose="02070309020205020404" pitchFamily="49" charset="0"/>
              </a:rPr>
              <a:t>def</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regexp</a:t>
            </a:r>
            <a:r>
              <a:rPr lang="en-US" dirty="0">
                <a:latin typeface="Courier New" panose="02070309020205020404" pitchFamily="49" charset="0"/>
                <a:cs typeface="Courier New" panose="02070309020205020404" pitchFamily="49" charset="0"/>
              </a:rPr>
              <a:t>(pattern, </a:t>
            </a:r>
            <a:r>
              <a:rPr lang="en-US" dirty="0" err="1">
                <a:latin typeface="Courier New" panose="02070309020205020404" pitchFamily="49" charset="0"/>
                <a:cs typeface="Courier New" panose="02070309020205020404" pitchFamily="49" charset="0"/>
              </a:rPr>
              <a:t>strToSearch</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return bool(search(pattern, </a:t>
            </a:r>
            <a:r>
              <a:rPr lang="en-US" dirty="0" err="1">
                <a:latin typeface="Courier New" panose="02070309020205020404" pitchFamily="49" charset="0"/>
                <a:cs typeface="Courier New" panose="02070309020205020404" pitchFamily="49" charset="0"/>
              </a:rPr>
              <a:t>strToSearch</a:t>
            </a:r>
            <a:r>
              <a:rPr lang="en-US" dirty="0">
                <a:latin typeface="Courier New" panose="02070309020205020404" pitchFamily="49" charset="0"/>
                <a:cs typeface="Courier New" panose="02070309020205020404" pitchFamily="49" charset="0"/>
              </a:rPr>
              <a:t>, IGNORECASE|MULTILINE|DOTALL))</a:t>
            </a:r>
          </a:p>
          <a:p>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conn.create_function</a:t>
            </a:r>
            <a:r>
              <a:rPr lang="en-US" dirty="0">
                <a:latin typeface="Courier New" panose="02070309020205020404" pitchFamily="49" charset="0"/>
                <a:cs typeface="Courier New" panose="02070309020205020404" pitchFamily="49" charset="0"/>
              </a:rPr>
              <a:t>("REGEXP", 2, </a:t>
            </a:r>
            <a:r>
              <a:rPr lang="en-US" dirty="0" err="1">
                <a:latin typeface="Courier New" panose="02070309020205020404" pitchFamily="49" charset="0"/>
                <a:cs typeface="Courier New" panose="02070309020205020404" pitchFamily="49" charset="0"/>
              </a:rPr>
              <a:t>regexp</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create a function called REGEXP, 2 arguments, refers to the python function </a:t>
            </a:r>
            <a:r>
              <a:rPr lang="en-US" dirty="0" err="1">
                <a:latin typeface="Courier New" panose="02070309020205020404" pitchFamily="49" charset="0"/>
                <a:cs typeface="Courier New" panose="02070309020205020404" pitchFamily="49" charset="0"/>
              </a:rPr>
              <a:t>regexp</a:t>
            </a:r>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sql</a:t>
            </a:r>
            <a:r>
              <a:rPr lang="en-US" dirty="0">
                <a:latin typeface="Courier New" panose="02070309020205020404" pitchFamily="49" charset="0"/>
                <a:cs typeface="Courier New" panose="02070309020205020404" pitchFamily="49" charset="0"/>
              </a:rPr>
              <a:t> = r'''</a:t>
            </a:r>
          </a:p>
          <a:p>
            <a:r>
              <a:rPr lang="en-US" dirty="0">
                <a:latin typeface="Courier New" panose="02070309020205020404" pitchFamily="49" charset="0"/>
                <a:cs typeface="Courier New" panose="02070309020205020404" pitchFamily="49" charset="0"/>
              </a:rPr>
              <a:t>SELECT * FROM </a:t>
            </a:r>
            <a:r>
              <a:rPr lang="en-US" dirty="0" err="1">
                <a:latin typeface="Courier New" panose="02070309020205020404" pitchFamily="49" charset="0"/>
                <a:cs typeface="Courier New" panose="02070309020205020404" pitchFamily="49" charset="0"/>
              </a:rPr>
              <a:t>gene_ontology</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WHERE term REGEXP 'transcription.*?(\</a:t>
            </a:r>
            <a:r>
              <a:rPr lang="en-US" dirty="0" err="1">
                <a:latin typeface="Courier New" panose="02070309020205020404" pitchFamily="49" charset="0"/>
                <a:cs typeface="Courier New" panose="02070309020205020404" pitchFamily="49" charset="0"/>
              </a:rPr>
              <a:t>Bfactor|initiation</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a:t>
            </a:r>
          </a:p>
          <a:p>
            <a:r>
              <a:rPr lang="en-US" dirty="0" err="1">
                <a:latin typeface="Courier New" panose="02070309020205020404" pitchFamily="49" charset="0"/>
                <a:cs typeface="Courier New" panose="02070309020205020404" pitchFamily="49" charset="0"/>
              </a:rPr>
              <a:t>curs.execute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sql</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for row in curs: print(row)</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We could make complicated regular expression to search the</a:t>
            </a:r>
          </a:p>
          <a:p>
            <a:r>
              <a:rPr lang="en-US" dirty="0">
                <a:latin typeface="Courier New" panose="02070309020205020404" pitchFamily="49" charset="0"/>
                <a:cs typeface="Courier New" panose="02070309020205020404" pitchFamily="49" charset="0"/>
              </a:rPr>
              <a:t># literature table and join to additional information</a:t>
            </a:r>
          </a:p>
        </p:txBody>
      </p:sp>
    </p:spTree>
    <p:extLst>
      <p:ext uri="{BB962C8B-B14F-4D97-AF65-F5344CB8AC3E}">
        <p14:creationId xmlns:p14="http://schemas.microsoft.com/office/powerpoint/2010/main" val="194840835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228600"/>
            <a:ext cx="8229600" cy="1020762"/>
          </a:xfrm>
        </p:spPr>
        <p:txBody>
          <a:bodyPr>
            <a:normAutofit/>
          </a:bodyPr>
          <a:lstStyle/>
          <a:p>
            <a:r>
              <a:rPr lang="en-US" sz="3600" dirty="0"/>
              <a:t>Regular Expressions in sqlite3</a:t>
            </a:r>
          </a:p>
        </p:txBody>
      </p:sp>
      <p:sp>
        <p:nvSpPr>
          <p:cNvPr id="4" name="TextBox 3"/>
          <p:cNvSpPr txBox="1"/>
          <p:nvPr/>
        </p:nvSpPr>
        <p:spPr>
          <a:xfrm>
            <a:off x="152400" y="1295400"/>
            <a:ext cx="8839200" cy="3416320"/>
          </a:xfrm>
          <a:prstGeom prst="rect">
            <a:avLst/>
          </a:prstGeom>
          <a:noFill/>
        </p:spPr>
        <p:txBody>
          <a:bodyPr wrap="square" rtlCol="0">
            <a:spAutoFit/>
          </a:bodyPr>
          <a:lstStyle/>
          <a:p>
            <a:pPr>
              <a:lnSpc>
                <a:spcPct val="150000"/>
              </a:lnSpc>
            </a:pPr>
            <a:r>
              <a:rPr lang="en-US" dirty="0">
                <a:latin typeface="Courier New" panose="02070309020205020404" pitchFamily="49" charset="0"/>
                <a:cs typeface="Courier New" panose="02070309020205020404" pitchFamily="49" charset="0"/>
              </a:rPr>
              <a:t>#use templates</a:t>
            </a:r>
          </a:p>
          <a:p>
            <a:pPr>
              <a:lnSpc>
                <a:spcPct val="150000"/>
              </a:lnSpc>
            </a:pPr>
            <a:r>
              <a:rPr lang="en-US" dirty="0" err="1">
                <a:latin typeface="Courier New" panose="02070309020205020404" pitchFamily="49" charset="0"/>
                <a:cs typeface="Courier New" panose="02070309020205020404" pitchFamily="49" charset="0"/>
              </a:rPr>
              <a:t>sql_template</a:t>
            </a:r>
            <a:r>
              <a:rPr lang="en-US" dirty="0">
                <a:latin typeface="Courier New" panose="02070309020205020404" pitchFamily="49" charset="0"/>
                <a:cs typeface="Courier New" panose="02070309020205020404" pitchFamily="49" charset="0"/>
              </a:rPr>
              <a:t> = '''</a:t>
            </a:r>
          </a:p>
          <a:p>
            <a:pPr>
              <a:lnSpc>
                <a:spcPct val="150000"/>
              </a:lnSpc>
            </a:pPr>
            <a:r>
              <a:rPr lang="en-US" dirty="0">
                <a:latin typeface="Courier New" panose="02070309020205020404" pitchFamily="49" charset="0"/>
                <a:cs typeface="Courier New" panose="02070309020205020404" pitchFamily="49" charset="0"/>
              </a:rPr>
              <a:t>SELECT * FROM </a:t>
            </a:r>
            <a:r>
              <a:rPr lang="en-US" dirty="0" err="1">
                <a:latin typeface="Courier New" panose="02070309020205020404" pitchFamily="49" charset="0"/>
                <a:cs typeface="Courier New" panose="02070309020205020404" pitchFamily="49" charset="0"/>
              </a:rPr>
              <a:t>gene_ontologyWHERE</a:t>
            </a:r>
            <a:r>
              <a:rPr lang="en-US" dirty="0">
                <a:latin typeface="Courier New" panose="02070309020205020404" pitchFamily="49" charset="0"/>
                <a:cs typeface="Courier New" panose="02070309020205020404" pitchFamily="49" charset="0"/>
              </a:rPr>
              <a:t> term REGEXP '{}';</a:t>
            </a:r>
          </a:p>
          <a:p>
            <a:pPr>
              <a:lnSpc>
                <a:spcPct val="150000"/>
              </a:lnSpc>
            </a:pPr>
            <a:r>
              <a:rPr lang="en-US" dirty="0">
                <a:latin typeface="Courier New" panose="02070309020205020404" pitchFamily="49" charset="0"/>
                <a:cs typeface="Courier New" panose="02070309020205020404" pitchFamily="49" charset="0"/>
              </a:rPr>
              <a:t>'''</a:t>
            </a:r>
          </a:p>
          <a:p>
            <a:pPr>
              <a:lnSpc>
                <a:spcPct val="150000"/>
              </a:lnSpc>
            </a:pPr>
            <a:r>
              <a:rPr lang="en-US" dirty="0">
                <a:latin typeface="Courier New" panose="02070309020205020404" pitchFamily="49" charset="0"/>
                <a:cs typeface="Courier New" panose="02070309020205020404" pitchFamily="49" charset="0"/>
              </a:rPr>
              <a:t>pat=</a:t>
            </a:r>
            <a:r>
              <a:rPr lang="en-US" dirty="0" err="1">
                <a:latin typeface="Courier New" panose="02070309020205020404" pitchFamily="49" charset="0"/>
                <a:cs typeface="Courier New" panose="02070309020205020404" pitchFamily="49" charset="0"/>
              </a:rPr>
              <a:t>r'phospho</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egf</a:t>
            </a:r>
            <a:r>
              <a:rPr lang="en-US" dirty="0">
                <a:latin typeface="Courier New" panose="02070309020205020404" pitchFamily="49" charset="0"/>
                <a:cs typeface="Courier New" panose="02070309020205020404" pitchFamily="49" charset="0"/>
              </a:rPr>
              <a:t>]'</a:t>
            </a:r>
          </a:p>
          <a:p>
            <a:pPr>
              <a:lnSpc>
                <a:spcPct val="150000"/>
              </a:lnSpc>
            </a:pPr>
            <a:r>
              <a:rPr lang="en-US" dirty="0" err="1">
                <a:latin typeface="Courier New" panose="02070309020205020404" pitchFamily="49" charset="0"/>
                <a:cs typeface="Courier New" panose="02070309020205020404" pitchFamily="49" charset="0"/>
              </a:rPr>
              <a:t>sql</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sql_template.format</a:t>
            </a:r>
            <a:r>
              <a:rPr lang="en-US" dirty="0">
                <a:latin typeface="Courier New" panose="02070309020205020404" pitchFamily="49" charset="0"/>
                <a:cs typeface="Courier New" panose="02070309020205020404" pitchFamily="49" charset="0"/>
              </a:rPr>
              <a:t>(pat)</a:t>
            </a:r>
          </a:p>
          <a:p>
            <a:pPr>
              <a:lnSpc>
                <a:spcPct val="150000"/>
              </a:lnSpc>
            </a:pPr>
            <a:r>
              <a:rPr lang="en-US" dirty="0" err="1">
                <a:latin typeface="Courier New" panose="02070309020205020404" pitchFamily="49" charset="0"/>
                <a:cs typeface="Courier New" panose="02070309020205020404" pitchFamily="49" charset="0"/>
              </a:rPr>
              <a:t>curs.execute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sql</a:t>
            </a:r>
            <a:r>
              <a:rPr lang="en-US" dirty="0">
                <a:latin typeface="Courier New" panose="02070309020205020404" pitchFamily="49" charset="0"/>
                <a:cs typeface="Courier New" panose="02070309020205020404" pitchFamily="49" charset="0"/>
              </a:rPr>
              <a:t>)</a:t>
            </a:r>
          </a:p>
          <a:p>
            <a:pPr>
              <a:lnSpc>
                <a:spcPct val="150000"/>
              </a:lnSpc>
            </a:pPr>
            <a:r>
              <a:rPr lang="en-US" dirty="0">
                <a:latin typeface="Courier New" panose="02070309020205020404" pitchFamily="49" charset="0"/>
                <a:cs typeface="Courier New" panose="02070309020205020404" pitchFamily="49" charset="0"/>
              </a:rPr>
              <a:t>for row in curs: print(row)</a:t>
            </a:r>
          </a:p>
        </p:txBody>
      </p:sp>
    </p:spTree>
    <p:extLst>
      <p:ext uri="{BB962C8B-B14F-4D97-AF65-F5344CB8AC3E}">
        <p14:creationId xmlns:p14="http://schemas.microsoft.com/office/powerpoint/2010/main" val="206850580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t>Procedures and Triggers</a:t>
            </a:r>
          </a:p>
        </p:txBody>
      </p:sp>
      <p:sp>
        <p:nvSpPr>
          <p:cNvPr id="3" name="Content Placeholder 2"/>
          <p:cNvSpPr>
            <a:spLocks noGrp="1"/>
          </p:cNvSpPr>
          <p:nvPr>
            <p:ph idx="1"/>
          </p:nvPr>
        </p:nvSpPr>
        <p:spPr/>
        <p:txBody>
          <a:bodyPr>
            <a:normAutofit/>
          </a:bodyPr>
          <a:lstStyle/>
          <a:p>
            <a:pPr algn="just">
              <a:defRPr/>
            </a:pPr>
            <a:r>
              <a:rPr lang="en-US" sz="2800" dirty="0"/>
              <a:t>Like a script, a procedure or trigger is stored code in the database that can be activated </a:t>
            </a:r>
          </a:p>
          <a:p>
            <a:pPr algn="just">
              <a:defRPr/>
            </a:pPr>
            <a:r>
              <a:rPr lang="en-US" sz="2800" dirty="0"/>
              <a:t>A stored procedure is a set of SQL statements that can be stored in the server </a:t>
            </a:r>
          </a:p>
          <a:p>
            <a:pPr algn="just">
              <a:defRPr/>
            </a:pPr>
            <a:r>
              <a:rPr lang="en-US" sz="2800" dirty="0"/>
              <a:t>Once this has been done, users don't need to keep reissuing the individual statements but can refer to the stored procedure instead </a:t>
            </a:r>
          </a:p>
          <a:p>
            <a:pPr algn="just">
              <a:defRPr/>
            </a:pPr>
            <a:r>
              <a:rPr lang="en-US" sz="2800" dirty="0"/>
              <a:t>Stored functions are similar to procedures, but act as user-defined low-level functions</a:t>
            </a:r>
          </a:p>
        </p:txBody>
      </p:sp>
    </p:spTree>
    <p:extLst>
      <p:ext uri="{BB962C8B-B14F-4D97-AF65-F5344CB8AC3E}">
        <p14:creationId xmlns:p14="http://schemas.microsoft.com/office/powerpoint/2010/main" val="191171977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Stored Procedures</a:t>
            </a:r>
          </a:p>
        </p:txBody>
      </p:sp>
      <p:sp>
        <p:nvSpPr>
          <p:cNvPr id="3" name="Content Placeholder 2"/>
          <p:cNvSpPr>
            <a:spLocks noGrp="1"/>
          </p:cNvSpPr>
          <p:nvPr>
            <p:ph idx="1"/>
          </p:nvPr>
        </p:nvSpPr>
        <p:spPr/>
        <p:txBody>
          <a:bodyPr>
            <a:normAutofit/>
          </a:bodyPr>
          <a:lstStyle/>
          <a:p>
            <a:endParaRPr lang="en-US" sz="2800" dirty="0"/>
          </a:p>
          <a:p>
            <a:r>
              <a:rPr lang="en-US" sz="2800" dirty="0"/>
              <a:t>SQLite does not support stored procedures</a:t>
            </a:r>
          </a:p>
          <a:p>
            <a:r>
              <a:rPr lang="en-US" sz="2800" dirty="0"/>
              <a:t>MySQL</a:t>
            </a:r>
          </a:p>
          <a:p>
            <a:pPr marL="0" indent="0">
              <a:buNone/>
            </a:pPr>
            <a:endParaRPr lang="en-US" sz="2400" dirty="0">
              <a:latin typeface="Courier New" charset="0"/>
              <a:ea typeface="Courier New" charset="0"/>
              <a:cs typeface="Courier New" charset="0"/>
            </a:endParaRPr>
          </a:p>
          <a:p>
            <a:pPr marL="0" indent="0">
              <a:buNone/>
            </a:pPr>
            <a:r>
              <a:rPr lang="en-US" sz="2400" dirty="0">
                <a:latin typeface="Courier New" charset="0"/>
                <a:ea typeface="Courier New" charset="0"/>
                <a:cs typeface="Courier New" charset="0"/>
              </a:rPr>
              <a:t>CREATE PROCEDURE </a:t>
            </a:r>
            <a:r>
              <a:rPr lang="en-US" sz="2400" dirty="0" err="1">
                <a:latin typeface="Courier New" charset="0"/>
                <a:ea typeface="Courier New" charset="0"/>
                <a:cs typeface="Courier New" charset="0"/>
              </a:rPr>
              <a:t>GetAllGOTerms</a:t>
            </a:r>
            <a:r>
              <a:rPr lang="en-US" sz="2400" dirty="0">
                <a:latin typeface="Courier New" charset="0"/>
                <a:ea typeface="Courier New" charset="0"/>
                <a:cs typeface="Courier New" charset="0"/>
              </a:rPr>
              <a:t>()   </a:t>
            </a:r>
          </a:p>
          <a:p>
            <a:pPr marL="0" indent="0">
              <a:buNone/>
            </a:pPr>
            <a:r>
              <a:rPr lang="en-US" sz="2400" dirty="0">
                <a:latin typeface="Courier New" charset="0"/>
                <a:ea typeface="Courier New" charset="0"/>
                <a:cs typeface="Courier New" charset="0"/>
              </a:rPr>
              <a:t>BEGIN   </a:t>
            </a:r>
          </a:p>
          <a:p>
            <a:pPr marL="0" indent="0">
              <a:buNone/>
            </a:pPr>
            <a:r>
              <a:rPr lang="en-US" sz="2400" dirty="0">
                <a:latin typeface="Courier New" charset="0"/>
                <a:ea typeface="Courier New" charset="0"/>
                <a:cs typeface="Courier New" charset="0"/>
              </a:rPr>
              <a:t>SELECT DISTINCT </a:t>
            </a:r>
            <a:r>
              <a:rPr lang="en-US" sz="2400" dirty="0" err="1">
                <a:latin typeface="Courier New" charset="0"/>
                <a:ea typeface="Courier New" charset="0"/>
                <a:cs typeface="Courier New" charset="0"/>
              </a:rPr>
              <a:t>go_id</a:t>
            </a:r>
            <a:r>
              <a:rPr lang="en-US" sz="2400" dirty="0">
                <a:latin typeface="Courier New" charset="0"/>
                <a:ea typeface="Courier New" charset="0"/>
                <a:cs typeface="Courier New" charset="0"/>
              </a:rPr>
              <a:t>, term, category </a:t>
            </a:r>
          </a:p>
          <a:p>
            <a:pPr marL="0" indent="0">
              <a:buNone/>
            </a:pPr>
            <a:r>
              <a:rPr lang="en-US" sz="2400" dirty="0">
                <a:latin typeface="Courier New" charset="0"/>
                <a:ea typeface="Courier New" charset="0"/>
                <a:cs typeface="Courier New" charset="0"/>
              </a:rPr>
              <a:t>FROM </a:t>
            </a:r>
            <a:r>
              <a:rPr lang="en-US" sz="2400" dirty="0" err="1">
                <a:latin typeface="Courier New" charset="0"/>
                <a:ea typeface="Courier New" charset="0"/>
                <a:cs typeface="Courier New" charset="0"/>
              </a:rPr>
              <a:t>gene_ontology</a:t>
            </a:r>
            <a:r>
              <a:rPr lang="en-US" sz="2400" dirty="0">
                <a:latin typeface="Courier New" charset="0"/>
                <a:ea typeface="Courier New" charset="0"/>
                <a:cs typeface="Courier New" charset="0"/>
              </a:rPr>
              <a:t>;   </a:t>
            </a:r>
          </a:p>
          <a:p>
            <a:pPr marL="0" indent="0">
              <a:buNone/>
            </a:pPr>
            <a:r>
              <a:rPr lang="en-US" sz="2400" dirty="0">
                <a:latin typeface="Courier New" charset="0"/>
                <a:ea typeface="Courier New" charset="0"/>
                <a:cs typeface="Courier New" charset="0"/>
              </a:rPr>
              <a:t>END</a:t>
            </a:r>
          </a:p>
        </p:txBody>
      </p:sp>
      <p:sp>
        <p:nvSpPr>
          <p:cNvPr id="4" name="Rectangle 3">
            <a:extLst>
              <a:ext uri="{FF2B5EF4-FFF2-40B4-BE49-F238E27FC236}">
                <a16:creationId xmlns:a16="http://schemas.microsoft.com/office/drawing/2014/main" id="{2001A793-D002-334E-9111-5269F701112F}"/>
              </a:ext>
            </a:extLst>
          </p:cNvPr>
          <p:cNvSpPr/>
          <p:nvPr/>
        </p:nvSpPr>
        <p:spPr>
          <a:xfrm>
            <a:off x="566928" y="6031915"/>
            <a:ext cx="7833360" cy="369332"/>
          </a:xfrm>
          <a:prstGeom prst="rect">
            <a:avLst/>
          </a:prstGeom>
        </p:spPr>
        <p:txBody>
          <a:bodyPr wrap="square">
            <a:spAutoFit/>
          </a:bodyPr>
          <a:lstStyle/>
          <a:p>
            <a:r>
              <a:rPr lang="en-US" dirty="0">
                <a:latin typeface="Courier New" charset="0"/>
                <a:ea typeface="Courier New" charset="0"/>
                <a:cs typeface="Courier New" charset="0"/>
                <a:hlinkClick r:id="rId2"/>
              </a:rPr>
              <a:t>https://www.w3schools.com/sql/sql_stored_procedures.asp</a:t>
            </a:r>
            <a:endParaRPr lang="en-US" dirty="0">
              <a:latin typeface="Courier New" charset="0"/>
              <a:ea typeface="Courier New" charset="0"/>
              <a:cs typeface="Courier New" charset="0"/>
            </a:endParaRPr>
          </a:p>
        </p:txBody>
      </p:sp>
    </p:spTree>
    <p:extLst>
      <p:ext uri="{BB962C8B-B14F-4D97-AF65-F5344CB8AC3E}">
        <p14:creationId xmlns:p14="http://schemas.microsoft.com/office/powerpoint/2010/main" val="177134843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t>Triggers</a:t>
            </a:r>
          </a:p>
        </p:txBody>
      </p:sp>
      <p:sp>
        <p:nvSpPr>
          <p:cNvPr id="3" name="Content Placeholder 2"/>
          <p:cNvSpPr>
            <a:spLocks noGrp="1"/>
          </p:cNvSpPr>
          <p:nvPr>
            <p:ph idx="1"/>
          </p:nvPr>
        </p:nvSpPr>
        <p:spPr>
          <a:xfrm>
            <a:off x="304800" y="1600200"/>
            <a:ext cx="8458200" cy="4572000"/>
          </a:xfrm>
        </p:spPr>
        <p:txBody>
          <a:bodyPr>
            <a:normAutofit/>
          </a:bodyPr>
          <a:lstStyle/>
          <a:p>
            <a:pPr algn="just">
              <a:defRPr/>
            </a:pPr>
            <a:r>
              <a:rPr lang="en-US" sz="2800" dirty="0"/>
              <a:t>A trigger is a named database object that is associated with a table and that is activated when a particular event occurs for the table</a:t>
            </a:r>
          </a:p>
          <a:p>
            <a:pPr lvl="1" algn="just">
              <a:defRPr/>
            </a:pPr>
            <a:r>
              <a:rPr lang="en-US" sz="2400" dirty="0">
                <a:hlinkClick r:id="rId2"/>
              </a:rPr>
              <a:t>https://www.sqlite.org/lang_createtrigger.html</a:t>
            </a:r>
            <a:endParaRPr lang="en-US" sz="2800" dirty="0"/>
          </a:p>
          <a:p>
            <a:pPr>
              <a:defRPr/>
            </a:pPr>
            <a:r>
              <a:rPr lang="en-US" sz="2800" dirty="0"/>
              <a:t>SQLite triggers can be defined for DELETE, INSERT or UPDATE events on particular tables</a:t>
            </a:r>
          </a:p>
          <a:p>
            <a:pPr lvl="1">
              <a:defRPr/>
            </a:pPr>
            <a:r>
              <a:rPr lang="en-US" sz="2400" dirty="0"/>
              <a:t>Particular column(s) of tables for UPDATE</a:t>
            </a:r>
          </a:p>
          <a:p>
            <a:pPr>
              <a:defRPr/>
            </a:pPr>
            <a:r>
              <a:rPr lang="en-US" sz="2800" dirty="0"/>
              <a:t>A common trigger is to populate creation time and update time</a:t>
            </a:r>
          </a:p>
        </p:txBody>
      </p:sp>
    </p:spTree>
    <p:extLst>
      <p:ext uri="{BB962C8B-B14F-4D97-AF65-F5344CB8AC3E}">
        <p14:creationId xmlns:p14="http://schemas.microsoft.com/office/powerpoint/2010/main" val="48726464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dirty="0"/>
              <a:t>Create Triggers</a:t>
            </a:r>
          </a:p>
        </p:txBody>
      </p:sp>
      <p:sp>
        <p:nvSpPr>
          <p:cNvPr id="3" name="Content Placeholder 2"/>
          <p:cNvSpPr>
            <a:spLocks noGrp="1"/>
          </p:cNvSpPr>
          <p:nvPr>
            <p:ph idx="1"/>
          </p:nvPr>
        </p:nvSpPr>
        <p:spPr>
          <a:xfrm>
            <a:off x="304800" y="1600200"/>
            <a:ext cx="8458200" cy="4572000"/>
          </a:xfrm>
        </p:spPr>
        <p:txBody>
          <a:bodyPr>
            <a:normAutofit/>
          </a:bodyPr>
          <a:lstStyle/>
          <a:p>
            <a:pPr marL="0" indent="0">
              <a:buNone/>
              <a:defRPr/>
            </a:pPr>
            <a:r>
              <a:rPr lang="en-US" sz="2400" dirty="0">
                <a:latin typeface="Courier New" charset="0"/>
                <a:ea typeface="Courier New" charset="0"/>
                <a:cs typeface="Courier New" charset="0"/>
              </a:rPr>
              <a:t>CREATE TRIGGER [IF NOT EXISTS] </a:t>
            </a:r>
            <a:r>
              <a:rPr lang="en-US" sz="2400" dirty="0" err="1">
                <a:latin typeface="Courier New" charset="0"/>
                <a:ea typeface="Courier New" charset="0"/>
                <a:cs typeface="Courier New" charset="0"/>
              </a:rPr>
              <a:t>trigger_name</a:t>
            </a:r>
            <a:r>
              <a:rPr lang="en-US" sz="2400" dirty="0">
                <a:latin typeface="Courier New" charset="0"/>
                <a:ea typeface="Courier New" charset="0"/>
                <a:cs typeface="Courier New" charset="0"/>
              </a:rPr>
              <a:t>   [BEFORE|AFTER|INSTEAD OF] [INSERT|UPDATE|DELETE]    </a:t>
            </a:r>
          </a:p>
          <a:p>
            <a:pPr marL="0" indent="0">
              <a:buNone/>
              <a:defRPr/>
            </a:pPr>
            <a:r>
              <a:rPr lang="en-US" sz="2400" dirty="0">
                <a:latin typeface="Courier New" charset="0"/>
                <a:ea typeface="Courier New" charset="0"/>
                <a:cs typeface="Courier New" charset="0"/>
              </a:rPr>
              <a:t>ON </a:t>
            </a:r>
            <a:r>
              <a:rPr lang="en-US" sz="2400" dirty="0" err="1">
                <a:latin typeface="Courier New" charset="0"/>
                <a:ea typeface="Courier New" charset="0"/>
                <a:cs typeface="Courier New" charset="0"/>
              </a:rPr>
              <a:t>table_name</a:t>
            </a:r>
            <a:endParaRPr lang="en-US" sz="2400" dirty="0">
              <a:latin typeface="Courier New" charset="0"/>
              <a:ea typeface="Courier New" charset="0"/>
              <a:cs typeface="Courier New" charset="0"/>
            </a:endParaRPr>
          </a:p>
          <a:p>
            <a:pPr marL="0" indent="0">
              <a:buNone/>
              <a:defRPr/>
            </a:pPr>
            <a:r>
              <a:rPr lang="en-US" sz="2400" dirty="0">
                <a:latin typeface="Courier New" charset="0"/>
                <a:ea typeface="Courier New" charset="0"/>
                <a:cs typeface="Courier New" charset="0"/>
              </a:rPr>
              <a:t>[WHEN condition]</a:t>
            </a:r>
          </a:p>
          <a:p>
            <a:pPr marL="0" indent="0">
              <a:buNone/>
              <a:defRPr/>
            </a:pPr>
            <a:r>
              <a:rPr lang="en-US" sz="2400" dirty="0">
                <a:latin typeface="Courier New" charset="0"/>
                <a:ea typeface="Courier New" charset="0"/>
                <a:cs typeface="Courier New" charset="0"/>
              </a:rPr>
              <a:t>BEGIN</a:t>
            </a:r>
          </a:p>
          <a:p>
            <a:pPr marL="0" indent="0">
              <a:buNone/>
              <a:defRPr/>
            </a:pPr>
            <a:r>
              <a:rPr lang="en-US" sz="2400" dirty="0">
                <a:latin typeface="Courier New" charset="0"/>
                <a:ea typeface="Courier New" charset="0"/>
                <a:cs typeface="Courier New" charset="0"/>
              </a:rPr>
              <a:t>	statements;</a:t>
            </a:r>
          </a:p>
          <a:p>
            <a:pPr marL="0" indent="0">
              <a:buNone/>
              <a:defRPr/>
            </a:pPr>
            <a:r>
              <a:rPr lang="en-US" sz="2400" dirty="0">
                <a:latin typeface="Courier New" charset="0"/>
                <a:ea typeface="Courier New" charset="0"/>
                <a:cs typeface="Courier New" charset="0"/>
              </a:rPr>
              <a:t>END;</a:t>
            </a:r>
          </a:p>
        </p:txBody>
      </p:sp>
    </p:spTree>
    <p:extLst>
      <p:ext uri="{BB962C8B-B14F-4D97-AF65-F5344CB8AC3E}">
        <p14:creationId xmlns:p14="http://schemas.microsoft.com/office/powerpoint/2010/main" val="110180973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Trigger example and test</a:t>
            </a:r>
          </a:p>
        </p:txBody>
      </p:sp>
      <p:sp>
        <p:nvSpPr>
          <p:cNvPr id="3" name="Content Placeholder 2"/>
          <p:cNvSpPr>
            <a:spLocks noGrp="1"/>
          </p:cNvSpPr>
          <p:nvPr>
            <p:ph idx="1"/>
          </p:nvPr>
        </p:nvSpPr>
        <p:spPr>
          <a:xfrm>
            <a:off x="450273" y="2209800"/>
            <a:ext cx="8229600" cy="4525963"/>
          </a:xfrm>
        </p:spPr>
        <p:txBody>
          <a:bodyPr>
            <a:normAutofit lnSpcReduction="10000"/>
          </a:bodyPr>
          <a:lstStyle/>
          <a:p>
            <a:pPr marL="0" indent="0" latinLnBrk="1">
              <a:buNone/>
            </a:pPr>
            <a:r>
              <a:rPr lang="en-US" sz="2000" dirty="0">
                <a:latin typeface="Courier New" charset="0"/>
                <a:ea typeface="Courier New" charset="0"/>
                <a:cs typeface="Courier New" charset="0"/>
              </a:rPr>
              <a:t>CREATE TABLE </a:t>
            </a:r>
            <a:r>
              <a:rPr lang="en-US" sz="2000" dirty="0" err="1">
                <a:latin typeface="Courier New" charset="0"/>
                <a:ea typeface="Courier New" charset="0"/>
                <a:cs typeface="Courier New" charset="0"/>
              </a:rPr>
              <a:t>pfamA_extra</a:t>
            </a:r>
            <a:r>
              <a:rPr lang="en-US" sz="2000" dirty="0">
                <a:latin typeface="Courier New" charset="0"/>
                <a:ea typeface="Courier New" charset="0"/>
                <a:cs typeface="Courier New" charset="0"/>
              </a:rPr>
              <a:t>(</a:t>
            </a:r>
          </a:p>
          <a:p>
            <a:pPr marL="0" indent="0" latinLnBrk="1">
              <a:buNone/>
            </a:pPr>
            <a:r>
              <a:rPr lang="en-US" sz="2000" dirty="0" err="1">
                <a:latin typeface="Courier New" charset="0"/>
                <a:ea typeface="Courier New" charset="0"/>
                <a:cs typeface="Courier New" charset="0"/>
              </a:rPr>
              <a:t>Extra_id</a:t>
            </a:r>
            <a:r>
              <a:rPr lang="en-US" sz="2000" dirty="0">
                <a:latin typeface="Courier New" charset="0"/>
                <a:ea typeface="Courier New" charset="0"/>
                <a:cs typeface="Courier New" charset="0"/>
              </a:rPr>
              <a:t> PRIMARY KEY,</a:t>
            </a:r>
          </a:p>
          <a:p>
            <a:pPr marL="0" indent="0" latinLnBrk="1">
              <a:buNone/>
            </a:pPr>
            <a:r>
              <a:rPr lang="en-US" sz="2000" dirty="0" err="1">
                <a:latin typeface="Courier New" charset="0"/>
                <a:ea typeface="Courier New" charset="0"/>
                <a:cs typeface="Courier New" charset="0"/>
              </a:rPr>
              <a:t>pfamA_id</a:t>
            </a:r>
            <a:r>
              <a:rPr lang="en-US" sz="2000" dirty="0">
                <a:latin typeface="Courier New" charset="0"/>
                <a:ea typeface="Courier New" charset="0"/>
                <a:cs typeface="Courier New" charset="0"/>
              </a:rPr>
              <a:t> text NOT NULL,</a:t>
            </a:r>
          </a:p>
          <a:p>
            <a:pPr marL="0" indent="0" latinLnBrk="1">
              <a:buNone/>
            </a:pPr>
            <a:r>
              <a:rPr lang="en-US" sz="2000" dirty="0" err="1">
                <a:latin typeface="Courier New" charset="0"/>
                <a:ea typeface="Courier New" charset="0"/>
                <a:cs typeface="Courier New" charset="0"/>
              </a:rPr>
              <a:t>Extra_info</a:t>
            </a:r>
            <a:r>
              <a:rPr lang="en-US" sz="2000" dirty="0">
                <a:latin typeface="Courier New" charset="0"/>
                <a:ea typeface="Courier New" charset="0"/>
                <a:cs typeface="Courier New" charset="0"/>
              </a:rPr>
              <a:t> text NOT NULL,</a:t>
            </a:r>
          </a:p>
          <a:p>
            <a:pPr marL="0" indent="0" latinLnBrk="1">
              <a:buNone/>
            </a:pPr>
            <a:r>
              <a:rPr lang="en-US" sz="2000" dirty="0">
                <a:latin typeface="Courier New" charset="0"/>
                <a:ea typeface="Courier New" charset="0"/>
                <a:cs typeface="Courier New" charset="0"/>
              </a:rPr>
              <a:t>);</a:t>
            </a:r>
          </a:p>
          <a:p>
            <a:pPr marL="0" indent="0" latinLnBrk="1">
              <a:buNone/>
            </a:pPr>
            <a:endParaRPr lang="en-US" sz="2000" dirty="0">
              <a:latin typeface="Courier New" charset="0"/>
              <a:ea typeface="Courier New" charset="0"/>
              <a:cs typeface="Courier New" charset="0"/>
            </a:endParaRPr>
          </a:p>
          <a:p>
            <a:pPr marL="0" indent="0" latinLnBrk="1">
              <a:buNone/>
            </a:pPr>
            <a:r>
              <a:rPr lang="en-US" sz="2000" dirty="0">
                <a:latin typeface="Courier New" charset="0"/>
                <a:ea typeface="Courier New" charset="0"/>
                <a:cs typeface="Courier New" charset="0"/>
              </a:rPr>
              <a:t>CREATE TRIGGER </a:t>
            </a:r>
            <a:r>
              <a:rPr lang="en-US" sz="2000" dirty="0" err="1">
                <a:latin typeface="Courier New" charset="0"/>
                <a:ea typeface="Courier New" charset="0"/>
                <a:cs typeface="Courier New" charset="0"/>
              </a:rPr>
              <a:t>validate_pfam_accession</a:t>
            </a:r>
            <a:r>
              <a:rPr lang="en-US" sz="2000" dirty="0">
                <a:latin typeface="Courier New" charset="0"/>
                <a:ea typeface="Courier New" charset="0"/>
                <a:cs typeface="Courier New" charset="0"/>
              </a:rPr>
              <a:t> </a:t>
            </a:r>
          </a:p>
          <a:p>
            <a:pPr marL="0" indent="0" latinLnBrk="1">
              <a:buNone/>
            </a:pPr>
            <a:r>
              <a:rPr lang="en-US" sz="2000" dirty="0">
                <a:latin typeface="Courier New" charset="0"/>
                <a:ea typeface="Courier New" charset="0"/>
                <a:cs typeface="Courier New" charset="0"/>
              </a:rPr>
              <a:t>BEFORE INSERT ON </a:t>
            </a:r>
            <a:r>
              <a:rPr lang="en-US" sz="2000" dirty="0" err="1">
                <a:latin typeface="Courier New" charset="0"/>
                <a:ea typeface="Courier New" charset="0"/>
                <a:cs typeface="Courier New" charset="0"/>
              </a:rPr>
              <a:t>pfamA_extra</a:t>
            </a:r>
            <a:endParaRPr lang="en-US" sz="2000" dirty="0">
              <a:latin typeface="Courier New" charset="0"/>
              <a:ea typeface="Courier New" charset="0"/>
              <a:cs typeface="Courier New" charset="0"/>
            </a:endParaRPr>
          </a:p>
          <a:p>
            <a:pPr marL="0" indent="0" latinLnBrk="1">
              <a:buNone/>
            </a:pPr>
            <a:r>
              <a:rPr lang="en-US" sz="2000" dirty="0">
                <a:latin typeface="Courier New" charset="0"/>
                <a:ea typeface="Courier New" charset="0"/>
                <a:cs typeface="Courier New" charset="0"/>
              </a:rPr>
              <a:t>BEGIN </a:t>
            </a:r>
          </a:p>
          <a:p>
            <a:pPr marL="0" indent="0" latinLnBrk="1">
              <a:buNone/>
            </a:pPr>
            <a:r>
              <a:rPr lang="en-US" sz="2000" dirty="0">
                <a:latin typeface="Courier New" charset="0"/>
                <a:ea typeface="Courier New" charset="0"/>
                <a:cs typeface="Courier New" charset="0"/>
              </a:rPr>
              <a:t>SELECT CASE WHEN </a:t>
            </a:r>
            <a:r>
              <a:rPr lang="en-US" sz="2000" dirty="0" err="1">
                <a:latin typeface="Courier New" charset="0"/>
                <a:ea typeface="Courier New" charset="0"/>
                <a:cs typeface="Courier New" charset="0"/>
              </a:rPr>
              <a:t>NEW.pfamA_id</a:t>
            </a:r>
            <a:r>
              <a:rPr lang="en-US" sz="2000" dirty="0">
                <a:latin typeface="Courier New" charset="0"/>
                <a:ea typeface="Courier New" charset="0"/>
                <a:cs typeface="Courier New" charset="0"/>
              </a:rPr>
              <a:t> NOT LIKE 'PFAM%' THEN RAISE ( ABORT, 'Invalid PFAM accession' ) </a:t>
            </a:r>
          </a:p>
          <a:p>
            <a:pPr marL="0" indent="0" latinLnBrk="1">
              <a:buNone/>
            </a:pPr>
            <a:r>
              <a:rPr lang="en-US" sz="2000" dirty="0">
                <a:latin typeface="Courier New" charset="0"/>
                <a:ea typeface="Courier New" charset="0"/>
                <a:cs typeface="Courier New" charset="0"/>
              </a:rPr>
              <a:t>END;</a:t>
            </a:r>
          </a:p>
          <a:p>
            <a:pPr marL="0" indent="0" latinLnBrk="1">
              <a:buNone/>
            </a:pPr>
            <a:r>
              <a:rPr lang="en-US" sz="2000" dirty="0">
                <a:latin typeface="Courier New" charset="0"/>
                <a:ea typeface="Courier New" charset="0"/>
                <a:cs typeface="Courier New" charset="0"/>
              </a:rPr>
              <a:t>END;</a:t>
            </a:r>
          </a:p>
          <a:p>
            <a:pPr marL="0" indent="0" latinLnBrk="1">
              <a:buNone/>
            </a:pPr>
            <a:endParaRPr lang="en-US" sz="2000" dirty="0">
              <a:latin typeface="Courier New" charset="0"/>
              <a:ea typeface="Courier New" charset="0"/>
              <a:cs typeface="Courier New" charset="0"/>
            </a:endParaRPr>
          </a:p>
        </p:txBody>
      </p:sp>
    </p:spTree>
    <p:extLst>
      <p:ext uri="{BB962C8B-B14F-4D97-AF65-F5344CB8AC3E}">
        <p14:creationId xmlns:p14="http://schemas.microsoft.com/office/powerpoint/2010/main" val="36467764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600200"/>
            <a:ext cx="8991600" cy="4525963"/>
          </a:xfrm>
        </p:spPr>
        <p:txBody>
          <a:bodyPr>
            <a:normAutofit/>
          </a:bodyPr>
          <a:lstStyle/>
          <a:p>
            <a:pPr marL="0" indent="0" latinLnBrk="1">
              <a:buNone/>
            </a:pPr>
            <a:endParaRPr lang="en-US" sz="2000" dirty="0">
              <a:latin typeface="Courier New" charset="0"/>
              <a:ea typeface="Courier New" charset="0"/>
              <a:cs typeface="Courier New" charset="0"/>
            </a:endParaRPr>
          </a:p>
          <a:p>
            <a:pPr marL="0" indent="0" latinLnBrk="1">
              <a:buNone/>
            </a:pPr>
            <a:r>
              <a:rPr lang="en-US" sz="2000" dirty="0">
                <a:latin typeface="Courier New" charset="0"/>
                <a:ea typeface="Courier New" charset="0"/>
                <a:cs typeface="Courier New" charset="0"/>
              </a:rPr>
              <a:t>INSERT INTO </a:t>
            </a:r>
            <a:r>
              <a:rPr lang="en-US" sz="2000" dirty="0" err="1">
                <a:latin typeface="Courier New" charset="0"/>
                <a:ea typeface="Courier New" charset="0"/>
                <a:cs typeface="Courier New" charset="0"/>
              </a:rPr>
              <a:t>pfamA_extra</a:t>
            </a:r>
            <a:r>
              <a:rPr lang="en-US" sz="2000" dirty="0">
                <a:latin typeface="Courier New" charset="0"/>
                <a:ea typeface="Courier New" charset="0"/>
                <a:cs typeface="Courier New" charset="0"/>
              </a:rPr>
              <a:t>(</a:t>
            </a:r>
            <a:r>
              <a:rPr lang="en-US" sz="2000" dirty="0" err="1">
                <a:latin typeface="Courier New" charset="0"/>
                <a:ea typeface="Courier New" charset="0"/>
                <a:cs typeface="Courier New" charset="0"/>
              </a:rPr>
              <a:t>Extra_id</a:t>
            </a:r>
            <a:r>
              <a:rPr lang="en-US" sz="2000" dirty="0">
                <a:latin typeface="Courier New" charset="0"/>
                <a:ea typeface="Courier New" charset="0"/>
                <a:cs typeface="Courier New" charset="0"/>
              </a:rPr>
              <a:t> , </a:t>
            </a:r>
            <a:r>
              <a:rPr lang="en-US" sz="2000" dirty="0" err="1">
                <a:latin typeface="Courier New" charset="0"/>
                <a:ea typeface="Courier New" charset="0"/>
                <a:cs typeface="Courier New" charset="0"/>
              </a:rPr>
              <a:t>pfamA_id</a:t>
            </a:r>
            <a:r>
              <a:rPr lang="en-US" sz="2000" dirty="0">
                <a:latin typeface="Courier New" charset="0"/>
                <a:ea typeface="Courier New" charset="0"/>
                <a:cs typeface="Courier New" charset="0"/>
              </a:rPr>
              <a:t> , </a:t>
            </a:r>
            <a:r>
              <a:rPr lang="en-US" sz="2000" dirty="0" err="1">
                <a:latin typeface="Courier New" charset="0"/>
                <a:ea typeface="Courier New" charset="0"/>
                <a:cs typeface="Courier New" charset="0"/>
              </a:rPr>
              <a:t>Extra_info</a:t>
            </a:r>
            <a:r>
              <a:rPr lang="en-US" sz="2000" dirty="0">
                <a:latin typeface="Courier New" charset="0"/>
                <a:ea typeface="Courier New" charset="0"/>
                <a:cs typeface="Courier New" charset="0"/>
              </a:rPr>
              <a:t>)</a:t>
            </a:r>
          </a:p>
          <a:p>
            <a:pPr marL="0" indent="0" latinLnBrk="1">
              <a:buNone/>
            </a:pPr>
            <a:r>
              <a:rPr lang="en-US" sz="2000" dirty="0">
                <a:latin typeface="Courier New" charset="0"/>
                <a:ea typeface="Courier New" charset="0"/>
                <a:cs typeface="Courier New" charset="0"/>
              </a:rPr>
              <a:t>VALUES ( 1, 'test', 'Test trigger' );</a:t>
            </a:r>
          </a:p>
          <a:p>
            <a:pPr marL="0" indent="0" latinLnBrk="1">
              <a:buNone/>
            </a:pPr>
            <a:endParaRPr lang="en-US" sz="2000" dirty="0">
              <a:latin typeface="Courier New" charset="0"/>
              <a:ea typeface="Courier New" charset="0"/>
              <a:cs typeface="Courier New" charset="0"/>
            </a:endParaRPr>
          </a:p>
          <a:p>
            <a:pPr marL="0" indent="0" latinLnBrk="1">
              <a:buNone/>
            </a:pPr>
            <a:r>
              <a:rPr lang="en-US" sz="2000" dirty="0">
                <a:latin typeface="Courier New" charset="0"/>
                <a:ea typeface="Courier New" charset="0"/>
                <a:cs typeface="Courier New" charset="0"/>
              </a:rPr>
              <a:t>INSERT INTO </a:t>
            </a:r>
            <a:r>
              <a:rPr lang="en-US" sz="2000" dirty="0" err="1">
                <a:latin typeface="Courier New" charset="0"/>
                <a:ea typeface="Courier New" charset="0"/>
                <a:cs typeface="Courier New" charset="0"/>
              </a:rPr>
              <a:t>pfamA_extra</a:t>
            </a:r>
            <a:r>
              <a:rPr lang="en-US" sz="2000" dirty="0">
                <a:latin typeface="Courier New" charset="0"/>
                <a:ea typeface="Courier New" charset="0"/>
                <a:cs typeface="Courier New" charset="0"/>
              </a:rPr>
              <a:t>(</a:t>
            </a:r>
            <a:r>
              <a:rPr lang="en-US" sz="2000" dirty="0" err="1">
                <a:latin typeface="Courier New" charset="0"/>
                <a:ea typeface="Courier New" charset="0"/>
                <a:cs typeface="Courier New" charset="0"/>
              </a:rPr>
              <a:t>Extra_id</a:t>
            </a:r>
            <a:r>
              <a:rPr lang="en-US" sz="2000" dirty="0">
                <a:latin typeface="Courier New" charset="0"/>
                <a:ea typeface="Courier New" charset="0"/>
                <a:cs typeface="Courier New" charset="0"/>
              </a:rPr>
              <a:t> , </a:t>
            </a:r>
            <a:r>
              <a:rPr lang="en-US" sz="2000" dirty="0" err="1">
                <a:latin typeface="Courier New" charset="0"/>
                <a:ea typeface="Courier New" charset="0"/>
                <a:cs typeface="Courier New" charset="0"/>
              </a:rPr>
              <a:t>pfamA_id</a:t>
            </a:r>
            <a:r>
              <a:rPr lang="en-US" sz="2000" dirty="0">
                <a:latin typeface="Courier New" charset="0"/>
                <a:ea typeface="Courier New" charset="0"/>
                <a:cs typeface="Courier New" charset="0"/>
              </a:rPr>
              <a:t> , </a:t>
            </a:r>
            <a:r>
              <a:rPr lang="en-US" sz="2000" dirty="0" err="1">
                <a:latin typeface="Courier New" charset="0"/>
                <a:ea typeface="Courier New" charset="0"/>
                <a:cs typeface="Courier New" charset="0"/>
              </a:rPr>
              <a:t>Extra_info</a:t>
            </a:r>
            <a:r>
              <a:rPr lang="en-US" sz="2000" dirty="0">
                <a:latin typeface="Courier New" charset="0"/>
                <a:ea typeface="Courier New" charset="0"/>
                <a:cs typeface="Courier New" charset="0"/>
              </a:rPr>
              <a:t>)</a:t>
            </a:r>
          </a:p>
          <a:p>
            <a:pPr marL="0" indent="0" latinLnBrk="1">
              <a:buNone/>
            </a:pPr>
            <a:r>
              <a:rPr lang="en-US" sz="2000" dirty="0">
                <a:latin typeface="Courier New" charset="0"/>
                <a:ea typeface="Courier New" charset="0"/>
                <a:cs typeface="Courier New" charset="0"/>
              </a:rPr>
              <a:t>VALUES ( 1, '</a:t>
            </a:r>
            <a:r>
              <a:rPr lang="en-US" sz="2000" dirty="0" err="1">
                <a:latin typeface="Courier New" charset="0"/>
                <a:ea typeface="Courier New" charset="0"/>
                <a:cs typeface="Courier New" charset="0"/>
              </a:rPr>
              <a:t>PFAMtest</a:t>
            </a:r>
            <a:r>
              <a:rPr lang="en-US" sz="2000" dirty="0">
                <a:latin typeface="Courier New" charset="0"/>
                <a:ea typeface="Courier New" charset="0"/>
                <a:cs typeface="Courier New" charset="0"/>
              </a:rPr>
              <a:t>', 'Test trigger' );</a:t>
            </a:r>
          </a:p>
          <a:p>
            <a:pPr marL="0" indent="0" latinLnBrk="1">
              <a:buNone/>
            </a:pPr>
            <a:endParaRPr lang="en-US" sz="2000" dirty="0">
              <a:latin typeface="Courier New" charset="0"/>
              <a:ea typeface="Courier New" charset="0"/>
              <a:cs typeface="Courier New" charset="0"/>
            </a:endParaRPr>
          </a:p>
        </p:txBody>
      </p:sp>
      <p:sp>
        <p:nvSpPr>
          <p:cNvPr id="6" name="Title 1"/>
          <p:cNvSpPr>
            <a:spLocks noGrp="1"/>
          </p:cNvSpPr>
          <p:nvPr>
            <p:ph type="title"/>
          </p:nvPr>
        </p:nvSpPr>
        <p:spPr>
          <a:xfrm>
            <a:off x="457200" y="274638"/>
            <a:ext cx="8229600" cy="1143000"/>
          </a:xfrm>
        </p:spPr>
        <p:txBody>
          <a:bodyPr/>
          <a:lstStyle/>
          <a:p>
            <a:r>
              <a:rPr lang="en-US" dirty="0"/>
              <a:t>Trigger example </a:t>
            </a:r>
            <a:r>
              <a:rPr lang="en-US"/>
              <a:t>and test</a:t>
            </a:r>
            <a:endParaRPr lang="en-US" dirty="0"/>
          </a:p>
        </p:txBody>
      </p:sp>
    </p:spTree>
    <p:extLst>
      <p:ext uri="{BB962C8B-B14F-4D97-AF65-F5344CB8AC3E}">
        <p14:creationId xmlns:p14="http://schemas.microsoft.com/office/powerpoint/2010/main" val="21881736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600200"/>
            <a:ext cx="8991600" cy="4525963"/>
          </a:xfrm>
        </p:spPr>
        <p:txBody>
          <a:bodyPr>
            <a:normAutofit/>
          </a:bodyPr>
          <a:lstStyle/>
          <a:p>
            <a:pPr latinLnBrk="1"/>
            <a:r>
              <a:rPr lang="en-US" sz="2800" dirty="0">
                <a:ea typeface="Courier New" charset="0"/>
                <a:cs typeface="Courier New" charset="0"/>
              </a:rPr>
              <a:t>DROP TRIGGER statement </a:t>
            </a:r>
          </a:p>
          <a:p>
            <a:pPr marL="0" indent="0" latinLnBrk="1">
              <a:buNone/>
            </a:pPr>
            <a:endParaRPr lang="en-US" sz="2800" dirty="0">
              <a:ea typeface="Courier New" charset="0"/>
              <a:cs typeface="Courier New" charset="0"/>
            </a:endParaRPr>
          </a:p>
          <a:p>
            <a:pPr marL="0" indent="0" latinLnBrk="1">
              <a:buNone/>
            </a:pPr>
            <a:r>
              <a:rPr lang="en-US" sz="2000" dirty="0">
                <a:latin typeface="Courier New" charset="0"/>
                <a:ea typeface="Courier New" charset="0"/>
                <a:cs typeface="Courier New" charset="0"/>
              </a:rPr>
              <a:t>DROP TRIGGER [IF EXISTS] </a:t>
            </a:r>
            <a:r>
              <a:rPr lang="en-US" sz="2000" dirty="0" err="1">
                <a:latin typeface="Courier New" charset="0"/>
                <a:ea typeface="Courier New" charset="0"/>
                <a:cs typeface="Courier New" charset="0"/>
              </a:rPr>
              <a:t>trigger_name</a:t>
            </a:r>
            <a:r>
              <a:rPr lang="en-US" sz="2000" dirty="0">
                <a:latin typeface="Courier New" charset="0"/>
                <a:ea typeface="Courier New" charset="0"/>
                <a:cs typeface="Courier New" charset="0"/>
              </a:rPr>
              <a:t>;</a:t>
            </a:r>
          </a:p>
          <a:p>
            <a:pPr marL="0" indent="0" latinLnBrk="1">
              <a:buNone/>
            </a:pPr>
            <a:endParaRPr lang="en-US" sz="2000" dirty="0">
              <a:latin typeface="Courier New" charset="0"/>
              <a:ea typeface="Courier New" charset="0"/>
              <a:cs typeface="Courier New" charset="0"/>
            </a:endParaRPr>
          </a:p>
          <a:p>
            <a:pPr latinLnBrk="1"/>
            <a:r>
              <a:rPr lang="en-US" sz="2800" dirty="0">
                <a:ea typeface="Courier New" charset="0"/>
                <a:cs typeface="Courier New" charset="0"/>
              </a:rPr>
              <a:t>Drop trigger statement example</a:t>
            </a:r>
          </a:p>
          <a:p>
            <a:pPr marL="0" indent="0" latinLnBrk="1">
              <a:buNone/>
            </a:pPr>
            <a:endParaRPr lang="en-US" sz="2000" dirty="0">
              <a:latin typeface="Courier New" charset="0"/>
              <a:ea typeface="Courier New" charset="0"/>
              <a:cs typeface="Courier New" charset="0"/>
            </a:endParaRPr>
          </a:p>
          <a:p>
            <a:pPr marL="0" indent="0" latinLnBrk="1">
              <a:buNone/>
            </a:pPr>
            <a:endParaRPr lang="en-US" sz="2000" dirty="0">
              <a:latin typeface="Courier New" charset="0"/>
              <a:ea typeface="Courier New" charset="0"/>
              <a:cs typeface="Courier New" charset="0"/>
            </a:endParaRPr>
          </a:p>
          <a:p>
            <a:pPr marL="0" indent="0" latinLnBrk="1">
              <a:buNone/>
            </a:pPr>
            <a:r>
              <a:rPr lang="en-US" sz="2000" dirty="0">
                <a:latin typeface="Courier New" charset="0"/>
                <a:ea typeface="Courier New" charset="0"/>
                <a:cs typeface="Courier New" charset="0"/>
              </a:rPr>
              <a:t>DROP TRIGGER </a:t>
            </a:r>
            <a:r>
              <a:rPr lang="en-US" sz="2000" dirty="0" err="1">
                <a:latin typeface="Courier New" charset="0"/>
                <a:ea typeface="Courier New" charset="0"/>
                <a:cs typeface="Courier New" charset="0"/>
              </a:rPr>
              <a:t>validate_pfam_accession</a:t>
            </a:r>
            <a:r>
              <a:rPr lang="en-US" sz="2000" dirty="0">
                <a:latin typeface="Courier New" charset="0"/>
                <a:ea typeface="Courier New" charset="0"/>
                <a:cs typeface="Courier New" charset="0"/>
              </a:rPr>
              <a:t>;</a:t>
            </a:r>
          </a:p>
          <a:p>
            <a:pPr marL="0" indent="0" latinLnBrk="1">
              <a:buNone/>
            </a:pPr>
            <a:endParaRPr lang="en-US" sz="2000" dirty="0">
              <a:latin typeface="Courier New" charset="0"/>
              <a:ea typeface="Courier New" charset="0"/>
              <a:cs typeface="Courier New" charset="0"/>
            </a:endParaRPr>
          </a:p>
        </p:txBody>
      </p:sp>
      <p:sp>
        <p:nvSpPr>
          <p:cNvPr id="6" name="Title 1"/>
          <p:cNvSpPr>
            <a:spLocks noGrp="1"/>
          </p:cNvSpPr>
          <p:nvPr>
            <p:ph type="title"/>
          </p:nvPr>
        </p:nvSpPr>
        <p:spPr>
          <a:xfrm>
            <a:off x="457200" y="274638"/>
            <a:ext cx="8229600" cy="1143000"/>
          </a:xfrm>
        </p:spPr>
        <p:txBody>
          <a:bodyPr/>
          <a:lstStyle/>
          <a:p>
            <a:r>
              <a:rPr lang="en-US" dirty="0"/>
              <a:t>Drop Trigger</a:t>
            </a:r>
          </a:p>
        </p:txBody>
      </p:sp>
    </p:spTree>
    <p:extLst>
      <p:ext uri="{BB962C8B-B14F-4D97-AF65-F5344CB8AC3E}">
        <p14:creationId xmlns:p14="http://schemas.microsoft.com/office/powerpoint/2010/main" val="1171416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2800" dirty="0"/>
              <a:t>sqlite3 is built into Python</a:t>
            </a:r>
          </a:p>
          <a:p>
            <a:pPr marL="857250" lvl="2" indent="0">
              <a:buNone/>
            </a:pPr>
            <a:r>
              <a:rPr lang="en-US" dirty="0">
                <a:hlinkClick r:id="rId2"/>
              </a:rPr>
              <a:t>https://sqlite.org/docs.html</a:t>
            </a:r>
            <a:endParaRPr lang="en-US" dirty="0"/>
          </a:p>
          <a:p>
            <a:pPr algn="just"/>
            <a:r>
              <a:rPr lang="en-US" sz="2800" dirty="0"/>
              <a:t>It is an application/library that works from a local file</a:t>
            </a:r>
          </a:p>
          <a:p>
            <a:pPr algn="just"/>
            <a:r>
              <a:rPr lang="en-US" sz="2800" dirty="0"/>
              <a:t>Light weight, used by many web sites</a:t>
            </a:r>
          </a:p>
          <a:p>
            <a:pPr algn="just"/>
            <a:r>
              <a:rPr lang="en-US" sz="2800" dirty="0"/>
              <a:t>No administering of a database server, accounts or permissions</a:t>
            </a:r>
          </a:p>
          <a:p>
            <a:r>
              <a:rPr lang="en-US" sz="2800" dirty="0"/>
              <a:t>It has its own dialect of SQL</a:t>
            </a:r>
          </a:p>
        </p:txBody>
      </p:sp>
      <p:sp>
        <p:nvSpPr>
          <p:cNvPr id="4" name="Title 1"/>
          <p:cNvSpPr>
            <a:spLocks noGrp="1"/>
          </p:cNvSpPr>
          <p:nvPr>
            <p:ph type="title"/>
          </p:nvPr>
        </p:nvSpPr>
        <p:spPr>
          <a:xfrm>
            <a:off x="457200" y="274638"/>
            <a:ext cx="8229600" cy="1143000"/>
          </a:xfrm>
        </p:spPr>
        <p:txBody>
          <a:bodyPr/>
          <a:lstStyle/>
          <a:p>
            <a:r>
              <a:rPr lang="en-US" dirty="0"/>
              <a:t>sqlite3</a:t>
            </a:r>
          </a:p>
        </p:txBody>
      </p:sp>
      <p:sp>
        <p:nvSpPr>
          <p:cNvPr id="3" name="Slide Number Placeholder 2"/>
          <p:cNvSpPr>
            <a:spLocks noGrp="1"/>
          </p:cNvSpPr>
          <p:nvPr>
            <p:ph type="sldNum" sz="quarter" idx="12"/>
          </p:nvPr>
        </p:nvSpPr>
        <p:spPr/>
        <p:txBody>
          <a:bodyPr/>
          <a:lstStyle/>
          <a:p>
            <a:fld id="{1D92F159-EFD3-4C4F-9DBB-1A2CAF81A5CC}" type="slidenum">
              <a:rPr lang="en-US" smtClean="0"/>
              <a:t>14</a:t>
            </a:fld>
            <a:endParaRPr lang="en-US"/>
          </a:p>
        </p:txBody>
      </p:sp>
    </p:spTree>
    <p:extLst>
      <p:ext uri="{BB962C8B-B14F-4D97-AF65-F5344CB8AC3E}">
        <p14:creationId xmlns:p14="http://schemas.microsoft.com/office/powerpoint/2010/main" val="336533048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normAutofit fontScale="90000"/>
          </a:bodyPr>
          <a:lstStyle/>
          <a:p>
            <a:r>
              <a:rPr lang="en-US" dirty="0"/>
              <a:t>Security and Privileges</a:t>
            </a:r>
            <a:br>
              <a:rPr lang="en-US" dirty="0"/>
            </a:br>
            <a:r>
              <a:rPr lang="en-US" dirty="0"/>
              <a:t>(Not supported by SQLite)</a:t>
            </a:r>
          </a:p>
        </p:txBody>
      </p:sp>
      <p:sp>
        <p:nvSpPr>
          <p:cNvPr id="33795" name="Content Placeholder 2"/>
          <p:cNvSpPr>
            <a:spLocks noGrp="1"/>
          </p:cNvSpPr>
          <p:nvPr>
            <p:ph idx="1"/>
          </p:nvPr>
        </p:nvSpPr>
        <p:spPr/>
        <p:txBody>
          <a:bodyPr/>
          <a:lstStyle/>
          <a:p>
            <a:pPr algn="just"/>
            <a:endParaRPr lang="en-US" sz="2800" dirty="0"/>
          </a:p>
          <a:p>
            <a:pPr algn="just"/>
            <a:r>
              <a:rPr lang="en-US" sz="2800" dirty="0"/>
              <a:t>Ability to see, and change data are controlled by a series of “GRANTS” – these are privileges granted to users by the DBA (root)</a:t>
            </a:r>
          </a:p>
          <a:p>
            <a:r>
              <a:rPr lang="en-US" sz="2800" dirty="0"/>
              <a:t>Reference web page here: </a:t>
            </a:r>
            <a:r>
              <a:rPr lang="en-US" sz="2400" u="sng" dirty="0">
                <a:hlinkClick r:id="rId2"/>
              </a:rPr>
              <a:t>https://dev.mysql.com/doc/refman/5.7/en/grant.html</a:t>
            </a:r>
            <a:r>
              <a:rPr lang="en-US" sz="2400" u="sng" dirty="0"/>
              <a:t> </a:t>
            </a:r>
            <a:endParaRPr lang="en-US" sz="2400" dirty="0"/>
          </a:p>
          <a:p>
            <a:endParaRPr lang="en-US" dirty="0"/>
          </a:p>
        </p:txBody>
      </p:sp>
    </p:spTree>
    <p:extLst>
      <p:ext uri="{BB962C8B-B14F-4D97-AF65-F5344CB8AC3E}">
        <p14:creationId xmlns:p14="http://schemas.microsoft.com/office/powerpoint/2010/main" val="2010775490"/>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371600" y="152400"/>
          <a:ext cx="6705600" cy="6651629"/>
        </p:xfrm>
        <a:graphic>
          <a:graphicData uri="http://schemas.openxmlformats.org/drawingml/2006/table">
            <a:tbl>
              <a:tblPr/>
              <a:tblGrid>
                <a:gridCol w="2590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167648">
                <a:tc>
                  <a:txBody>
                    <a:bodyPr/>
                    <a:lstStyle/>
                    <a:p>
                      <a:pPr marL="0" marR="0">
                        <a:spcBef>
                          <a:spcPts val="0"/>
                        </a:spcBef>
                        <a:spcAft>
                          <a:spcPts val="0"/>
                        </a:spcAft>
                      </a:pPr>
                      <a:r>
                        <a:rPr lang="en-US" sz="1100" b="1">
                          <a:latin typeface="Times New Roman"/>
                          <a:ea typeface="Times New Roman"/>
                        </a:rPr>
                        <a:t>Privilege</a:t>
                      </a:r>
                      <a:r>
                        <a:rPr lang="en-US" sz="1100">
                          <a:latin typeface="Times New Roman"/>
                          <a:ea typeface="Times New Roman"/>
                        </a:rPr>
                        <a:t> </a:t>
                      </a:r>
                    </a:p>
                  </a:txBody>
                  <a:tcPr marL="34636" marR="346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b="1">
                          <a:latin typeface="Times New Roman"/>
                          <a:ea typeface="Times New Roman"/>
                        </a:rPr>
                        <a:t>Meaning</a:t>
                      </a:r>
                      <a:r>
                        <a:rPr lang="en-US" sz="1100">
                          <a:latin typeface="Times New Roman"/>
                          <a:ea typeface="Times New Roman"/>
                        </a:rPr>
                        <a:t> </a:t>
                      </a:r>
                    </a:p>
                  </a:txBody>
                  <a:tcPr marL="34636" marR="346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74889">
                <a:tc>
                  <a:txBody>
                    <a:bodyPr/>
                    <a:lstStyle/>
                    <a:p>
                      <a:pPr marL="0" marR="0">
                        <a:spcBef>
                          <a:spcPts val="0"/>
                        </a:spcBef>
                        <a:spcAft>
                          <a:spcPts val="0"/>
                        </a:spcAft>
                      </a:pPr>
                      <a:r>
                        <a:rPr lang="en-US" sz="1000">
                          <a:latin typeface="Times New Roman"/>
                          <a:ea typeface="Times New Roman"/>
                        </a:rPr>
                        <a:t>ALL [PRIVILEGES]</a:t>
                      </a:r>
                      <a:r>
                        <a:rPr lang="en-US" sz="1100">
                          <a:latin typeface="Times New Roman"/>
                          <a:ea typeface="Times New Roman"/>
                        </a:rPr>
                        <a:t> </a:t>
                      </a:r>
                    </a:p>
                  </a:txBody>
                  <a:tcPr marL="34636" marR="346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latin typeface="Times New Roman"/>
                          <a:ea typeface="Times New Roman"/>
                        </a:rPr>
                        <a:t>Sets all simple privileges except </a:t>
                      </a:r>
                      <a:r>
                        <a:rPr lang="en-US" sz="1000">
                          <a:latin typeface="Times New Roman"/>
                          <a:ea typeface="Times New Roman"/>
                        </a:rPr>
                        <a:t>GRANT OPTION</a:t>
                      </a:r>
                      <a:r>
                        <a:rPr lang="en-US" sz="1100">
                          <a:latin typeface="Times New Roman"/>
                          <a:ea typeface="Times New Roman"/>
                        </a:rPr>
                        <a:t> </a:t>
                      </a:r>
                    </a:p>
                  </a:txBody>
                  <a:tcPr marL="34636" marR="346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67648">
                <a:tc>
                  <a:txBody>
                    <a:bodyPr/>
                    <a:lstStyle/>
                    <a:p>
                      <a:pPr marL="0" marR="0">
                        <a:spcBef>
                          <a:spcPts val="0"/>
                        </a:spcBef>
                        <a:spcAft>
                          <a:spcPts val="0"/>
                        </a:spcAft>
                      </a:pPr>
                      <a:r>
                        <a:rPr lang="en-US" sz="1000">
                          <a:latin typeface="Times New Roman"/>
                          <a:ea typeface="Times New Roman"/>
                        </a:rPr>
                        <a:t>ALTER</a:t>
                      </a:r>
                      <a:r>
                        <a:rPr lang="en-US" sz="1100">
                          <a:latin typeface="Times New Roman"/>
                          <a:ea typeface="Times New Roman"/>
                        </a:rPr>
                        <a:t> </a:t>
                      </a:r>
                    </a:p>
                  </a:txBody>
                  <a:tcPr marL="34636" marR="346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latin typeface="Times New Roman"/>
                          <a:ea typeface="Times New Roman"/>
                        </a:rPr>
                        <a:t>Enables use of </a:t>
                      </a:r>
                      <a:r>
                        <a:rPr lang="en-US" sz="1000">
                          <a:latin typeface="Times New Roman"/>
                          <a:ea typeface="Times New Roman"/>
                        </a:rPr>
                        <a:t>ALTER TABLE</a:t>
                      </a:r>
                      <a:r>
                        <a:rPr lang="en-US" sz="1100">
                          <a:latin typeface="Times New Roman"/>
                          <a:ea typeface="Times New Roman"/>
                        </a:rPr>
                        <a:t> </a:t>
                      </a:r>
                    </a:p>
                  </a:txBody>
                  <a:tcPr marL="34636" marR="346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74889">
                <a:tc>
                  <a:txBody>
                    <a:bodyPr/>
                    <a:lstStyle/>
                    <a:p>
                      <a:pPr marL="0" marR="0">
                        <a:spcBef>
                          <a:spcPts val="0"/>
                        </a:spcBef>
                        <a:spcAft>
                          <a:spcPts val="0"/>
                        </a:spcAft>
                      </a:pPr>
                      <a:r>
                        <a:rPr lang="en-US" sz="1000">
                          <a:latin typeface="Times New Roman"/>
                          <a:ea typeface="Times New Roman"/>
                        </a:rPr>
                        <a:t>ALTER ROUTINE</a:t>
                      </a:r>
                      <a:r>
                        <a:rPr lang="en-US" sz="1100">
                          <a:latin typeface="Times New Roman"/>
                          <a:ea typeface="Times New Roman"/>
                        </a:rPr>
                        <a:t> </a:t>
                      </a:r>
                    </a:p>
                  </a:txBody>
                  <a:tcPr marL="34636" marR="346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latin typeface="Times New Roman"/>
                          <a:ea typeface="Times New Roman"/>
                        </a:rPr>
                        <a:t>Enables stored routines to be altered or dropped </a:t>
                      </a:r>
                    </a:p>
                  </a:txBody>
                  <a:tcPr marL="34636" marR="346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67648">
                <a:tc>
                  <a:txBody>
                    <a:bodyPr/>
                    <a:lstStyle/>
                    <a:p>
                      <a:pPr marL="0" marR="0">
                        <a:spcBef>
                          <a:spcPts val="0"/>
                        </a:spcBef>
                        <a:spcAft>
                          <a:spcPts val="0"/>
                        </a:spcAft>
                      </a:pPr>
                      <a:r>
                        <a:rPr lang="en-US" sz="1000">
                          <a:latin typeface="Times New Roman"/>
                          <a:ea typeface="Times New Roman"/>
                        </a:rPr>
                        <a:t>CREATE</a:t>
                      </a:r>
                      <a:r>
                        <a:rPr lang="en-US" sz="1100">
                          <a:latin typeface="Times New Roman"/>
                          <a:ea typeface="Times New Roman"/>
                        </a:rPr>
                        <a:t> Enables use of </a:t>
                      </a:r>
                      <a:r>
                        <a:rPr lang="en-US" sz="1000">
                          <a:latin typeface="Times New Roman"/>
                          <a:ea typeface="Times New Roman"/>
                        </a:rPr>
                        <a:t>CREATE TABLE</a:t>
                      </a:r>
                      <a:r>
                        <a:rPr lang="en-US" sz="1100">
                          <a:latin typeface="Times New Roman"/>
                          <a:ea typeface="Times New Roman"/>
                        </a:rPr>
                        <a:t> </a:t>
                      </a:r>
                    </a:p>
                  </a:txBody>
                  <a:tcPr marL="34636" marR="346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100">
                        <a:latin typeface="Times New Roman"/>
                        <a:ea typeface="Times New Roman"/>
                      </a:endParaRPr>
                    </a:p>
                  </a:txBody>
                  <a:tcPr marL="34636" marR="346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67648">
                <a:tc>
                  <a:txBody>
                    <a:bodyPr/>
                    <a:lstStyle/>
                    <a:p>
                      <a:pPr marL="0" marR="0">
                        <a:spcBef>
                          <a:spcPts val="0"/>
                        </a:spcBef>
                        <a:spcAft>
                          <a:spcPts val="0"/>
                        </a:spcAft>
                      </a:pPr>
                      <a:r>
                        <a:rPr lang="en-US" sz="1000">
                          <a:latin typeface="Times New Roman"/>
                          <a:ea typeface="Times New Roman"/>
                        </a:rPr>
                        <a:t>CREATE ROUTINE</a:t>
                      </a:r>
                      <a:r>
                        <a:rPr lang="en-US" sz="1100">
                          <a:latin typeface="Times New Roman"/>
                          <a:ea typeface="Times New Roman"/>
                        </a:rPr>
                        <a:t> </a:t>
                      </a:r>
                    </a:p>
                  </a:txBody>
                  <a:tcPr marL="34636" marR="346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latin typeface="Times New Roman"/>
                          <a:ea typeface="Times New Roman"/>
                        </a:rPr>
                        <a:t>Enables creation of stored routines </a:t>
                      </a:r>
                    </a:p>
                  </a:txBody>
                  <a:tcPr marL="34636" marR="346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74889">
                <a:tc>
                  <a:txBody>
                    <a:bodyPr/>
                    <a:lstStyle/>
                    <a:p>
                      <a:pPr marL="0" marR="0">
                        <a:spcBef>
                          <a:spcPts val="0"/>
                        </a:spcBef>
                        <a:spcAft>
                          <a:spcPts val="0"/>
                        </a:spcAft>
                      </a:pPr>
                      <a:r>
                        <a:rPr lang="en-US" sz="1000">
                          <a:latin typeface="Times New Roman"/>
                          <a:ea typeface="Times New Roman"/>
                        </a:rPr>
                        <a:t>CREATE TEMPORARY TABLES</a:t>
                      </a:r>
                      <a:r>
                        <a:rPr lang="en-US" sz="1100">
                          <a:latin typeface="Times New Roman"/>
                          <a:ea typeface="Times New Roman"/>
                        </a:rPr>
                        <a:t> </a:t>
                      </a:r>
                    </a:p>
                  </a:txBody>
                  <a:tcPr marL="34636" marR="346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latin typeface="Times New Roman"/>
                          <a:ea typeface="Times New Roman"/>
                        </a:rPr>
                        <a:t>Enables use of </a:t>
                      </a:r>
                      <a:r>
                        <a:rPr lang="en-US" sz="1000">
                          <a:latin typeface="Times New Roman"/>
                          <a:ea typeface="Times New Roman"/>
                        </a:rPr>
                        <a:t>CREATE TEMPORARY TABLE</a:t>
                      </a:r>
                      <a:r>
                        <a:rPr lang="en-US" sz="1100">
                          <a:latin typeface="Times New Roman"/>
                          <a:ea typeface="Times New Roman"/>
                        </a:rPr>
                        <a:t> </a:t>
                      </a:r>
                    </a:p>
                  </a:txBody>
                  <a:tcPr marL="34636" marR="346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412335">
                <a:tc>
                  <a:txBody>
                    <a:bodyPr/>
                    <a:lstStyle/>
                    <a:p>
                      <a:pPr marL="0" marR="0">
                        <a:spcBef>
                          <a:spcPts val="0"/>
                        </a:spcBef>
                        <a:spcAft>
                          <a:spcPts val="0"/>
                        </a:spcAft>
                      </a:pPr>
                      <a:r>
                        <a:rPr lang="en-US" sz="1000">
                          <a:latin typeface="Times New Roman"/>
                          <a:ea typeface="Times New Roman"/>
                        </a:rPr>
                        <a:t>CREATE USER</a:t>
                      </a:r>
                      <a:r>
                        <a:rPr lang="en-US" sz="1100">
                          <a:latin typeface="Times New Roman"/>
                          <a:ea typeface="Times New Roman"/>
                        </a:rPr>
                        <a:t> </a:t>
                      </a:r>
                    </a:p>
                  </a:txBody>
                  <a:tcPr marL="34636" marR="346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latin typeface="Times New Roman"/>
                          <a:ea typeface="Times New Roman"/>
                        </a:rPr>
                        <a:t>Enables use of </a:t>
                      </a:r>
                      <a:r>
                        <a:rPr lang="en-US" sz="1000">
                          <a:latin typeface="Times New Roman"/>
                          <a:ea typeface="Times New Roman"/>
                        </a:rPr>
                        <a:t>CREATE USER</a:t>
                      </a:r>
                      <a:r>
                        <a:rPr lang="en-US" sz="1100">
                          <a:latin typeface="Times New Roman"/>
                          <a:ea typeface="Times New Roman"/>
                        </a:rPr>
                        <a:t>, </a:t>
                      </a:r>
                      <a:r>
                        <a:rPr lang="en-US" sz="1000">
                          <a:latin typeface="Times New Roman"/>
                          <a:ea typeface="Times New Roman"/>
                        </a:rPr>
                        <a:t>DROP USER</a:t>
                      </a:r>
                      <a:r>
                        <a:rPr lang="en-US" sz="1100">
                          <a:latin typeface="Times New Roman"/>
                          <a:ea typeface="Times New Roman"/>
                        </a:rPr>
                        <a:t>, </a:t>
                      </a:r>
                      <a:r>
                        <a:rPr lang="en-US" sz="1000">
                          <a:latin typeface="Times New Roman"/>
                          <a:ea typeface="Times New Roman"/>
                        </a:rPr>
                        <a:t>RENAME USER</a:t>
                      </a:r>
                      <a:r>
                        <a:rPr lang="en-US" sz="1100">
                          <a:latin typeface="Times New Roman"/>
                          <a:ea typeface="Times New Roman"/>
                        </a:rPr>
                        <a:t>, and </a:t>
                      </a:r>
                      <a:r>
                        <a:rPr lang="en-US" sz="1000">
                          <a:latin typeface="Times New Roman"/>
                          <a:ea typeface="Times New Roman"/>
                        </a:rPr>
                        <a:t>REVOKE ALL PRIVILEGES</a:t>
                      </a:r>
                      <a:r>
                        <a:rPr lang="en-US" sz="1100">
                          <a:latin typeface="Times New Roman"/>
                          <a:ea typeface="Times New Roman"/>
                        </a:rPr>
                        <a:t>. </a:t>
                      </a:r>
                    </a:p>
                  </a:txBody>
                  <a:tcPr marL="34636" marR="346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67648">
                <a:tc>
                  <a:txBody>
                    <a:bodyPr/>
                    <a:lstStyle/>
                    <a:p>
                      <a:pPr marL="0" marR="0">
                        <a:spcBef>
                          <a:spcPts val="0"/>
                        </a:spcBef>
                        <a:spcAft>
                          <a:spcPts val="0"/>
                        </a:spcAft>
                      </a:pPr>
                      <a:r>
                        <a:rPr lang="en-US" sz="1000">
                          <a:latin typeface="Times New Roman"/>
                          <a:ea typeface="Times New Roman"/>
                        </a:rPr>
                        <a:t>CREATE VIEW</a:t>
                      </a:r>
                      <a:r>
                        <a:rPr lang="en-US" sz="1100">
                          <a:latin typeface="Times New Roman"/>
                          <a:ea typeface="Times New Roman"/>
                        </a:rPr>
                        <a:t> </a:t>
                      </a:r>
                    </a:p>
                  </a:txBody>
                  <a:tcPr marL="34636" marR="346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latin typeface="Times New Roman"/>
                          <a:ea typeface="Times New Roman"/>
                        </a:rPr>
                        <a:t>Enables use of </a:t>
                      </a:r>
                      <a:r>
                        <a:rPr lang="en-US" sz="1000">
                          <a:latin typeface="Times New Roman"/>
                          <a:ea typeface="Times New Roman"/>
                        </a:rPr>
                        <a:t>CREATE VIEW</a:t>
                      </a:r>
                      <a:r>
                        <a:rPr lang="en-US" sz="1100">
                          <a:latin typeface="Times New Roman"/>
                          <a:ea typeface="Times New Roman"/>
                        </a:rPr>
                        <a:t> </a:t>
                      </a:r>
                    </a:p>
                  </a:txBody>
                  <a:tcPr marL="34636" marR="346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67648">
                <a:tc>
                  <a:txBody>
                    <a:bodyPr/>
                    <a:lstStyle/>
                    <a:p>
                      <a:pPr marL="0" marR="0">
                        <a:spcBef>
                          <a:spcPts val="0"/>
                        </a:spcBef>
                        <a:spcAft>
                          <a:spcPts val="0"/>
                        </a:spcAft>
                      </a:pPr>
                      <a:r>
                        <a:rPr lang="en-US" sz="1000">
                          <a:latin typeface="Times New Roman"/>
                          <a:ea typeface="Times New Roman"/>
                        </a:rPr>
                        <a:t>DELETE</a:t>
                      </a:r>
                      <a:r>
                        <a:rPr lang="en-US" sz="1100">
                          <a:latin typeface="Times New Roman"/>
                          <a:ea typeface="Times New Roman"/>
                        </a:rPr>
                        <a:t> </a:t>
                      </a:r>
                    </a:p>
                  </a:txBody>
                  <a:tcPr marL="34636" marR="346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latin typeface="Times New Roman"/>
                          <a:ea typeface="Times New Roman"/>
                        </a:rPr>
                        <a:t>Enables use of </a:t>
                      </a:r>
                      <a:r>
                        <a:rPr lang="en-US" sz="1000">
                          <a:latin typeface="Times New Roman"/>
                          <a:ea typeface="Times New Roman"/>
                        </a:rPr>
                        <a:t>DELETE</a:t>
                      </a:r>
                      <a:r>
                        <a:rPr lang="en-US" sz="1100">
                          <a:latin typeface="Times New Roman"/>
                          <a:ea typeface="Times New Roman"/>
                        </a:rPr>
                        <a:t> </a:t>
                      </a:r>
                    </a:p>
                  </a:txBody>
                  <a:tcPr marL="34636" marR="346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67648">
                <a:tc>
                  <a:txBody>
                    <a:bodyPr/>
                    <a:lstStyle/>
                    <a:p>
                      <a:pPr marL="0" marR="0">
                        <a:spcBef>
                          <a:spcPts val="0"/>
                        </a:spcBef>
                        <a:spcAft>
                          <a:spcPts val="0"/>
                        </a:spcAft>
                      </a:pPr>
                      <a:r>
                        <a:rPr lang="en-US" sz="1000">
                          <a:latin typeface="Times New Roman"/>
                          <a:ea typeface="Times New Roman"/>
                        </a:rPr>
                        <a:t>DROP</a:t>
                      </a:r>
                      <a:r>
                        <a:rPr lang="en-US" sz="1100">
                          <a:latin typeface="Times New Roman"/>
                          <a:ea typeface="Times New Roman"/>
                        </a:rPr>
                        <a:t> </a:t>
                      </a:r>
                    </a:p>
                  </a:txBody>
                  <a:tcPr marL="34636" marR="346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latin typeface="Times New Roman"/>
                          <a:ea typeface="Times New Roman"/>
                        </a:rPr>
                        <a:t>Enables use of </a:t>
                      </a:r>
                      <a:r>
                        <a:rPr lang="en-US" sz="1000">
                          <a:latin typeface="Times New Roman"/>
                          <a:ea typeface="Times New Roman"/>
                        </a:rPr>
                        <a:t>DROP TABLE</a:t>
                      </a:r>
                      <a:r>
                        <a:rPr lang="en-US" sz="1100">
                          <a:latin typeface="Times New Roman"/>
                          <a:ea typeface="Times New Roman"/>
                        </a:rPr>
                        <a:t> </a:t>
                      </a:r>
                    </a:p>
                  </a:txBody>
                  <a:tcPr marL="34636" marR="346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167648">
                <a:tc>
                  <a:txBody>
                    <a:bodyPr/>
                    <a:lstStyle/>
                    <a:p>
                      <a:pPr marL="0" marR="0">
                        <a:spcBef>
                          <a:spcPts val="0"/>
                        </a:spcBef>
                        <a:spcAft>
                          <a:spcPts val="0"/>
                        </a:spcAft>
                      </a:pPr>
                      <a:r>
                        <a:rPr lang="en-US" sz="1000">
                          <a:latin typeface="Times New Roman"/>
                          <a:ea typeface="Times New Roman"/>
                        </a:rPr>
                        <a:t>EXECUTE</a:t>
                      </a:r>
                      <a:r>
                        <a:rPr lang="en-US" sz="1100">
                          <a:latin typeface="Times New Roman"/>
                          <a:ea typeface="Times New Roman"/>
                        </a:rPr>
                        <a:t> </a:t>
                      </a:r>
                    </a:p>
                  </a:txBody>
                  <a:tcPr marL="34636" marR="346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latin typeface="Times New Roman"/>
                          <a:ea typeface="Times New Roman"/>
                        </a:rPr>
                        <a:t>Enables the user to run stored routines </a:t>
                      </a:r>
                    </a:p>
                  </a:txBody>
                  <a:tcPr marL="34636" marR="346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74889">
                <a:tc>
                  <a:txBody>
                    <a:bodyPr/>
                    <a:lstStyle/>
                    <a:p>
                      <a:pPr marL="0" marR="0">
                        <a:spcBef>
                          <a:spcPts val="0"/>
                        </a:spcBef>
                        <a:spcAft>
                          <a:spcPts val="0"/>
                        </a:spcAft>
                      </a:pPr>
                      <a:r>
                        <a:rPr lang="en-US" sz="1000">
                          <a:latin typeface="Times New Roman"/>
                          <a:ea typeface="Times New Roman"/>
                        </a:rPr>
                        <a:t>FILE</a:t>
                      </a:r>
                      <a:r>
                        <a:rPr lang="en-US" sz="1100">
                          <a:latin typeface="Times New Roman"/>
                          <a:ea typeface="Times New Roman"/>
                        </a:rPr>
                        <a:t> </a:t>
                      </a:r>
                    </a:p>
                  </a:txBody>
                  <a:tcPr marL="34636" marR="346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latin typeface="Times New Roman"/>
                          <a:ea typeface="Times New Roman"/>
                        </a:rPr>
                        <a:t>Enables use of </a:t>
                      </a:r>
                      <a:r>
                        <a:rPr lang="en-US" sz="1000">
                          <a:latin typeface="Times New Roman"/>
                          <a:ea typeface="Times New Roman"/>
                        </a:rPr>
                        <a:t>SELECT ... INTO OUTFILE</a:t>
                      </a:r>
                      <a:r>
                        <a:rPr lang="en-US" sz="1100">
                          <a:latin typeface="Times New Roman"/>
                          <a:ea typeface="Times New Roman"/>
                        </a:rPr>
                        <a:t> and </a:t>
                      </a:r>
                      <a:r>
                        <a:rPr lang="en-US" sz="1000">
                          <a:latin typeface="Times New Roman"/>
                          <a:ea typeface="Times New Roman"/>
                        </a:rPr>
                        <a:t>LOAD DATA INFILE</a:t>
                      </a:r>
                      <a:r>
                        <a:rPr lang="en-US" sz="1100">
                          <a:latin typeface="Times New Roman"/>
                          <a:ea typeface="Times New Roman"/>
                        </a:rPr>
                        <a:t> </a:t>
                      </a:r>
                    </a:p>
                  </a:txBody>
                  <a:tcPr marL="34636" marR="346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74889">
                <a:tc>
                  <a:txBody>
                    <a:bodyPr/>
                    <a:lstStyle/>
                    <a:p>
                      <a:pPr marL="0" marR="0">
                        <a:spcBef>
                          <a:spcPts val="0"/>
                        </a:spcBef>
                        <a:spcAft>
                          <a:spcPts val="0"/>
                        </a:spcAft>
                      </a:pPr>
                      <a:r>
                        <a:rPr lang="en-US" sz="1000">
                          <a:latin typeface="Times New Roman"/>
                          <a:ea typeface="Times New Roman"/>
                        </a:rPr>
                        <a:t>INDEX</a:t>
                      </a:r>
                      <a:r>
                        <a:rPr lang="en-US" sz="1100">
                          <a:latin typeface="Times New Roman"/>
                          <a:ea typeface="Times New Roman"/>
                        </a:rPr>
                        <a:t> </a:t>
                      </a:r>
                    </a:p>
                  </a:txBody>
                  <a:tcPr marL="34636" marR="346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latin typeface="Times New Roman"/>
                          <a:ea typeface="Times New Roman"/>
                        </a:rPr>
                        <a:t>Enables use of </a:t>
                      </a:r>
                      <a:r>
                        <a:rPr lang="en-US" sz="1000">
                          <a:latin typeface="Times New Roman"/>
                          <a:ea typeface="Times New Roman"/>
                        </a:rPr>
                        <a:t>CREATE INDEX</a:t>
                      </a:r>
                      <a:r>
                        <a:rPr lang="en-US" sz="1100">
                          <a:latin typeface="Times New Roman"/>
                          <a:ea typeface="Times New Roman"/>
                        </a:rPr>
                        <a:t> and </a:t>
                      </a:r>
                      <a:r>
                        <a:rPr lang="en-US" sz="1000">
                          <a:latin typeface="Times New Roman"/>
                          <a:ea typeface="Times New Roman"/>
                        </a:rPr>
                        <a:t>DROP INDEX</a:t>
                      </a:r>
                      <a:r>
                        <a:rPr lang="en-US" sz="1100">
                          <a:latin typeface="Times New Roman"/>
                          <a:ea typeface="Times New Roman"/>
                        </a:rPr>
                        <a:t> </a:t>
                      </a:r>
                    </a:p>
                  </a:txBody>
                  <a:tcPr marL="34636" marR="346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167648">
                <a:tc>
                  <a:txBody>
                    <a:bodyPr/>
                    <a:lstStyle/>
                    <a:p>
                      <a:pPr marL="0" marR="0">
                        <a:spcBef>
                          <a:spcPts val="0"/>
                        </a:spcBef>
                        <a:spcAft>
                          <a:spcPts val="0"/>
                        </a:spcAft>
                      </a:pPr>
                      <a:r>
                        <a:rPr lang="en-US" sz="1000">
                          <a:latin typeface="Times New Roman"/>
                          <a:ea typeface="Times New Roman"/>
                        </a:rPr>
                        <a:t>INSERT</a:t>
                      </a:r>
                      <a:r>
                        <a:rPr lang="en-US" sz="1100">
                          <a:latin typeface="Times New Roman"/>
                          <a:ea typeface="Times New Roman"/>
                        </a:rPr>
                        <a:t> </a:t>
                      </a:r>
                    </a:p>
                  </a:txBody>
                  <a:tcPr marL="34636" marR="346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latin typeface="Times New Roman"/>
                          <a:ea typeface="Times New Roman"/>
                        </a:rPr>
                        <a:t>Enables use of </a:t>
                      </a:r>
                      <a:r>
                        <a:rPr lang="en-US" sz="1000">
                          <a:latin typeface="Times New Roman"/>
                          <a:ea typeface="Times New Roman"/>
                        </a:rPr>
                        <a:t>INSERT</a:t>
                      </a:r>
                      <a:r>
                        <a:rPr lang="en-US" sz="1100">
                          <a:latin typeface="Times New Roman"/>
                          <a:ea typeface="Times New Roman"/>
                        </a:rPr>
                        <a:t> </a:t>
                      </a:r>
                    </a:p>
                  </a:txBody>
                  <a:tcPr marL="34636" marR="346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335295">
                <a:tc>
                  <a:txBody>
                    <a:bodyPr/>
                    <a:lstStyle/>
                    <a:p>
                      <a:pPr marL="0" marR="0">
                        <a:spcBef>
                          <a:spcPts val="0"/>
                        </a:spcBef>
                        <a:spcAft>
                          <a:spcPts val="0"/>
                        </a:spcAft>
                      </a:pPr>
                      <a:r>
                        <a:rPr lang="en-US" sz="1000">
                          <a:latin typeface="Times New Roman"/>
                          <a:ea typeface="Times New Roman"/>
                        </a:rPr>
                        <a:t>LOCK TABLES</a:t>
                      </a:r>
                      <a:r>
                        <a:rPr lang="en-US" sz="1100">
                          <a:latin typeface="Times New Roman"/>
                          <a:ea typeface="Times New Roman"/>
                        </a:rPr>
                        <a:t> </a:t>
                      </a:r>
                    </a:p>
                  </a:txBody>
                  <a:tcPr marL="34636" marR="346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latin typeface="Times New Roman"/>
                          <a:ea typeface="Times New Roman"/>
                        </a:rPr>
                        <a:t>Enables use of </a:t>
                      </a:r>
                      <a:r>
                        <a:rPr lang="en-US" sz="1000">
                          <a:latin typeface="Times New Roman"/>
                          <a:ea typeface="Times New Roman"/>
                        </a:rPr>
                        <a:t>LOCK TABLES</a:t>
                      </a:r>
                      <a:r>
                        <a:rPr lang="en-US" sz="1100">
                          <a:latin typeface="Times New Roman"/>
                          <a:ea typeface="Times New Roman"/>
                        </a:rPr>
                        <a:t> on tables for which you have the </a:t>
                      </a:r>
                      <a:r>
                        <a:rPr lang="en-US" sz="1000">
                          <a:latin typeface="Times New Roman"/>
                          <a:ea typeface="Times New Roman"/>
                        </a:rPr>
                        <a:t>SELECT</a:t>
                      </a:r>
                      <a:r>
                        <a:rPr lang="en-US" sz="1100">
                          <a:latin typeface="Times New Roman"/>
                          <a:ea typeface="Times New Roman"/>
                        </a:rPr>
                        <a:t> privilege </a:t>
                      </a:r>
                    </a:p>
                  </a:txBody>
                  <a:tcPr marL="34636" marR="346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274889">
                <a:tc>
                  <a:txBody>
                    <a:bodyPr/>
                    <a:lstStyle/>
                    <a:p>
                      <a:pPr marL="0" marR="0">
                        <a:spcBef>
                          <a:spcPts val="0"/>
                        </a:spcBef>
                        <a:spcAft>
                          <a:spcPts val="0"/>
                        </a:spcAft>
                      </a:pPr>
                      <a:r>
                        <a:rPr lang="en-US" sz="1000">
                          <a:latin typeface="Times New Roman"/>
                          <a:ea typeface="Times New Roman"/>
                        </a:rPr>
                        <a:t>PROCESS</a:t>
                      </a:r>
                      <a:r>
                        <a:rPr lang="en-US" sz="1100">
                          <a:latin typeface="Times New Roman"/>
                          <a:ea typeface="Times New Roman"/>
                        </a:rPr>
                        <a:t> </a:t>
                      </a:r>
                    </a:p>
                  </a:txBody>
                  <a:tcPr marL="34636" marR="346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latin typeface="Times New Roman"/>
                          <a:ea typeface="Times New Roman"/>
                        </a:rPr>
                        <a:t>Enables the user to see all processes with </a:t>
                      </a:r>
                      <a:r>
                        <a:rPr lang="en-US" sz="1000">
                          <a:latin typeface="Times New Roman"/>
                          <a:ea typeface="Times New Roman"/>
                        </a:rPr>
                        <a:t>SHOW PROCESSLIST</a:t>
                      </a:r>
                      <a:r>
                        <a:rPr lang="en-US" sz="1100">
                          <a:latin typeface="Times New Roman"/>
                          <a:ea typeface="Times New Roman"/>
                        </a:rPr>
                        <a:t> </a:t>
                      </a:r>
                    </a:p>
                  </a:txBody>
                  <a:tcPr marL="34636" marR="346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167648">
                <a:tc>
                  <a:txBody>
                    <a:bodyPr/>
                    <a:lstStyle/>
                    <a:p>
                      <a:pPr marL="0" marR="0">
                        <a:spcBef>
                          <a:spcPts val="0"/>
                        </a:spcBef>
                        <a:spcAft>
                          <a:spcPts val="0"/>
                        </a:spcAft>
                      </a:pPr>
                      <a:r>
                        <a:rPr lang="en-US" sz="1000">
                          <a:latin typeface="Times New Roman"/>
                          <a:ea typeface="Times New Roman"/>
                        </a:rPr>
                        <a:t>REFERENCES</a:t>
                      </a:r>
                      <a:r>
                        <a:rPr lang="en-US" sz="1100">
                          <a:latin typeface="Times New Roman"/>
                          <a:ea typeface="Times New Roman"/>
                        </a:rPr>
                        <a:t> </a:t>
                      </a:r>
                    </a:p>
                  </a:txBody>
                  <a:tcPr marL="34636" marR="346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latin typeface="Times New Roman"/>
                          <a:ea typeface="Times New Roman"/>
                        </a:rPr>
                        <a:t>Not implemented </a:t>
                      </a:r>
                    </a:p>
                  </a:txBody>
                  <a:tcPr marL="34636" marR="346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167648">
                <a:tc>
                  <a:txBody>
                    <a:bodyPr/>
                    <a:lstStyle/>
                    <a:p>
                      <a:pPr marL="0" marR="0">
                        <a:spcBef>
                          <a:spcPts val="0"/>
                        </a:spcBef>
                        <a:spcAft>
                          <a:spcPts val="0"/>
                        </a:spcAft>
                      </a:pPr>
                      <a:r>
                        <a:rPr lang="en-US" sz="1000">
                          <a:latin typeface="Times New Roman"/>
                          <a:ea typeface="Times New Roman"/>
                        </a:rPr>
                        <a:t>RELOAD</a:t>
                      </a:r>
                      <a:r>
                        <a:rPr lang="en-US" sz="1100">
                          <a:latin typeface="Times New Roman"/>
                          <a:ea typeface="Times New Roman"/>
                        </a:rPr>
                        <a:t> </a:t>
                      </a:r>
                    </a:p>
                  </a:txBody>
                  <a:tcPr marL="34636" marR="346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latin typeface="Times New Roman"/>
                          <a:ea typeface="Times New Roman"/>
                        </a:rPr>
                        <a:t>Enables use of </a:t>
                      </a:r>
                      <a:r>
                        <a:rPr lang="en-US" sz="1000">
                          <a:latin typeface="Times New Roman"/>
                          <a:ea typeface="Times New Roman"/>
                        </a:rPr>
                        <a:t>FLUSH</a:t>
                      </a:r>
                      <a:r>
                        <a:rPr lang="en-US" sz="1100">
                          <a:latin typeface="Times New Roman"/>
                          <a:ea typeface="Times New Roman"/>
                        </a:rPr>
                        <a:t> </a:t>
                      </a:r>
                    </a:p>
                  </a:txBody>
                  <a:tcPr marL="34636" marR="346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274889">
                <a:tc>
                  <a:txBody>
                    <a:bodyPr/>
                    <a:lstStyle/>
                    <a:p>
                      <a:pPr marL="0" marR="0">
                        <a:spcBef>
                          <a:spcPts val="0"/>
                        </a:spcBef>
                        <a:spcAft>
                          <a:spcPts val="0"/>
                        </a:spcAft>
                      </a:pPr>
                      <a:r>
                        <a:rPr lang="en-US" sz="1000">
                          <a:latin typeface="Times New Roman"/>
                          <a:ea typeface="Times New Roman"/>
                        </a:rPr>
                        <a:t>REPLICATION CLIENT</a:t>
                      </a:r>
                      <a:r>
                        <a:rPr lang="en-US" sz="1100">
                          <a:latin typeface="Times New Roman"/>
                          <a:ea typeface="Times New Roman"/>
                        </a:rPr>
                        <a:t> </a:t>
                      </a:r>
                    </a:p>
                  </a:txBody>
                  <a:tcPr marL="34636" marR="346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latin typeface="Times New Roman"/>
                          <a:ea typeface="Times New Roman"/>
                        </a:rPr>
                        <a:t>Enables the user to ask where slave or master servers are </a:t>
                      </a:r>
                    </a:p>
                  </a:txBody>
                  <a:tcPr marL="34636" marR="346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274889">
                <a:tc>
                  <a:txBody>
                    <a:bodyPr/>
                    <a:lstStyle/>
                    <a:p>
                      <a:pPr marL="0" marR="0">
                        <a:spcBef>
                          <a:spcPts val="0"/>
                        </a:spcBef>
                        <a:spcAft>
                          <a:spcPts val="0"/>
                        </a:spcAft>
                      </a:pPr>
                      <a:r>
                        <a:rPr lang="en-US" sz="1000">
                          <a:latin typeface="Times New Roman"/>
                          <a:ea typeface="Times New Roman"/>
                        </a:rPr>
                        <a:t>REPLICATION SLAVE</a:t>
                      </a:r>
                      <a:r>
                        <a:rPr lang="en-US" sz="1100">
                          <a:latin typeface="Times New Roman"/>
                          <a:ea typeface="Times New Roman"/>
                        </a:rPr>
                        <a:t> </a:t>
                      </a:r>
                    </a:p>
                  </a:txBody>
                  <a:tcPr marL="34636" marR="346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latin typeface="Times New Roman"/>
                          <a:ea typeface="Times New Roman"/>
                        </a:rPr>
                        <a:t>Needed for replication slaves (to read binary log events from the master) </a:t>
                      </a:r>
                    </a:p>
                  </a:txBody>
                  <a:tcPr marL="34636" marR="346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0"/>
                  </a:ext>
                </a:extLst>
              </a:tr>
              <a:tr h="167648">
                <a:tc>
                  <a:txBody>
                    <a:bodyPr/>
                    <a:lstStyle/>
                    <a:p>
                      <a:pPr marL="0" marR="0">
                        <a:spcBef>
                          <a:spcPts val="0"/>
                        </a:spcBef>
                        <a:spcAft>
                          <a:spcPts val="0"/>
                        </a:spcAft>
                      </a:pPr>
                      <a:r>
                        <a:rPr lang="en-US" sz="1000">
                          <a:latin typeface="Times New Roman"/>
                          <a:ea typeface="Times New Roman"/>
                        </a:rPr>
                        <a:t>SELECT</a:t>
                      </a:r>
                      <a:r>
                        <a:rPr lang="en-US" sz="1100">
                          <a:latin typeface="Times New Roman"/>
                          <a:ea typeface="Times New Roman"/>
                        </a:rPr>
                        <a:t> </a:t>
                      </a:r>
                    </a:p>
                  </a:txBody>
                  <a:tcPr marL="34636" marR="346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latin typeface="Times New Roman"/>
                          <a:ea typeface="Times New Roman"/>
                        </a:rPr>
                        <a:t>Enables use of </a:t>
                      </a:r>
                      <a:r>
                        <a:rPr lang="en-US" sz="1000">
                          <a:latin typeface="Times New Roman"/>
                          <a:ea typeface="Times New Roman"/>
                        </a:rPr>
                        <a:t>SELECT</a:t>
                      </a:r>
                      <a:r>
                        <a:rPr lang="en-US" sz="1100">
                          <a:latin typeface="Times New Roman"/>
                          <a:ea typeface="Times New Roman"/>
                        </a:rPr>
                        <a:t> </a:t>
                      </a:r>
                      <a:r>
                        <a:rPr lang="en-US" sz="1000">
                          <a:latin typeface="Times New Roman"/>
                          <a:ea typeface="Times New Roman"/>
                        </a:rPr>
                        <a:t>SHOW DATABASES</a:t>
                      </a:r>
                      <a:r>
                        <a:rPr lang="en-US" sz="1100">
                          <a:latin typeface="Times New Roman"/>
                          <a:ea typeface="Times New Roman"/>
                        </a:rPr>
                        <a:t> </a:t>
                      </a:r>
                    </a:p>
                  </a:txBody>
                  <a:tcPr marL="34636" marR="346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1"/>
                  </a:ext>
                </a:extLst>
              </a:tr>
              <a:tr h="167648">
                <a:tc>
                  <a:txBody>
                    <a:bodyPr/>
                    <a:lstStyle/>
                    <a:p>
                      <a:pPr marL="0" marR="0">
                        <a:spcBef>
                          <a:spcPts val="0"/>
                        </a:spcBef>
                        <a:spcAft>
                          <a:spcPts val="0"/>
                        </a:spcAft>
                      </a:pPr>
                      <a:r>
                        <a:rPr lang="en-US" sz="1000">
                          <a:latin typeface="Times New Roman"/>
                          <a:ea typeface="Times New Roman"/>
                        </a:rPr>
                        <a:t>SHOW DATABASES</a:t>
                      </a:r>
                      <a:r>
                        <a:rPr lang="en-US" sz="1100">
                          <a:latin typeface="Times New Roman"/>
                          <a:ea typeface="Times New Roman"/>
                        </a:rPr>
                        <a:t> </a:t>
                      </a:r>
                    </a:p>
                  </a:txBody>
                  <a:tcPr marL="34636" marR="346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latin typeface="Times New Roman"/>
                          <a:ea typeface="Times New Roman"/>
                        </a:rPr>
                        <a:t>shows all databases </a:t>
                      </a:r>
                    </a:p>
                  </a:txBody>
                  <a:tcPr marL="34636" marR="346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2"/>
                  </a:ext>
                </a:extLst>
              </a:tr>
              <a:tr h="167648">
                <a:tc>
                  <a:txBody>
                    <a:bodyPr/>
                    <a:lstStyle/>
                    <a:p>
                      <a:pPr marL="0" marR="0">
                        <a:spcBef>
                          <a:spcPts val="0"/>
                        </a:spcBef>
                        <a:spcAft>
                          <a:spcPts val="0"/>
                        </a:spcAft>
                      </a:pPr>
                      <a:r>
                        <a:rPr lang="en-US" sz="1000">
                          <a:latin typeface="Times New Roman"/>
                          <a:ea typeface="Times New Roman"/>
                        </a:rPr>
                        <a:t>SHOW VIEW</a:t>
                      </a:r>
                      <a:r>
                        <a:rPr lang="en-US" sz="1100">
                          <a:latin typeface="Times New Roman"/>
                          <a:ea typeface="Times New Roman"/>
                        </a:rPr>
                        <a:t> </a:t>
                      </a:r>
                    </a:p>
                  </a:txBody>
                  <a:tcPr marL="34636" marR="346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latin typeface="Times New Roman"/>
                          <a:ea typeface="Times New Roman"/>
                        </a:rPr>
                        <a:t>Enables use of </a:t>
                      </a:r>
                      <a:r>
                        <a:rPr lang="en-US" sz="1000">
                          <a:latin typeface="Times New Roman"/>
                          <a:ea typeface="Times New Roman"/>
                        </a:rPr>
                        <a:t>SHOW CREATE VIEW</a:t>
                      </a:r>
                      <a:r>
                        <a:rPr lang="en-US" sz="1100">
                          <a:latin typeface="Times New Roman"/>
                          <a:ea typeface="Times New Roman"/>
                        </a:rPr>
                        <a:t> </a:t>
                      </a:r>
                    </a:p>
                  </a:txBody>
                  <a:tcPr marL="34636" marR="346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3"/>
                  </a:ext>
                </a:extLst>
              </a:tr>
              <a:tr h="167648">
                <a:tc>
                  <a:txBody>
                    <a:bodyPr/>
                    <a:lstStyle/>
                    <a:p>
                      <a:pPr marL="0" marR="0">
                        <a:spcBef>
                          <a:spcPts val="0"/>
                        </a:spcBef>
                        <a:spcAft>
                          <a:spcPts val="0"/>
                        </a:spcAft>
                      </a:pPr>
                      <a:r>
                        <a:rPr lang="en-US" sz="1000">
                          <a:latin typeface="Times New Roman"/>
                          <a:ea typeface="Times New Roman"/>
                        </a:rPr>
                        <a:t>SHUTDOWN</a:t>
                      </a:r>
                      <a:r>
                        <a:rPr lang="en-US" sz="1100">
                          <a:latin typeface="Times New Roman"/>
                          <a:ea typeface="Times New Roman"/>
                        </a:rPr>
                        <a:t> </a:t>
                      </a:r>
                    </a:p>
                  </a:txBody>
                  <a:tcPr marL="34636" marR="346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latin typeface="Times New Roman"/>
                          <a:ea typeface="Times New Roman"/>
                        </a:rPr>
                        <a:t>Enables use of </a:t>
                      </a:r>
                      <a:r>
                        <a:rPr lang="en-US" sz="1100" b="1">
                          <a:latin typeface="Times New Roman"/>
                          <a:ea typeface="Times New Roman"/>
                        </a:rPr>
                        <a:t>mysqladmin shutdown</a:t>
                      </a:r>
                      <a:r>
                        <a:rPr lang="en-US" sz="1100">
                          <a:latin typeface="Times New Roman"/>
                          <a:ea typeface="Times New Roman"/>
                        </a:rPr>
                        <a:t> </a:t>
                      </a:r>
                    </a:p>
                  </a:txBody>
                  <a:tcPr marL="34636" marR="346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4"/>
                  </a:ext>
                </a:extLst>
              </a:tr>
              <a:tr h="687223">
                <a:tc>
                  <a:txBody>
                    <a:bodyPr/>
                    <a:lstStyle/>
                    <a:p>
                      <a:pPr marL="0" marR="0">
                        <a:spcBef>
                          <a:spcPts val="0"/>
                        </a:spcBef>
                        <a:spcAft>
                          <a:spcPts val="0"/>
                        </a:spcAft>
                      </a:pPr>
                      <a:r>
                        <a:rPr lang="en-US" sz="1000">
                          <a:latin typeface="Times New Roman"/>
                          <a:ea typeface="Times New Roman"/>
                        </a:rPr>
                        <a:t>SUPER</a:t>
                      </a:r>
                      <a:r>
                        <a:rPr lang="en-US" sz="1100">
                          <a:latin typeface="Times New Roman"/>
                          <a:ea typeface="Times New Roman"/>
                        </a:rPr>
                        <a:t> </a:t>
                      </a:r>
                    </a:p>
                  </a:txBody>
                  <a:tcPr marL="34636" marR="346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latin typeface="Times New Roman"/>
                          <a:ea typeface="Times New Roman"/>
                        </a:rPr>
                        <a:t>Enables use of </a:t>
                      </a:r>
                      <a:r>
                        <a:rPr lang="en-US" sz="1000">
                          <a:latin typeface="Times New Roman"/>
                          <a:ea typeface="Times New Roman"/>
                        </a:rPr>
                        <a:t>CHANGE MASTER</a:t>
                      </a:r>
                      <a:r>
                        <a:rPr lang="en-US" sz="1100">
                          <a:latin typeface="Times New Roman"/>
                          <a:ea typeface="Times New Roman"/>
                        </a:rPr>
                        <a:t>, </a:t>
                      </a:r>
                      <a:r>
                        <a:rPr lang="en-US" sz="1000">
                          <a:latin typeface="Times New Roman"/>
                          <a:ea typeface="Times New Roman"/>
                        </a:rPr>
                        <a:t>KILL</a:t>
                      </a:r>
                      <a:r>
                        <a:rPr lang="en-US" sz="1100">
                          <a:latin typeface="Times New Roman"/>
                          <a:ea typeface="Times New Roman"/>
                        </a:rPr>
                        <a:t>, </a:t>
                      </a:r>
                      <a:r>
                        <a:rPr lang="en-US" sz="1000">
                          <a:latin typeface="Times New Roman"/>
                          <a:ea typeface="Times New Roman"/>
                        </a:rPr>
                        <a:t>PURGE MASTER LOGS</a:t>
                      </a:r>
                      <a:r>
                        <a:rPr lang="en-US" sz="1100">
                          <a:latin typeface="Times New Roman"/>
                          <a:ea typeface="Times New Roman"/>
                        </a:rPr>
                        <a:t>, and </a:t>
                      </a:r>
                      <a:r>
                        <a:rPr lang="en-US" sz="1000">
                          <a:latin typeface="Times New Roman"/>
                          <a:ea typeface="Times New Roman"/>
                        </a:rPr>
                        <a:t>SET GLOBAL</a:t>
                      </a:r>
                      <a:r>
                        <a:rPr lang="en-US" sz="1100">
                          <a:latin typeface="Times New Roman"/>
                          <a:ea typeface="Times New Roman"/>
                        </a:rPr>
                        <a:t> statements, the </a:t>
                      </a:r>
                      <a:r>
                        <a:rPr lang="en-US" sz="1100" b="1">
                          <a:latin typeface="Times New Roman"/>
                          <a:ea typeface="Times New Roman"/>
                        </a:rPr>
                        <a:t>mysqladmin debug</a:t>
                      </a:r>
                      <a:r>
                        <a:rPr lang="en-US" sz="1100">
                          <a:latin typeface="Times New Roman"/>
                          <a:ea typeface="Times New Roman"/>
                        </a:rPr>
                        <a:t> command; allows you to connect (once) even if </a:t>
                      </a:r>
                      <a:r>
                        <a:rPr lang="en-US" sz="1000">
                          <a:latin typeface="Times New Roman"/>
                          <a:ea typeface="Times New Roman"/>
                        </a:rPr>
                        <a:t>max_connections</a:t>
                      </a:r>
                      <a:r>
                        <a:rPr lang="en-US" sz="1100">
                          <a:latin typeface="Times New Roman"/>
                          <a:ea typeface="Times New Roman"/>
                        </a:rPr>
                        <a:t> is reached </a:t>
                      </a:r>
                    </a:p>
                  </a:txBody>
                  <a:tcPr marL="34636" marR="346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5"/>
                  </a:ext>
                </a:extLst>
              </a:tr>
              <a:tr h="167648">
                <a:tc>
                  <a:txBody>
                    <a:bodyPr/>
                    <a:lstStyle/>
                    <a:p>
                      <a:pPr marL="0" marR="0">
                        <a:spcBef>
                          <a:spcPts val="0"/>
                        </a:spcBef>
                        <a:spcAft>
                          <a:spcPts val="0"/>
                        </a:spcAft>
                      </a:pPr>
                      <a:r>
                        <a:rPr lang="en-US" sz="1000">
                          <a:latin typeface="Times New Roman"/>
                          <a:ea typeface="Times New Roman"/>
                        </a:rPr>
                        <a:t>UPDATE</a:t>
                      </a:r>
                      <a:r>
                        <a:rPr lang="en-US" sz="1100">
                          <a:latin typeface="Times New Roman"/>
                          <a:ea typeface="Times New Roman"/>
                        </a:rPr>
                        <a:t> </a:t>
                      </a:r>
                    </a:p>
                  </a:txBody>
                  <a:tcPr marL="34636" marR="346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latin typeface="Times New Roman"/>
                          <a:ea typeface="Times New Roman"/>
                        </a:rPr>
                        <a:t>Enables use of </a:t>
                      </a:r>
                      <a:r>
                        <a:rPr lang="en-US" sz="1000">
                          <a:latin typeface="Times New Roman"/>
                          <a:ea typeface="Times New Roman"/>
                        </a:rPr>
                        <a:t>UPDATE</a:t>
                      </a:r>
                      <a:r>
                        <a:rPr lang="en-US" sz="1100">
                          <a:latin typeface="Times New Roman"/>
                          <a:ea typeface="Times New Roman"/>
                        </a:rPr>
                        <a:t> </a:t>
                      </a:r>
                    </a:p>
                  </a:txBody>
                  <a:tcPr marL="34636" marR="346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6"/>
                  </a:ext>
                </a:extLst>
              </a:tr>
              <a:tr h="167648">
                <a:tc>
                  <a:txBody>
                    <a:bodyPr/>
                    <a:lstStyle/>
                    <a:p>
                      <a:pPr marL="0" marR="0">
                        <a:spcBef>
                          <a:spcPts val="0"/>
                        </a:spcBef>
                        <a:spcAft>
                          <a:spcPts val="0"/>
                        </a:spcAft>
                      </a:pPr>
                      <a:r>
                        <a:rPr lang="en-US" sz="1000">
                          <a:latin typeface="Times New Roman"/>
                          <a:ea typeface="Times New Roman"/>
                        </a:rPr>
                        <a:t>USAGE</a:t>
                      </a:r>
                      <a:r>
                        <a:rPr lang="en-US" sz="1100">
                          <a:latin typeface="Times New Roman"/>
                          <a:ea typeface="Times New Roman"/>
                        </a:rPr>
                        <a:t> </a:t>
                      </a:r>
                    </a:p>
                  </a:txBody>
                  <a:tcPr marL="34636" marR="346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a:latin typeface="Times New Roman"/>
                          <a:ea typeface="Times New Roman"/>
                        </a:rPr>
                        <a:t>Synonym for “no privileges” </a:t>
                      </a:r>
                    </a:p>
                  </a:txBody>
                  <a:tcPr marL="34636" marR="346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7"/>
                  </a:ext>
                </a:extLst>
              </a:tr>
              <a:tr h="167648">
                <a:tc>
                  <a:txBody>
                    <a:bodyPr/>
                    <a:lstStyle/>
                    <a:p>
                      <a:pPr marL="0" marR="0">
                        <a:spcBef>
                          <a:spcPts val="0"/>
                        </a:spcBef>
                        <a:spcAft>
                          <a:spcPts val="0"/>
                        </a:spcAft>
                      </a:pPr>
                      <a:r>
                        <a:rPr lang="en-US" sz="1000">
                          <a:latin typeface="Times New Roman"/>
                          <a:ea typeface="Times New Roman"/>
                        </a:rPr>
                        <a:t>GRANT OPTION</a:t>
                      </a:r>
                      <a:r>
                        <a:rPr lang="en-US" sz="1100">
                          <a:latin typeface="Times New Roman"/>
                          <a:ea typeface="Times New Roman"/>
                        </a:rPr>
                        <a:t> </a:t>
                      </a:r>
                    </a:p>
                  </a:txBody>
                  <a:tcPr marL="34636" marR="346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dirty="0">
                          <a:latin typeface="Times New Roman"/>
                          <a:ea typeface="Times New Roman"/>
                        </a:rPr>
                        <a:t>Enables privileges to be granted</a:t>
                      </a:r>
                    </a:p>
                  </a:txBody>
                  <a:tcPr marL="34636" marR="3463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8"/>
                  </a:ext>
                </a:extLst>
              </a:tr>
            </a:tbl>
          </a:graphicData>
        </a:graphic>
      </p:graphicFrame>
    </p:spTree>
    <p:extLst>
      <p:ext uri="{BB962C8B-B14F-4D97-AF65-F5344CB8AC3E}">
        <p14:creationId xmlns:p14="http://schemas.microsoft.com/office/powerpoint/2010/main" val="1535075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dirty="0"/>
              <a:t>Datatypes in RDMSs</a:t>
            </a:r>
            <a:endParaRPr lang="en-US" dirty="0"/>
          </a:p>
        </p:txBody>
      </p:sp>
      <p:sp>
        <p:nvSpPr>
          <p:cNvPr id="4" name="Content Placeholder 3"/>
          <p:cNvSpPr>
            <a:spLocks noGrp="1"/>
          </p:cNvSpPr>
          <p:nvPr>
            <p:ph idx="1"/>
          </p:nvPr>
        </p:nvSpPr>
        <p:spPr/>
        <p:txBody>
          <a:bodyPr>
            <a:normAutofit/>
          </a:bodyPr>
          <a:lstStyle/>
          <a:p>
            <a:pPr algn="just">
              <a:lnSpc>
                <a:spcPct val="90000"/>
              </a:lnSpc>
            </a:pPr>
            <a:r>
              <a:rPr lang="en-US" altLang="en-US" sz="2800" dirty="0"/>
              <a:t>It’s an important part of learning databases to understand the type of data which is stored in columns and rows.  </a:t>
            </a:r>
          </a:p>
          <a:p>
            <a:pPr algn="just">
              <a:lnSpc>
                <a:spcPct val="90000"/>
              </a:lnSpc>
            </a:pPr>
            <a:r>
              <a:rPr lang="en-US" altLang="en-US" sz="2800" dirty="0"/>
              <a:t>Likewise when we get to the database design section, it is critically important to know what type of data you will be modeling and storing (and roughly how much, in traditional systems) </a:t>
            </a:r>
          </a:p>
          <a:p>
            <a:pPr algn="just">
              <a:lnSpc>
                <a:spcPct val="90000"/>
              </a:lnSpc>
            </a:pPr>
            <a:r>
              <a:rPr lang="en-US" altLang="en-US" sz="2800" dirty="0"/>
              <a:t>Exactly which types are available depends on the database system</a:t>
            </a:r>
            <a:endParaRPr lang="en-US" altLang="en-US" sz="2000" dirty="0"/>
          </a:p>
        </p:txBody>
      </p:sp>
      <p:sp>
        <p:nvSpPr>
          <p:cNvPr id="2" name="Slide Number Placeholder 1"/>
          <p:cNvSpPr>
            <a:spLocks noGrp="1"/>
          </p:cNvSpPr>
          <p:nvPr>
            <p:ph type="sldNum" sz="quarter" idx="12"/>
          </p:nvPr>
        </p:nvSpPr>
        <p:spPr/>
        <p:txBody>
          <a:bodyPr/>
          <a:lstStyle/>
          <a:p>
            <a:fld id="{1D92F159-EFD3-4C4F-9DBB-1A2CAF81A5CC}" type="slidenum">
              <a:rPr lang="en-US" smtClean="0"/>
              <a:t>15</a:t>
            </a:fld>
            <a:endParaRPr lang="en-US"/>
          </a:p>
        </p:txBody>
      </p:sp>
    </p:spTree>
    <p:extLst>
      <p:ext uri="{BB962C8B-B14F-4D97-AF65-F5344CB8AC3E}">
        <p14:creationId xmlns:p14="http://schemas.microsoft.com/office/powerpoint/2010/main" val="10765660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dirty="0"/>
              <a:t>Datatypes in many RDMSs</a:t>
            </a:r>
            <a:endParaRPr lang="en-US" dirty="0"/>
          </a:p>
        </p:txBody>
      </p:sp>
      <p:sp>
        <p:nvSpPr>
          <p:cNvPr id="4" name="Content Placeholder 3"/>
          <p:cNvSpPr>
            <a:spLocks noGrp="1"/>
          </p:cNvSpPr>
          <p:nvPr>
            <p:ph idx="1"/>
          </p:nvPr>
        </p:nvSpPr>
        <p:spPr/>
        <p:txBody>
          <a:bodyPr>
            <a:normAutofit/>
          </a:bodyPr>
          <a:lstStyle/>
          <a:p>
            <a:pPr>
              <a:lnSpc>
                <a:spcPct val="90000"/>
              </a:lnSpc>
            </a:pPr>
            <a:r>
              <a:rPr lang="en-US" altLang="en-US" sz="2800" dirty="0"/>
              <a:t>Numbers (Integer, Float, Double)</a:t>
            </a:r>
          </a:p>
          <a:p>
            <a:pPr>
              <a:lnSpc>
                <a:spcPct val="90000"/>
              </a:lnSpc>
            </a:pPr>
            <a:r>
              <a:rPr lang="en-US" altLang="en-US" sz="2800" dirty="0"/>
              <a:t>Text / Characters (Char, Varchar, Long - CLOB)</a:t>
            </a:r>
          </a:p>
          <a:p>
            <a:pPr>
              <a:lnSpc>
                <a:spcPct val="90000"/>
              </a:lnSpc>
            </a:pPr>
            <a:r>
              <a:rPr lang="en-US" altLang="en-US" sz="2800" dirty="0"/>
              <a:t>Date / Time  (Date, </a:t>
            </a:r>
            <a:r>
              <a:rPr lang="en-US" altLang="en-US" sz="2800" dirty="0" err="1"/>
              <a:t>DateTime</a:t>
            </a:r>
            <a:r>
              <a:rPr lang="en-US" altLang="en-US" sz="2800" dirty="0"/>
              <a:t>, Timestamp)</a:t>
            </a:r>
          </a:p>
          <a:p>
            <a:pPr>
              <a:lnSpc>
                <a:spcPct val="90000"/>
              </a:lnSpc>
            </a:pPr>
            <a:r>
              <a:rPr lang="en-US" altLang="en-US" sz="2800" dirty="0"/>
              <a:t>Binary  (Binary Large Object - BLOB)</a:t>
            </a:r>
          </a:p>
          <a:p>
            <a:pPr>
              <a:lnSpc>
                <a:spcPct val="90000"/>
              </a:lnSpc>
            </a:pPr>
            <a:r>
              <a:rPr lang="en-US" altLang="en-US" sz="2800" dirty="0"/>
              <a:t>And more …</a:t>
            </a:r>
          </a:p>
        </p:txBody>
      </p:sp>
      <p:sp>
        <p:nvSpPr>
          <p:cNvPr id="2" name="Slide Number Placeholder 1"/>
          <p:cNvSpPr>
            <a:spLocks noGrp="1"/>
          </p:cNvSpPr>
          <p:nvPr>
            <p:ph type="sldNum" sz="quarter" idx="12"/>
          </p:nvPr>
        </p:nvSpPr>
        <p:spPr/>
        <p:txBody>
          <a:bodyPr/>
          <a:lstStyle/>
          <a:p>
            <a:fld id="{1D92F159-EFD3-4C4F-9DBB-1A2CAF81A5CC}" type="slidenum">
              <a:rPr lang="en-US" smtClean="0"/>
              <a:t>16</a:t>
            </a:fld>
            <a:endParaRPr lang="en-US"/>
          </a:p>
        </p:txBody>
      </p:sp>
    </p:spTree>
    <p:extLst>
      <p:ext uri="{BB962C8B-B14F-4D97-AF65-F5344CB8AC3E}">
        <p14:creationId xmlns:p14="http://schemas.microsoft.com/office/powerpoint/2010/main" val="13235054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SQLite Datatypes</a:t>
            </a:r>
          </a:p>
        </p:txBody>
      </p:sp>
      <p:sp>
        <p:nvSpPr>
          <p:cNvPr id="4" name="Content Placeholder 3"/>
          <p:cNvSpPr>
            <a:spLocks noGrp="1"/>
          </p:cNvSpPr>
          <p:nvPr>
            <p:ph idx="1"/>
          </p:nvPr>
        </p:nvSpPr>
        <p:spPr/>
        <p:txBody>
          <a:bodyPr/>
          <a:lstStyle/>
          <a:p>
            <a:r>
              <a:rPr lang="en-US" sz="2800" dirty="0"/>
              <a:t>SQLite uses a greatly simplified set of data types:</a:t>
            </a:r>
          </a:p>
          <a:p>
            <a:pPr lvl="1"/>
            <a:r>
              <a:rPr lang="en-US" sz="2400" dirty="0"/>
              <a:t>INTEGER - numeric</a:t>
            </a:r>
          </a:p>
          <a:p>
            <a:pPr lvl="1"/>
            <a:r>
              <a:rPr lang="en-US" sz="2400" dirty="0"/>
              <a:t>REAL - numeric</a:t>
            </a:r>
          </a:p>
          <a:p>
            <a:pPr lvl="1"/>
            <a:r>
              <a:rPr lang="en-US" sz="2400" dirty="0"/>
              <a:t>TEXT – text of any length</a:t>
            </a:r>
          </a:p>
          <a:p>
            <a:pPr lvl="2"/>
            <a:r>
              <a:rPr lang="en-US" sz="2000" dirty="0"/>
              <a:t>Dates are held as text</a:t>
            </a:r>
          </a:p>
          <a:p>
            <a:pPr lvl="1"/>
            <a:r>
              <a:rPr lang="en-US" sz="2400" dirty="0"/>
              <a:t>BLOB – binary large objects</a:t>
            </a:r>
          </a:p>
          <a:p>
            <a:pPr lvl="2"/>
            <a:r>
              <a:rPr lang="en-US" sz="2000" dirty="0"/>
              <a:t>Such as images</a:t>
            </a:r>
          </a:p>
        </p:txBody>
      </p:sp>
      <p:sp>
        <p:nvSpPr>
          <p:cNvPr id="3" name="Slide Number Placeholder 2"/>
          <p:cNvSpPr>
            <a:spLocks noGrp="1"/>
          </p:cNvSpPr>
          <p:nvPr>
            <p:ph type="sldNum" sz="quarter" idx="12"/>
          </p:nvPr>
        </p:nvSpPr>
        <p:spPr/>
        <p:txBody>
          <a:bodyPr/>
          <a:lstStyle/>
          <a:p>
            <a:fld id="{1D92F159-EFD3-4C4F-9DBB-1A2CAF81A5CC}" type="slidenum">
              <a:rPr lang="en-US" smtClean="0"/>
              <a:t>17</a:t>
            </a:fld>
            <a:endParaRPr lang="en-US"/>
          </a:p>
        </p:txBody>
      </p:sp>
    </p:spTree>
    <p:extLst>
      <p:ext uri="{BB962C8B-B14F-4D97-AF65-F5344CB8AC3E}">
        <p14:creationId xmlns:p14="http://schemas.microsoft.com/office/powerpoint/2010/main" val="33520318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lgn="just"/>
            <a:r>
              <a:rPr lang="en-US" sz="2800" dirty="0"/>
              <a:t>Proteins are generally comprised of one or more functional regions, commonly termed domains.</a:t>
            </a:r>
          </a:p>
          <a:p>
            <a:pPr algn="just"/>
            <a:r>
              <a:rPr lang="en-US" sz="2800" dirty="0"/>
              <a:t> The presence of different domains in varying combinations in different proteins gives rise to the diverse repertoire of proteins found in nature. </a:t>
            </a:r>
          </a:p>
          <a:p>
            <a:pPr algn="just"/>
            <a:r>
              <a:rPr lang="en-US" sz="2800" dirty="0"/>
              <a:t>Identifying the domains present in a protein can provide insights into the function of that protein.</a:t>
            </a:r>
          </a:p>
          <a:p>
            <a:pPr marL="400050" lvl="2" indent="0" algn="just">
              <a:buNone/>
            </a:pPr>
            <a:r>
              <a:rPr lang="en-US" sz="2800" dirty="0">
                <a:hlinkClick r:id="rId3"/>
              </a:rPr>
              <a:t>http://pfam.xfam.org/</a:t>
            </a:r>
            <a:endParaRPr lang="en-US" sz="2800" dirty="0"/>
          </a:p>
          <a:p>
            <a:pPr marL="0" indent="0" algn="just">
              <a:buNone/>
            </a:pPr>
            <a:endParaRPr lang="en-US" sz="2400" dirty="0"/>
          </a:p>
        </p:txBody>
      </p:sp>
      <p:sp>
        <p:nvSpPr>
          <p:cNvPr id="4" name="Title 3"/>
          <p:cNvSpPr>
            <a:spLocks noGrp="1"/>
          </p:cNvSpPr>
          <p:nvPr>
            <p:ph type="title"/>
          </p:nvPr>
        </p:nvSpPr>
        <p:spPr>
          <a:xfrm>
            <a:off x="457200" y="274638"/>
            <a:ext cx="8229600" cy="1143000"/>
          </a:xfrm>
        </p:spPr>
        <p:txBody>
          <a:bodyPr>
            <a:noAutofit/>
          </a:bodyPr>
          <a:lstStyle/>
          <a:p>
            <a:r>
              <a:rPr lang="en-US" dirty="0"/>
              <a:t>Large collection of protein families</a:t>
            </a:r>
          </a:p>
        </p:txBody>
      </p:sp>
      <p:sp>
        <p:nvSpPr>
          <p:cNvPr id="3" name="Slide Number Placeholder 2"/>
          <p:cNvSpPr>
            <a:spLocks noGrp="1"/>
          </p:cNvSpPr>
          <p:nvPr>
            <p:ph type="sldNum" sz="quarter" idx="12"/>
          </p:nvPr>
        </p:nvSpPr>
        <p:spPr/>
        <p:txBody>
          <a:bodyPr/>
          <a:lstStyle/>
          <a:p>
            <a:fld id="{1D92F159-EFD3-4C4F-9DBB-1A2CAF81A5CC}" type="slidenum">
              <a:rPr lang="en-US" smtClean="0"/>
              <a:t>18</a:t>
            </a:fld>
            <a:endParaRPr lang="en-US"/>
          </a:p>
        </p:txBody>
      </p:sp>
    </p:spTree>
    <p:extLst>
      <p:ext uri="{BB962C8B-B14F-4D97-AF65-F5344CB8AC3E}">
        <p14:creationId xmlns:p14="http://schemas.microsoft.com/office/powerpoint/2010/main" val="542828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lgn="just"/>
            <a:r>
              <a:rPr lang="en-US" sz="2800" dirty="0"/>
              <a:t>The </a:t>
            </a:r>
            <a:r>
              <a:rPr lang="en-US" sz="2800" dirty="0" err="1"/>
              <a:t>Pfam</a:t>
            </a:r>
            <a:r>
              <a:rPr lang="en-US" sz="2800" dirty="0"/>
              <a:t> database is a large collection of protein domain families. Each family is represented by multiple sequence alignments and a hidden Markov model (HMMs).</a:t>
            </a:r>
          </a:p>
          <a:p>
            <a:pPr lvl="1" algn="just"/>
            <a:r>
              <a:rPr lang="en-US" sz="2400" dirty="0"/>
              <a:t>Each </a:t>
            </a:r>
            <a:r>
              <a:rPr lang="en-US" sz="2400" dirty="0" err="1"/>
              <a:t>Pfam</a:t>
            </a:r>
            <a:r>
              <a:rPr lang="en-US" sz="2400" dirty="0"/>
              <a:t> family, often referred to as a </a:t>
            </a:r>
            <a:r>
              <a:rPr lang="en-US" sz="2400" dirty="0" err="1"/>
              <a:t>Pfam</a:t>
            </a:r>
            <a:r>
              <a:rPr lang="en-US" sz="2400" dirty="0"/>
              <a:t>-A entry, consists of a curated seed alignment containing a small set of representative members of the family, profile hidden Markov models (profile HMMs) built from the seed alignment, and an automatically generated full alignment, which contains all detectable protein sequences belonging to the family, as defined by profile HMM searches of primary sequence databases.</a:t>
            </a:r>
          </a:p>
        </p:txBody>
      </p:sp>
      <p:sp>
        <p:nvSpPr>
          <p:cNvPr id="4" name="Title 3"/>
          <p:cNvSpPr>
            <a:spLocks noGrp="1"/>
          </p:cNvSpPr>
          <p:nvPr>
            <p:ph type="title"/>
          </p:nvPr>
        </p:nvSpPr>
        <p:spPr>
          <a:xfrm>
            <a:off x="457200" y="274638"/>
            <a:ext cx="8229600" cy="1143000"/>
          </a:xfrm>
        </p:spPr>
        <p:txBody>
          <a:bodyPr>
            <a:noAutofit/>
          </a:bodyPr>
          <a:lstStyle/>
          <a:p>
            <a:r>
              <a:rPr lang="en-US" dirty="0" err="1"/>
              <a:t>Pfam</a:t>
            </a:r>
            <a:r>
              <a:rPr lang="en-US" dirty="0"/>
              <a:t> database </a:t>
            </a:r>
            <a:br>
              <a:rPr lang="en-US" dirty="0"/>
            </a:br>
            <a:r>
              <a:rPr lang="en-US" dirty="0"/>
              <a:t>large collection of protein families</a:t>
            </a:r>
          </a:p>
        </p:txBody>
      </p:sp>
      <p:sp>
        <p:nvSpPr>
          <p:cNvPr id="3" name="Slide Number Placeholder 2"/>
          <p:cNvSpPr>
            <a:spLocks noGrp="1"/>
          </p:cNvSpPr>
          <p:nvPr>
            <p:ph type="sldNum" sz="quarter" idx="12"/>
          </p:nvPr>
        </p:nvSpPr>
        <p:spPr/>
        <p:txBody>
          <a:bodyPr/>
          <a:lstStyle/>
          <a:p>
            <a:fld id="{1D92F159-EFD3-4C4F-9DBB-1A2CAF81A5CC}" type="slidenum">
              <a:rPr lang="en-US" smtClean="0"/>
              <a:t>19</a:t>
            </a:fld>
            <a:endParaRPr lang="en-US"/>
          </a:p>
        </p:txBody>
      </p:sp>
    </p:spTree>
    <p:extLst>
      <p:ext uri="{BB962C8B-B14F-4D97-AF65-F5344CB8AC3E}">
        <p14:creationId xmlns:p14="http://schemas.microsoft.com/office/powerpoint/2010/main" val="121381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 for SQL lectures</a:t>
            </a:r>
          </a:p>
        </p:txBody>
      </p:sp>
      <p:sp>
        <p:nvSpPr>
          <p:cNvPr id="4" name="Content Placeholder 3"/>
          <p:cNvSpPr>
            <a:spLocks noGrp="1"/>
          </p:cNvSpPr>
          <p:nvPr>
            <p:ph idx="1"/>
          </p:nvPr>
        </p:nvSpPr>
        <p:spPr/>
        <p:txBody>
          <a:bodyPr/>
          <a:lstStyle/>
          <a:p>
            <a:r>
              <a:rPr lang="en-US" sz="2800" b="1" dirty="0"/>
              <a:t>Database basics </a:t>
            </a:r>
          </a:p>
          <a:p>
            <a:pPr lvl="1"/>
            <a:r>
              <a:rPr lang="en-US" sz="2400" b="1" dirty="0"/>
              <a:t>Overview of databases</a:t>
            </a:r>
          </a:p>
          <a:p>
            <a:pPr lvl="1"/>
            <a:r>
              <a:rPr lang="en-US" sz="2400" b="1" dirty="0"/>
              <a:t>connection,  SQL, initial queries (SELECT)</a:t>
            </a:r>
          </a:p>
          <a:p>
            <a:r>
              <a:rPr lang="en-US" sz="2800" dirty="0"/>
              <a:t>Database basics </a:t>
            </a:r>
          </a:p>
          <a:p>
            <a:pPr lvl="1"/>
            <a:r>
              <a:rPr lang="en-US" sz="2400" dirty="0"/>
              <a:t>major SQL commands: INSERT, DELETE, UPDATE</a:t>
            </a:r>
          </a:p>
          <a:p>
            <a:r>
              <a:rPr lang="en-US" sz="2800" dirty="0"/>
              <a:t>Database design and normalization</a:t>
            </a:r>
          </a:p>
          <a:p>
            <a:r>
              <a:rPr lang="en-US" sz="2800" dirty="0"/>
              <a:t>Joins and Indexing</a:t>
            </a:r>
          </a:p>
        </p:txBody>
      </p:sp>
      <p:sp>
        <p:nvSpPr>
          <p:cNvPr id="3" name="Slide Number Placeholder 2"/>
          <p:cNvSpPr>
            <a:spLocks noGrp="1"/>
          </p:cNvSpPr>
          <p:nvPr>
            <p:ph type="sldNum" sz="quarter" idx="12"/>
          </p:nvPr>
        </p:nvSpPr>
        <p:spPr/>
        <p:txBody>
          <a:bodyPr/>
          <a:lstStyle/>
          <a:p>
            <a:fld id="{1D92F159-EFD3-4C4F-9DBB-1A2CAF81A5CC}" type="slidenum">
              <a:rPr lang="en-US" smtClean="0"/>
              <a:t>2</a:t>
            </a:fld>
            <a:endParaRPr lang="en-US"/>
          </a:p>
        </p:txBody>
      </p:sp>
    </p:spTree>
    <p:extLst>
      <p:ext uri="{BB962C8B-B14F-4D97-AF65-F5344CB8AC3E}">
        <p14:creationId xmlns:p14="http://schemas.microsoft.com/office/powerpoint/2010/main" val="17838347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2800" dirty="0"/>
              <a:t>We will be working with tables from the </a:t>
            </a:r>
            <a:r>
              <a:rPr lang="en-US" sz="2800" dirty="0" err="1"/>
              <a:t>pfam</a:t>
            </a:r>
            <a:r>
              <a:rPr lang="en-US" sz="2800" dirty="0"/>
              <a:t> database, release 32.0</a:t>
            </a:r>
          </a:p>
          <a:p>
            <a:pPr marL="400050" lvl="1" indent="0">
              <a:buNone/>
            </a:pPr>
            <a:r>
              <a:rPr lang="en-US" sz="2400" dirty="0">
                <a:hlinkClick r:id="rId3"/>
              </a:rPr>
              <a:t>http://pfam.xfam.org/</a:t>
            </a:r>
            <a:endParaRPr lang="en-US" sz="2400" dirty="0"/>
          </a:p>
          <a:p>
            <a:r>
              <a:rPr lang="en-US" sz="2800" dirty="0"/>
              <a:t>We will work with a subset of the available tables</a:t>
            </a:r>
          </a:p>
          <a:p>
            <a:r>
              <a:rPr lang="en-US" sz="2800" dirty="0"/>
              <a:t>Let's look at what's available</a:t>
            </a:r>
          </a:p>
          <a:p>
            <a:pPr marL="400050" lvl="1" indent="0">
              <a:buNone/>
            </a:pPr>
            <a:r>
              <a:rPr lang="en-US" sz="2400" dirty="0">
                <a:hlinkClick r:id="rId4" action="ppaction://hlinkfile"/>
              </a:rPr>
              <a:t>ftp://ftp.ebi.ac.uk/pub/databases/Pfam/</a:t>
            </a:r>
            <a:endParaRPr lang="en-US" sz="2400" dirty="0"/>
          </a:p>
          <a:p>
            <a:pPr marL="400050" lvl="1" indent="0">
              <a:buNone/>
            </a:pPr>
            <a:r>
              <a:rPr lang="en-US" sz="2400" dirty="0">
                <a:hlinkClick r:id="rId5"/>
              </a:rPr>
              <a:t>http://pfam.xfam.org/</a:t>
            </a:r>
            <a:r>
              <a:rPr lang="en-US" sz="2400" dirty="0" err="1">
                <a:hlinkClick r:id="rId5"/>
              </a:rPr>
              <a:t>help#helpDatabaseBlock</a:t>
            </a:r>
            <a:endParaRPr lang="en-US" sz="2400" dirty="0"/>
          </a:p>
        </p:txBody>
      </p:sp>
      <p:sp>
        <p:nvSpPr>
          <p:cNvPr id="4" name="Title 3"/>
          <p:cNvSpPr>
            <a:spLocks noGrp="1"/>
          </p:cNvSpPr>
          <p:nvPr>
            <p:ph type="title"/>
          </p:nvPr>
        </p:nvSpPr>
        <p:spPr>
          <a:xfrm>
            <a:off x="457200" y="274638"/>
            <a:ext cx="8229600" cy="1143000"/>
          </a:xfrm>
        </p:spPr>
        <p:txBody>
          <a:bodyPr>
            <a:noAutofit/>
          </a:bodyPr>
          <a:lstStyle/>
          <a:p>
            <a:r>
              <a:rPr lang="en-US" dirty="0" err="1"/>
              <a:t>Pfam</a:t>
            </a:r>
            <a:r>
              <a:rPr lang="en-US" dirty="0"/>
              <a:t> database </a:t>
            </a:r>
            <a:br>
              <a:rPr lang="en-US" dirty="0"/>
            </a:br>
            <a:r>
              <a:rPr lang="en-US" dirty="0"/>
              <a:t>large collection of protein families</a:t>
            </a:r>
          </a:p>
        </p:txBody>
      </p:sp>
      <p:sp>
        <p:nvSpPr>
          <p:cNvPr id="3" name="Slide Number Placeholder 2"/>
          <p:cNvSpPr>
            <a:spLocks noGrp="1"/>
          </p:cNvSpPr>
          <p:nvPr>
            <p:ph type="sldNum" sz="quarter" idx="12"/>
          </p:nvPr>
        </p:nvSpPr>
        <p:spPr/>
        <p:txBody>
          <a:bodyPr/>
          <a:lstStyle/>
          <a:p>
            <a:fld id="{1D92F159-EFD3-4C4F-9DBB-1A2CAF81A5CC}" type="slidenum">
              <a:rPr lang="en-US" smtClean="0"/>
              <a:t>20</a:t>
            </a:fld>
            <a:endParaRPr lang="en-US"/>
          </a:p>
        </p:txBody>
      </p:sp>
    </p:spTree>
    <p:extLst>
      <p:ext uri="{BB962C8B-B14F-4D97-AF65-F5344CB8AC3E}">
        <p14:creationId xmlns:p14="http://schemas.microsoft.com/office/powerpoint/2010/main" val="5621877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2800" dirty="0"/>
              <a:t>Two of the central tables in the </a:t>
            </a:r>
            <a:r>
              <a:rPr lang="en-US" sz="2800" dirty="0" err="1"/>
              <a:t>Pfam</a:t>
            </a:r>
            <a:r>
              <a:rPr lang="en-US" sz="2800" dirty="0"/>
              <a:t> database are </a:t>
            </a:r>
          </a:p>
          <a:p>
            <a:pPr lvl="1"/>
            <a:r>
              <a:rPr lang="en-US" sz="2400" dirty="0" err="1"/>
              <a:t>Pfamseq</a:t>
            </a:r>
            <a:r>
              <a:rPr lang="en-US" sz="2400" dirty="0"/>
              <a:t> - contains </a:t>
            </a:r>
            <a:r>
              <a:rPr lang="en-US" sz="2400" dirty="0" err="1"/>
              <a:t>UniProtKB</a:t>
            </a:r>
            <a:r>
              <a:rPr lang="en-US" sz="2400" dirty="0"/>
              <a:t> reference proteomes and </a:t>
            </a:r>
          </a:p>
          <a:p>
            <a:pPr lvl="1"/>
            <a:r>
              <a:rPr lang="en-US" sz="2400" dirty="0" err="1"/>
              <a:t>pfamA</a:t>
            </a:r>
            <a:r>
              <a:rPr lang="en-US" sz="2400" dirty="0"/>
              <a:t> - contains information about the </a:t>
            </a:r>
            <a:r>
              <a:rPr lang="en-US" sz="2400" dirty="0" err="1"/>
              <a:t>Pfam</a:t>
            </a:r>
            <a:r>
              <a:rPr lang="en-US" sz="2400" dirty="0"/>
              <a:t>-A families. </a:t>
            </a:r>
          </a:p>
          <a:p>
            <a:r>
              <a:rPr lang="en-US" sz="2800" dirty="0"/>
              <a:t>Most of the other tables in the database link to one or both of these tables, either directly or indirectly.</a:t>
            </a:r>
          </a:p>
        </p:txBody>
      </p:sp>
      <p:sp>
        <p:nvSpPr>
          <p:cNvPr id="4" name="Title 3"/>
          <p:cNvSpPr>
            <a:spLocks noGrp="1"/>
          </p:cNvSpPr>
          <p:nvPr>
            <p:ph type="title"/>
          </p:nvPr>
        </p:nvSpPr>
        <p:spPr>
          <a:xfrm>
            <a:off x="457200" y="274638"/>
            <a:ext cx="8229600" cy="1143000"/>
          </a:xfrm>
        </p:spPr>
        <p:txBody>
          <a:bodyPr>
            <a:noAutofit/>
          </a:bodyPr>
          <a:lstStyle/>
          <a:p>
            <a:r>
              <a:rPr lang="en-US" dirty="0" err="1"/>
              <a:t>Pfam</a:t>
            </a:r>
            <a:r>
              <a:rPr lang="en-US" dirty="0"/>
              <a:t> database </a:t>
            </a:r>
            <a:br>
              <a:rPr lang="en-US" dirty="0"/>
            </a:br>
            <a:r>
              <a:rPr lang="en-US" dirty="0"/>
              <a:t>large collection of protein families</a:t>
            </a:r>
          </a:p>
        </p:txBody>
      </p:sp>
      <p:sp>
        <p:nvSpPr>
          <p:cNvPr id="3" name="Slide Number Placeholder 2"/>
          <p:cNvSpPr>
            <a:spLocks noGrp="1"/>
          </p:cNvSpPr>
          <p:nvPr>
            <p:ph type="sldNum" sz="quarter" idx="12"/>
          </p:nvPr>
        </p:nvSpPr>
        <p:spPr/>
        <p:txBody>
          <a:bodyPr/>
          <a:lstStyle/>
          <a:p>
            <a:fld id="{1D92F159-EFD3-4C4F-9DBB-1A2CAF81A5CC}" type="slidenum">
              <a:rPr lang="en-US" smtClean="0"/>
              <a:t>21</a:t>
            </a:fld>
            <a:endParaRPr lang="en-US"/>
          </a:p>
        </p:txBody>
      </p:sp>
    </p:spTree>
    <p:extLst>
      <p:ext uri="{BB962C8B-B14F-4D97-AF65-F5344CB8AC3E}">
        <p14:creationId xmlns:p14="http://schemas.microsoft.com/office/powerpoint/2010/main" val="10209258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0"/>
            <a:ext cx="8229600" cy="5121275"/>
          </a:xfrm>
        </p:spPr>
        <p:txBody>
          <a:bodyPr>
            <a:noAutofit/>
          </a:bodyPr>
          <a:lstStyle/>
          <a:p>
            <a:pPr algn="just"/>
            <a:r>
              <a:rPr lang="en-US" sz="2800" dirty="0" err="1"/>
              <a:t>Pfam</a:t>
            </a:r>
            <a:r>
              <a:rPr lang="en-US" sz="2800" dirty="0"/>
              <a:t> entries are classified in one of six ways:</a:t>
            </a:r>
          </a:p>
          <a:p>
            <a:pPr lvl="1" algn="just"/>
            <a:r>
              <a:rPr lang="en-US" sz="2400" dirty="0"/>
              <a:t>Family: A collection of related protein regions</a:t>
            </a:r>
          </a:p>
          <a:p>
            <a:pPr lvl="1" algn="just"/>
            <a:r>
              <a:rPr lang="en-US" sz="2400" dirty="0"/>
              <a:t>Domain: A structural unit</a:t>
            </a:r>
          </a:p>
          <a:p>
            <a:pPr lvl="1" algn="just"/>
            <a:r>
              <a:rPr lang="en-US" sz="2400" dirty="0"/>
              <a:t>Repeat: A short unit which is unstable in isolation but forms a stable structure when multiple copies are present</a:t>
            </a:r>
          </a:p>
          <a:p>
            <a:pPr lvl="1" algn="just"/>
            <a:r>
              <a:rPr lang="en-US" sz="2400" dirty="0"/>
              <a:t>Motifs: A short unit found outside globular domains</a:t>
            </a:r>
          </a:p>
          <a:p>
            <a:pPr lvl="1" algn="just"/>
            <a:r>
              <a:rPr lang="en-US" sz="2400" dirty="0"/>
              <a:t>Coiled-Coil: Regions that predominantly contain coiled-coil motifs, regions that typically contain alpha-helices that are coiled together in bundles of 2-7.</a:t>
            </a:r>
          </a:p>
          <a:p>
            <a:pPr lvl="1" algn="just"/>
            <a:r>
              <a:rPr lang="en-US" sz="2400" dirty="0"/>
              <a:t>Disordered: Regions that are conserved, yet are either shown or predicted to contain bias sequence composition and/or are intrinsically disordered (non-globular).</a:t>
            </a:r>
          </a:p>
        </p:txBody>
      </p:sp>
      <p:sp>
        <p:nvSpPr>
          <p:cNvPr id="4" name="Title 3"/>
          <p:cNvSpPr>
            <a:spLocks noGrp="1"/>
          </p:cNvSpPr>
          <p:nvPr>
            <p:ph type="title"/>
          </p:nvPr>
        </p:nvSpPr>
        <p:spPr>
          <a:xfrm>
            <a:off x="457200" y="274638"/>
            <a:ext cx="8229600" cy="1143000"/>
          </a:xfrm>
        </p:spPr>
        <p:txBody>
          <a:bodyPr>
            <a:noAutofit/>
          </a:bodyPr>
          <a:lstStyle/>
          <a:p>
            <a:r>
              <a:rPr lang="en-US" dirty="0" err="1"/>
              <a:t>Pfam</a:t>
            </a:r>
            <a:r>
              <a:rPr lang="en-US" dirty="0"/>
              <a:t> database </a:t>
            </a:r>
            <a:br>
              <a:rPr lang="en-US" dirty="0"/>
            </a:br>
            <a:r>
              <a:rPr lang="en-US" dirty="0"/>
              <a:t>large collection of protein families</a:t>
            </a:r>
          </a:p>
        </p:txBody>
      </p:sp>
      <p:sp>
        <p:nvSpPr>
          <p:cNvPr id="3" name="Slide Number Placeholder 2"/>
          <p:cNvSpPr>
            <a:spLocks noGrp="1"/>
          </p:cNvSpPr>
          <p:nvPr>
            <p:ph type="sldNum" sz="quarter" idx="12"/>
          </p:nvPr>
        </p:nvSpPr>
        <p:spPr/>
        <p:txBody>
          <a:bodyPr/>
          <a:lstStyle/>
          <a:p>
            <a:fld id="{1D92F159-EFD3-4C4F-9DBB-1A2CAF81A5CC}" type="slidenum">
              <a:rPr lang="en-US" smtClean="0"/>
              <a:t>22</a:t>
            </a:fld>
            <a:endParaRPr lang="en-US"/>
          </a:p>
        </p:txBody>
      </p:sp>
    </p:spTree>
    <p:extLst>
      <p:ext uri="{BB962C8B-B14F-4D97-AF65-F5344CB8AC3E}">
        <p14:creationId xmlns:p14="http://schemas.microsoft.com/office/powerpoint/2010/main" val="3457274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323118" cy="4525963"/>
          </a:xfrm>
        </p:spPr>
        <p:txBody>
          <a:bodyPr>
            <a:normAutofit/>
          </a:bodyPr>
          <a:lstStyle/>
          <a:p>
            <a:r>
              <a:rPr lang="en-US" sz="2800" dirty="0"/>
              <a:t>From the location of your </a:t>
            </a:r>
            <a:r>
              <a:rPr lang="en-US" sz="2600" b="1" dirty="0" err="1"/>
              <a:t>small_pfam.sqlite</a:t>
            </a:r>
            <a:r>
              <a:rPr lang="en-US" sz="2800" dirty="0"/>
              <a:t> database:</a:t>
            </a:r>
          </a:p>
          <a:p>
            <a:pPr lvl="1"/>
            <a:r>
              <a:rPr lang="en-US" sz="2400" dirty="0" err="1"/>
              <a:t>Jupyter</a:t>
            </a:r>
            <a:r>
              <a:rPr lang="en-US" sz="2400" dirty="0"/>
              <a:t>-notebook (</a:t>
            </a:r>
            <a:r>
              <a:rPr lang="en-US" altLang="en-US" sz="2400" dirty="0" err="1"/>
              <a:t>sqliteDemo.ipynb</a:t>
            </a:r>
            <a:r>
              <a:rPr lang="en-US" sz="2400" dirty="0"/>
              <a:t>)</a:t>
            </a:r>
          </a:p>
          <a:p>
            <a:pPr marL="457200" lvl="1" indent="0">
              <a:buNone/>
            </a:pPr>
            <a:r>
              <a:rPr lang="en-US" sz="2000" dirty="0">
                <a:latin typeface="Courier New" charset="0"/>
                <a:ea typeface="Courier New" charset="0"/>
                <a:cs typeface="Courier New" charset="0"/>
              </a:rPr>
              <a:t>from sqlite3 import connect</a:t>
            </a:r>
          </a:p>
          <a:p>
            <a:pPr marL="457200" lvl="1" indent="0">
              <a:buNone/>
            </a:pPr>
            <a:r>
              <a:rPr lang="en-US" sz="2000" dirty="0">
                <a:latin typeface="Courier New" charset="0"/>
                <a:ea typeface="Courier New" charset="0"/>
                <a:cs typeface="Courier New" charset="0"/>
              </a:rPr>
              <a:t>conn = connect('</a:t>
            </a:r>
            <a:r>
              <a:rPr lang="en-US" sz="2000" dirty="0" err="1">
                <a:latin typeface="Courier New" charset="0"/>
                <a:ea typeface="Courier New" charset="0"/>
                <a:cs typeface="Courier New" charset="0"/>
              </a:rPr>
              <a:t>small_pfam.sqlite</a:t>
            </a:r>
            <a:r>
              <a:rPr lang="en-US" sz="2000" dirty="0">
                <a:latin typeface="Courier New" charset="0"/>
                <a:ea typeface="Courier New" charset="0"/>
                <a:cs typeface="Courier New" charset="0"/>
              </a:rPr>
              <a:t>')</a:t>
            </a:r>
          </a:p>
          <a:p>
            <a:pPr marL="457200" lvl="1" indent="0">
              <a:buNone/>
            </a:pPr>
            <a:r>
              <a:rPr lang="en-US" sz="2000" dirty="0">
                <a:latin typeface="Courier New" charset="0"/>
                <a:ea typeface="Courier New" charset="0"/>
                <a:cs typeface="Courier New" charset="0"/>
              </a:rPr>
              <a:t>curs = </a:t>
            </a:r>
            <a:r>
              <a:rPr lang="en-US" sz="2000" dirty="0" err="1">
                <a:latin typeface="Courier New" charset="0"/>
                <a:ea typeface="Courier New" charset="0"/>
                <a:cs typeface="Courier New" charset="0"/>
              </a:rPr>
              <a:t>conn.cursor</a:t>
            </a:r>
            <a:r>
              <a:rPr lang="en-US" sz="2000" dirty="0">
                <a:latin typeface="Courier New" charset="0"/>
                <a:ea typeface="Courier New" charset="0"/>
                <a:cs typeface="Courier New" charset="0"/>
              </a:rPr>
              <a:t>()</a:t>
            </a:r>
          </a:p>
          <a:p>
            <a:pPr marL="57150" indent="0">
              <a:buNone/>
            </a:pPr>
            <a:endParaRPr lang="en-US" sz="2800" dirty="0"/>
          </a:p>
          <a:p>
            <a:pPr marL="57150" indent="0" algn="just">
              <a:buNone/>
            </a:pPr>
            <a:r>
              <a:rPr lang="en-US" sz="2800" dirty="0"/>
              <a:t>There is a special </a:t>
            </a:r>
            <a:r>
              <a:rPr lang="en-US" sz="2200" dirty="0" err="1">
                <a:latin typeface="Courier New" charset="0"/>
                <a:ea typeface="Courier New" charset="0"/>
                <a:cs typeface="Courier New" charset="0"/>
              </a:rPr>
              <a:t>sqlite_master</a:t>
            </a:r>
            <a:r>
              <a:rPr lang="en-US" sz="2800" dirty="0"/>
              <a:t> table that describes the contents of the database</a:t>
            </a:r>
          </a:p>
        </p:txBody>
      </p:sp>
      <p:sp>
        <p:nvSpPr>
          <p:cNvPr id="4" name="Title 3"/>
          <p:cNvSpPr>
            <a:spLocks noGrp="1"/>
          </p:cNvSpPr>
          <p:nvPr>
            <p:ph type="title"/>
          </p:nvPr>
        </p:nvSpPr>
        <p:spPr/>
        <p:txBody>
          <a:bodyPr/>
          <a:lstStyle/>
          <a:p>
            <a:r>
              <a:rPr lang="en-US" dirty="0"/>
              <a:t>Let's try the Python sqlite3 module</a:t>
            </a:r>
          </a:p>
        </p:txBody>
      </p:sp>
      <p:sp>
        <p:nvSpPr>
          <p:cNvPr id="2" name="Slide Number Placeholder 1"/>
          <p:cNvSpPr>
            <a:spLocks noGrp="1"/>
          </p:cNvSpPr>
          <p:nvPr>
            <p:ph type="sldNum" sz="quarter" idx="12"/>
          </p:nvPr>
        </p:nvSpPr>
        <p:spPr/>
        <p:txBody>
          <a:bodyPr/>
          <a:lstStyle/>
          <a:p>
            <a:fld id="{1D92F159-EFD3-4C4F-9DBB-1A2CAF81A5CC}" type="slidenum">
              <a:rPr lang="en-US" smtClean="0"/>
              <a:t>23</a:t>
            </a:fld>
            <a:endParaRPr lang="en-US"/>
          </a:p>
        </p:txBody>
      </p:sp>
    </p:spTree>
    <p:extLst>
      <p:ext uri="{BB962C8B-B14F-4D97-AF65-F5344CB8AC3E}">
        <p14:creationId xmlns:p14="http://schemas.microsoft.com/office/powerpoint/2010/main" val="38858015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3"/>
          <p:cNvSpPr txBox="1">
            <a:spLocks noChangeArrowheads="1"/>
          </p:cNvSpPr>
          <p:nvPr/>
        </p:nvSpPr>
        <p:spPr bwMode="auto">
          <a:xfrm>
            <a:off x="6553200" y="3847371"/>
            <a:ext cx="18288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pPr>
            <a:r>
              <a:rPr lang="en-US" altLang="en-US" sz="3200" dirty="0"/>
              <a:t>Select</a:t>
            </a:r>
          </a:p>
          <a:p>
            <a:pPr eaLnBrk="1" hangingPunct="1">
              <a:spcBef>
                <a:spcPct val="20000"/>
              </a:spcBef>
            </a:pPr>
            <a:r>
              <a:rPr lang="en-US" altLang="en-US" sz="3200" dirty="0"/>
              <a:t>Insert</a:t>
            </a:r>
          </a:p>
          <a:p>
            <a:pPr eaLnBrk="1" hangingPunct="1">
              <a:spcBef>
                <a:spcPct val="20000"/>
              </a:spcBef>
            </a:pPr>
            <a:r>
              <a:rPr lang="en-US" altLang="en-US" sz="3200" dirty="0"/>
              <a:t>Delete</a:t>
            </a:r>
          </a:p>
          <a:p>
            <a:pPr eaLnBrk="1" hangingPunct="1">
              <a:spcBef>
                <a:spcPct val="20000"/>
              </a:spcBef>
            </a:pPr>
            <a:r>
              <a:rPr lang="en-US" altLang="en-US" sz="3200" dirty="0"/>
              <a:t>Update</a:t>
            </a:r>
          </a:p>
        </p:txBody>
      </p:sp>
      <p:sp>
        <p:nvSpPr>
          <p:cNvPr id="13317" name="Rectangle 2"/>
          <p:cNvSpPr txBox="1">
            <a:spLocks noChangeArrowheads="1"/>
          </p:cNvSpPr>
          <p:nvPr/>
        </p:nvSpPr>
        <p:spPr bwMode="auto">
          <a:xfrm>
            <a:off x="609600" y="4329971"/>
            <a:ext cx="5105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3600" dirty="0"/>
              <a:t>Major SQL Commands</a:t>
            </a:r>
          </a:p>
        </p:txBody>
      </p:sp>
      <p:cxnSp>
        <p:nvCxnSpPr>
          <p:cNvPr id="3" name="Straight Connector 2"/>
          <p:cNvCxnSpPr/>
          <p:nvPr/>
        </p:nvCxnSpPr>
        <p:spPr>
          <a:xfrm flipV="1">
            <a:off x="5486400" y="4177571"/>
            <a:ext cx="1066800" cy="60960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5541963" y="4787171"/>
            <a:ext cx="1011237" cy="15240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541963" y="5109434"/>
            <a:ext cx="1066800" cy="134937"/>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486400" y="5180871"/>
            <a:ext cx="990600" cy="696913"/>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ltLang="en-US" dirty="0"/>
              <a:t>Communicating with a Relational Database</a:t>
            </a:r>
            <a:endParaRPr lang="en-US" dirty="0"/>
          </a:p>
        </p:txBody>
      </p:sp>
      <p:sp>
        <p:nvSpPr>
          <p:cNvPr id="4" name="Content Placeholder 3"/>
          <p:cNvSpPr>
            <a:spLocks noGrp="1"/>
          </p:cNvSpPr>
          <p:nvPr>
            <p:ph idx="1"/>
          </p:nvPr>
        </p:nvSpPr>
        <p:spPr/>
        <p:txBody>
          <a:bodyPr>
            <a:normAutofit/>
          </a:bodyPr>
          <a:lstStyle/>
          <a:p>
            <a:pPr algn="just">
              <a:lnSpc>
                <a:spcPct val="80000"/>
              </a:lnSpc>
            </a:pPr>
            <a:r>
              <a:rPr lang="en-US" altLang="en-US" sz="2800" dirty="0"/>
              <a:t>There is a Core </a:t>
            </a:r>
            <a:r>
              <a:rPr lang="en-US" altLang="en-US" sz="2800" u="sng" dirty="0"/>
              <a:t>Structured Query Language</a:t>
            </a:r>
            <a:r>
              <a:rPr lang="en-US" altLang="en-US" sz="2800" dirty="0"/>
              <a:t> (SQL) convention that all RDBMS adopt</a:t>
            </a:r>
          </a:p>
          <a:p>
            <a:pPr algn="just">
              <a:lnSpc>
                <a:spcPct val="80000"/>
              </a:lnSpc>
            </a:pPr>
            <a:r>
              <a:rPr lang="en-US" altLang="en-US" sz="2800" dirty="0"/>
              <a:t>There is a good reference guide from O’Reilly (SQL Pocket Guide) which covers most all the SQL commands and articulates the differences between the various RDBMS</a:t>
            </a:r>
          </a:p>
        </p:txBody>
      </p:sp>
      <p:sp>
        <p:nvSpPr>
          <p:cNvPr id="5" name="Slide Number Placeholder 4"/>
          <p:cNvSpPr>
            <a:spLocks noGrp="1"/>
          </p:cNvSpPr>
          <p:nvPr>
            <p:ph type="sldNum" sz="quarter" idx="12"/>
          </p:nvPr>
        </p:nvSpPr>
        <p:spPr/>
        <p:txBody>
          <a:bodyPr/>
          <a:lstStyle/>
          <a:p>
            <a:fld id="{1D92F159-EFD3-4C4F-9DBB-1A2CAF81A5CC}" type="slidenum">
              <a:rPr lang="en-US" smtClean="0"/>
              <a:t>24</a:t>
            </a:fld>
            <a:endParaRPr lang="en-US"/>
          </a:p>
        </p:txBody>
      </p:sp>
    </p:spTree>
    <p:extLst>
      <p:ext uri="{BB962C8B-B14F-4D97-AF65-F5344CB8AC3E}">
        <p14:creationId xmlns:p14="http://schemas.microsoft.com/office/powerpoint/2010/main" val="40513808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76200"/>
            <a:ext cx="8229600" cy="1143000"/>
          </a:xfrm>
        </p:spPr>
        <p:txBody>
          <a:bodyPr/>
          <a:lstStyle/>
          <a:p>
            <a:pPr eaLnBrk="1" hangingPunct="1"/>
            <a:r>
              <a:rPr lang="en-US" altLang="en-US" dirty="0"/>
              <a:t>SELECT– builds a query</a:t>
            </a:r>
          </a:p>
        </p:txBody>
      </p:sp>
      <p:sp>
        <p:nvSpPr>
          <p:cNvPr id="14339" name="Rectangle 3"/>
          <p:cNvSpPr>
            <a:spLocks noGrp="1" noChangeArrowheads="1"/>
          </p:cNvSpPr>
          <p:nvPr>
            <p:ph type="body" idx="1"/>
          </p:nvPr>
        </p:nvSpPr>
        <p:spPr>
          <a:xfrm>
            <a:off x="457200" y="1112518"/>
            <a:ext cx="8229600" cy="5608957"/>
          </a:xfrm>
        </p:spPr>
        <p:txBody>
          <a:bodyPr>
            <a:noAutofit/>
          </a:bodyPr>
          <a:lstStyle/>
          <a:p>
            <a:pPr eaLnBrk="1" hangingPunct="1">
              <a:lnSpc>
                <a:spcPct val="80000"/>
              </a:lnSpc>
            </a:pPr>
            <a:r>
              <a:rPr lang="en-US" altLang="en-US" sz="2400" dirty="0"/>
              <a:t> Retrieves data from one or more tables and doesn’t change the data at all </a:t>
            </a:r>
          </a:p>
          <a:p>
            <a:pPr lvl="2" eaLnBrk="1" hangingPunct="1">
              <a:lnSpc>
                <a:spcPct val="80000"/>
              </a:lnSpc>
              <a:buFontTx/>
              <a:buNone/>
            </a:pPr>
            <a:endParaRPr lang="en-US" altLang="en-US" sz="900" u="sng" dirty="0"/>
          </a:p>
          <a:p>
            <a:pPr eaLnBrk="1" hangingPunct="1">
              <a:lnSpc>
                <a:spcPct val="80000"/>
              </a:lnSpc>
            </a:pPr>
            <a:r>
              <a:rPr lang="en-US" altLang="en-US" sz="2400" u="sng" dirty="0"/>
              <a:t>SELECT</a:t>
            </a:r>
            <a:r>
              <a:rPr lang="en-US" altLang="en-US" sz="2400" dirty="0"/>
              <a:t>  * (means all columns), or the comma separated names of the columns of data you wish to return</a:t>
            </a:r>
          </a:p>
          <a:p>
            <a:pPr lvl="1">
              <a:lnSpc>
                <a:spcPct val="80000"/>
              </a:lnSpc>
            </a:pPr>
            <a:r>
              <a:rPr lang="en-US" altLang="en-US" sz="1800" dirty="0"/>
              <a:t>They will return (left to right) in the order received. </a:t>
            </a:r>
            <a:endParaRPr lang="en-US" altLang="en-US" sz="2400" u="sng" dirty="0"/>
          </a:p>
          <a:p>
            <a:pPr eaLnBrk="1" hangingPunct="1">
              <a:lnSpc>
                <a:spcPct val="80000"/>
              </a:lnSpc>
            </a:pPr>
            <a:r>
              <a:rPr lang="en-US" altLang="en-US" sz="2400" u="sng" dirty="0"/>
              <a:t>FROM</a:t>
            </a:r>
            <a:r>
              <a:rPr lang="en-US" altLang="en-US" sz="2400" dirty="0"/>
              <a:t> is the table source or sources (comma separated)</a:t>
            </a:r>
            <a:endParaRPr lang="en-US" altLang="en-US" sz="2400" u="sng" dirty="0"/>
          </a:p>
          <a:p>
            <a:pPr eaLnBrk="1" hangingPunct="1">
              <a:lnSpc>
                <a:spcPct val="80000"/>
              </a:lnSpc>
            </a:pPr>
            <a:r>
              <a:rPr lang="en-US" altLang="en-US" sz="2400" u="sng" dirty="0"/>
              <a:t>WHERE</a:t>
            </a:r>
            <a:r>
              <a:rPr lang="en-US" altLang="en-US" sz="2400" dirty="0"/>
              <a:t> </a:t>
            </a:r>
            <a:r>
              <a:rPr lang="en-US" altLang="en-US" sz="2400" i="1" dirty="0"/>
              <a:t>(optional)</a:t>
            </a:r>
            <a:r>
              <a:rPr lang="en-US" altLang="en-US" sz="2400" dirty="0"/>
              <a:t> is the predicate clause: conditions for the query</a:t>
            </a:r>
          </a:p>
          <a:p>
            <a:pPr lvl="1">
              <a:lnSpc>
                <a:spcPct val="80000"/>
              </a:lnSpc>
            </a:pPr>
            <a:r>
              <a:rPr lang="en-US" altLang="en-US" sz="1800" dirty="0"/>
              <a:t>Evaluates to True or False for each row</a:t>
            </a:r>
          </a:p>
          <a:p>
            <a:pPr lvl="1" eaLnBrk="1" hangingPunct="1">
              <a:lnSpc>
                <a:spcPct val="80000"/>
              </a:lnSpc>
            </a:pPr>
            <a:r>
              <a:rPr lang="en-US" altLang="en-US" sz="1800" dirty="0"/>
              <a:t>This clause almost always includes Column-Value pairs.</a:t>
            </a:r>
          </a:p>
          <a:p>
            <a:pPr lvl="1" eaLnBrk="1" hangingPunct="1">
              <a:lnSpc>
                <a:spcPct val="80000"/>
              </a:lnSpc>
            </a:pPr>
            <a:r>
              <a:rPr lang="en-US" altLang="en-US" sz="1800" dirty="0"/>
              <a:t>Omitting the Where clause returns ALL the records in that table.</a:t>
            </a:r>
          </a:p>
          <a:p>
            <a:pPr lvl="1">
              <a:lnSpc>
                <a:spcPct val="80000"/>
              </a:lnSpc>
            </a:pPr>
            <a:r>
              <a:rPr lang="en-US" altLang="en-US" sz="1800" b="1" dirty="0"/>
              <a:t>Note</a:t>
            </a:r>
            <a:r>
              <a:rPr lang="en-US" altLang="en-US" sz="1800" dirty="0"/>
              <a:t>: "Coiled-coil" </a:t>
            </a:r>
            <a:r>
              <a:rPr lang="en-US" altLang="en-US" sz="1800" b="1" dirty="0"/>
              <a:t>match is case sensitive</a:t>
            </a:r>
            <a:endParaRPr lang="en-US" altLang="en-US" sz="2400" u="sng" dirty="0"/>
          </a:p>
          <a:p>
            <a:pPr eaLnBrk="1" hangingPunct="1">
              <a:lnSpc>
                <a:spcPct val="80000"/>
              </a:lnSpc>
            </a:pPr>
            <a:r>
              <a:rPr lang="en-US" altLang="en-US" sz="2400" u="sng" dirty="0"/>
              <a:t>ORDER BY</a:t>
            </a:r>
            <a:r>
              <a:rPr lang="en-US" altLang="en-US" sz="2400" dirty="0"/>
              <a:t> (</a:t>
            </a:r>
            <a:r>
              <a:rPr lang="en-US" altLang="en-US" sz="2400" i="1" dirty="0"/>
              <a:t>optional)</a:t>
            </a:r>
            <a:r>
              <a:rPr lang="en-US" altLang="en-US" sz="2400" dirty="0"/>
              <a:t> indicates a sort order for the output data </a:t>
            </a:r>
          </a:p>
          <a:p>
            <a:pPr lvl="1">
              <a:lnSpc>
                <a:spcPct val="80000"/>
              </a:lnSpc>
            </a:pPr>
            <a:r>
              <a:rPr lang="en-US" altLang="en-US" sz="1800" dirty="0"/>
              <a:t>default is </a:t>
            </a:r>
            <a:r>
              <a:rPr lang="en-US" altLang="en-US" sz="1800" dirty="0" err="1"/>
              <a:t>row_id</a:t>
            </a:r>
            <a:r>
              <a:rPr lang="en-US" altLang="en-US" sz="1800" dirty="0"/>
              <a:t>, which can be very non-intuitive  </a:t>
            </a:r>
          </a:p>
          <a:p>
            <a:pPr lvl="1">
              <a:lnSpc>
                <a:spcPct val="80000"/>
              </a:lnSpc>
            </a:pPr>
            <a:r>
              <a:rPr lang="en-US" altLang="en-US" sz="1800" dirty="0" err="1"/>
              <a:t>ASCending</a:t>
            </a:r>
            <a:r>
              <a:rPr lang="en-US" altLang="en-US" sz="1800" dirty="0"/>
              <a:t> or </a:t>
            </a:r>
            <a:r>
              <a:rPr lang="en-US" altLang="en-US" sz="1800" dirty="0" err="1"/>
              <a:t>DESCending</a:t>
            </a:r>
            <a:r>
              <a:rPr lang="en-US" altLang="en-US" sz="1800" dirty="0"/>
              <a:t> can be appended to change the sort order.  (ASC is default)</a:t>
            </a:r>
          </a:p>
          <a:p>
            <a:pPr eaLnBrk="1" hangingPunct="1">
              <a:lnSpc>
                <a:spcPct val="80000"/>
              </a:lnSpc>
            </a:pPr>
            <a:r>
              <a:rPr lang="en-US" altLang="en-US" sz="2400" dirty="0"/>
              <a:t>In most SQL clients, the ";" indicates the end of a statement and requests execution</a:t>
            </a:r>
          </a:p>
        </p:txBody>
      </p:sp>
      <p:sp>
        <p:nvSpPr>
          <p:cNvPr id="2" name="Slide Number Placeholder 1"/>
          <p:cNvSpPr>
            <a:spLocks noGrp="1"/>
          </p:cNvSpPr>
          <p:nvPr>
            <p:ph type="sldNum" sz="quarter" idx="12"/>
          </p:nvPr>
        </p:nvSpPr>
        <p:spPr/>
        <p:txBody>
          <a:bodyPr/>
          <a:lstStyle/>
          <a:p>
            <a:fld id="{1D92F159-EFD3-4C4F-9DBB-1A2CAF81A5CC}" type="slidenum">
              <a:rPr lang="en-US" smtClean="0"/>
              <a:t>25</a:t>
            </a:fld>
            <a:endParaRPr lang="en-US"/>
          </a:p>
        </p:txBody>
      </p:sp>
    </p:spTree>
    <p:extLst>
      <p:ext uri="{BB962C8B-B14F-4D97-AF65-F5344CB8AC3E}">
        <p14:creationId xmlns:p14="http://schemas.microsoft.com/office/powerpoint/2010/main" val="19790827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the column names from a query</a:t>
            </a:r>
          </a:p>
        </p:txBody>
      </p:sp>
      <p:sp>
        <p:nvSpPr>
          <p:cNvPr id="3" name="Content Placeholder 2"/>
          <p:cNvSpPr>
            <a:spLocks noGrp="1"/>
          </p:cNvSpPr>
          <p:nvPr>
            <p:ph idx="1"/>
          </p:nvPr>
        </p:nvSpPr>
        <p:spPr/>
        <p:txBody>
          <a:bodyPr>
            <a:normAutofit/>
          </a:bodyPr>
          <a:lstStyle/>
          <a:p>
            <a:pPr algn="just"/>
            <a:r>
              <a:rPr lang="en-US" sz="2800" dirty="0"/>
              <a:t>When you execute a SELECT statement in the python interface, you get back a table that contains rows of data</a:t>
            </a:r>
          </a:p>
          <a:p>
            <a:r>
              <a:rPr lang="en-US" sz="2800" dirty="0"/>
              <a:t>How can you get the column names?</a:t>
            </a:r>
          </a:p>
          <a:p>
            <a:r>
              <a:rPr lang="en-US" sz="2800" dirty="0"/>
              <a:t>For sqlite3 use:</a:t>
            </a:r>
          </a:p>
          <a:p>
            <a:pPr marL="400050" lvl="1" indent="0">
              <a:buNone/>
            </a:pPr>
            <a:r>
              <a:rPr lang="en-US" sz="2200" dirty="0" err="1">
                <a:latin typeface="Courier New" charset="0"/>
                <a:ea typeface="Courier New" charset="0"/>
                <a:cs typeface="Courier New" charset="0"/>
              </a:rPr>
              <a:t>cursor.description</a:t>
            </a:r>
            <a:endParaRPr lang="en-US" sz="2200" dirty="0">
              <a:latin typeface="Courier New" charset="0"/>
              <a:ea typeface="Courier New" charset="0"/>
              <a:cs typeface="Courier New" charset="0"/>
            </a:endParaRPr>
          </a:p>
          <a:p>
            <a:pPr lvl="1"/>
            <a:r>
              <a:rPr lang="en-US" sz="2400" dirty="0"/>
              <a:t>No parentheses – it's an attribute, not a function</a:t>
            </a:r>
          </a:p>
          <a:p>
            <a:pPr lvl="1"/>
            <a:r>
              <a:rPr lang="en-US" sz="2400" dirty="0"/>
              <a:t>This will give you a tuple of tuples</a:t>
            </a:r>
          </a:p>
          <a:p>
            <a:pPr lvl="1"/>
            <a:r>
              <a:rPr lang="en-US" sz="2400" dirty="0"/>
              <a:t>The first element of each tuple is the name of a column</a:t>
            </a:r>
          </a:p>
        </p:txBody>
      </p:sp>
      <p:sp>
        <p:nvSpPr>
          <p:cNvPr id="4" name="Slide Number Placeholder 3"/>
          <p:cNvSpPr>
            <a:spLocks noGrp="1"/>
          </p:cNvSpPr>
          <p:nvPr>
            <p:ph type="sldNum" sz="quarter" idx="12"/>
          </p:nvPr>
        </p:nvSpPr>
        <p:spPr/>
        <p:txBody>
          <a:bodyPr/>
          <a:lstStyle/>
          <a:p>
            <a:fld id="{1D92F159-EFD3-4C4F-9DBB-1A2CAF81A5CC}" type="slidenum">
              <a:rPr lang="en-US" smtClean="0"/>
              <a:t>26</a:t>
            </a:fld>
            <a:endParaRPr lang="en-US"/>
          </a:p>
        </p:txBody>
      </p:sp>
    </p:spTree>
    <p:extLst>
      <p:ext uri="{BB962C8B-B14F-4D97-AF65-F5344CB8AC3E}">
        <p14:creationId xmlns:p14="http://schemas.microsoft.com/office/powerpoint/2010/main" val="5718687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How to see tables and schema info in sqlite3 using SQL statements</a:t>
            </a:r>
          </a:p>
        </p:txBody>
      </p:sp>
      <p:sp>
        <p:nvSpPr>
          <p:cNvPr id="4" name="Content Placeholder 3"/>
          <p:cNvSpPr>
            <a:spLocks noGrp="1"/>
          </p:cNvSpPr>
          <p:nvPr>
            <p:ph idx="1"/>
          </p:nvPr>
        </p:nvSpPr>
        <p:spPr>
          <a:xfrm>
            <a:off x="457200" y="1600200"/>
            <a:ext cx="8420986" cy="4525963"/>
          </a:xfrm>
        </p:spPr>
        <p:txBody>
          <a:bodyPr>
            <a:noAutofit/>
          </a:bodyPr>
          <a:lstStyle/>
          <a:p>
            <a:pPr marL="0" indent="0">
              <a:buNone/>
            </a:pPr>
            <a:r>
              <a:rPr lang="en-US" sz="1800" dirty="0" err="1">
                <a:latin typeface="Courier New" charset="0"/>
                <a:ea typeface="Courier New" charset="0"/>
                <a:cs typeface="Courier New" charset="0"/>
              </a:rPr>
              <a:t>sql</a:t>
            </a:r>
            <a:r>
              <a:rPr lang="en-US" sz="1800" dirty="0">
                <a:latin typeface="Courier New" charset="0"/>
                <a:ea typeface="Courier New" charset="0"/>
                <a:cs typeface="Courier New" charset="0"/>
              </a:rPr>
              <a:t> = 'SELECT * FROM </a:t>
            </a:r>
            <a:r>
              <a:rPr lang="en-US" sz="1800" dirty="0" err="1">
                <a:latin typeface="Courier New" charset="0"/>
                <a:ea typeface="Courier New" charset="0"/>
                <a:cs typeface="Courier New" charset="0"/>
              </a:rPr>
              <a:t>sqlite_master</a:t>
            </a:r>
            <a:r>
              <a:rPr lang="en-US" sz="1800" dirty="0">
                <a:latin typeface="Courier New" charset="0"/>
                <a:ea typeface="Courier New" charset="0"/>
                <a:cs typeface="Courier New" charset="0"/>
              </a:rPr>
              <a:t> WHERE type = "table" ;'</a:t>
            </a:r>
          </a:p>
          <a:p>
            <a:pPr marL="0" indent="0">
              <a:buNone/>
            </a:pPr>
            <a:r>
              <a:rPr lang="en-US" sz="1800" dirty="0" err="1">
                <a:latin typeface="Courier New" charset="0"/>
                <a:ea typeface="Courier New" charset="0"/>
                <a:cs typeface="Courier New" charset="0"/>
              </a:rPr>
              <a:t>curs.execute</a:t>
            </a:r>
            <a:r>
              <a:rPr lang="en-US" sz="1800" dirty="0">
                <a:latin typeface="Courier New" charset="0"/>
                <a:ea typeface="Courier New" charset="0"/>
                <a:cs typeface="Courier New" charset="0"/>
              </a:rPr>
              <a:t>(</a:t>
            </a:r>
            <a:r>
              <a:rPr lang="en-US" sz="1800" dirty="0" err="1">
                <a:latin typeface="Courier New" charset="0"/>
                <a:ea typeface="Courier New" charset="0"/>
                <a:cs typeface="Courier New" charset="0"/>
              </a:rPr>
              <a:t>sql</a:t>
            </a:r>
            <a:r>
              <a:rPr lang="en-US" sz="1800" dirty="0">
                <a:latin typeface="Courier New" charset="0"/>
                <a:ea typeface="Courier New" charset="0"/>
                <a:cs typeface="Courier New" charset="0"/>
              </a:rPr>
              <a:t>)</a:t>
            </a:r>
          </a:p>
          <a:p>
            <a:pPr marL="0" indent="0">
              <a:buNone/>
            </a:pPr>
            <a:r>
              <a:rPr lang="en-US" sz="1800" dirty="0">
                <a:latin typeface="Courier New" charset="0"/>
                <a:ea typeface="Courier New" charset="0"/>
                <a:cs typeface="Courier New" charset="0"/>
              </a:rPr>
              <a:t>for row in curs: print(row)</a:t>
            </a:r>
          </a:p>
          <a:p>
            <a:pPr lvl="1"/>
            <a:r>
              <a:rPr lang="en-US" sz="2000" dirty="0"/>
              <a:t>What do you see?</a:t>
            </a:r>
          </a:p>
          <a:p>
            <a:pPr marL="57150" indent="0">
              <a:buNone/>
            </a:pPr>
            <a:r>
              <a:rPr lang="en-US" sz="1800" dirty="0" err="1">
                <a:latin typeface="Courier New" charset="0"/>
                <a:ea typeface="Courier New" charset="0"/>
                <a:cs typeface="Courier New" charset="0"/>
              </a:rPr>
              <a:t>cursor.description</a:t>
            </a:r>
            <a:endParaRPr lang="en-US" sz="1800" dirty="0">
              <a:latin typeface="Courier New" charset="0"/>
              <a:ea typeface="Courier New" charset="0"/>
              <a:cs typeface="Courier New" charset="0"/>
            </a:endParaRPr>
          </a:p>
          <a:p>
            <a:pPr marL="800100" lvl="1"/>
            <a:r>
              <a:rPr lang="en-US" sz="2000" dirty="0"/>
              <a:t>What do you </a:t>
            </a:r>
            <a:r>
              <a:rPr lang="en-US" sz="2000"/>
              <a:t>see?</a:t>
            </a:r>
            <a:endParaRPr lang="en-US" sz="1800" dirty="0">
              <a:latin typeface="Courier New" charset="0"/>
              <a:ea typeface="Courier New" charset="0"/>
              <a:cs typeface="Courier New" charset="0"/>
            </a:endParaRPr>
          </a:p>
          <a:p>
            <a:pPr marL="0" indent="0">
              <a:buNone/>
            </a:pPr>
            <a:r>
              <a:rPr lang="en-US" sz="1800" dirty="0" err="1">
                <a:latin typeface="Courier New" charset="0"/>
                <a:ea typeface="Courier New" charset="0"/>
                <a:cs typeface="Courier New" charset="0"/>
              </a:rPr>
              <a:t>sql</a:t>
            </a:r>
            <a:r>
              <a:rPr lang="en-US" sz="1800" dirty="0">
                <a:latin typeface="Courier New" charset="0"/>
                <a:ea typeface="Courier New" charset="0"/>
                <a:cs typeface="Courier New" charset="0"/>
              </a:rPr>
              <a:t> = 'SELECT name FROM </a:t>
            </a:r>
            <a:r>
              <a:rPr lang="en-US" sz="1800" dirty="0" err="1">
                <a:latin typeface="Courier New" charset="0"/>
                <a:ea typeface="Courier New" charset="0"/>
                <a:cs typeface="Courier New" charset="0"/>
              </a:rPr>
              <a:t>sqlite_master</a:t>
            </a:r>
            <a:r>
              <a:rPr lang="en-US" sz="1800" dirty="0">
                <a:latin typeface="Courier New" charset="0"/>
                <a:ea typeface="Courier New" charset="0"/>
                <a:cs typeface="Courier New" charset="0"/>
              </a:rPr>
              <a:t> WHERE type = "table";'</a:t>
            </a:r>
          </a:p>
          <a:p>
            <a:pPr marL="0" indent="0">
              <a:buNone/>
            </a:pPr>
            <a:r>
              <a:rPr lang="en-US" sz="1800" dirty="0" err="1">
                <a:latin typeface="Courier New" charset="0"/>
                <a:ea typeface="Courier New" charset="0"/>
                <a:cs typeface="Courier New" charset="0"/>
              </a:rPr>
              <a:t>curs.execute</a:t>
            </a:r>
            <a:r>
              <a:rPr lang="en-US" sz="1800" dirty="0">
                <a:latin typeface="Courier New" charset="0"/>
                <a:ea typeface="Courier New" charset="0"/>
                <a:cs typeface="Courier New" charset="0"/>
              </a:rPr>
              <a:t>(</a:t>
            </a:r>
            <a:r>
              <a:rPr lang="en-US" sz="1800" dirty="0" err="1">
                <a:latin typeface="Courier New" charset="0"/>
                <a:ea typeface="Courier New" charset="0"/>
                <a:cs typeface="Courier New" charset="0"/>
              </a:rPr>
              <a:t>sql</a:t>
            </a:r>
            <a:r>
              <a:rPr lang="en-US" sz="1800" dirty="0">
                <a:latin typeface="Courier New" charset="0"/>
                <a:ea typeface="Courier New" charset="0"/>
                <a:cs typeface="Courier New" charset="0"/>
              </a:rPr>
              <a:t>)</a:t>
            </a:r>
          </a:p>
          <a:p>
            <a:pPr lvl="1"/>
            <a:r>
              <a:rPr lang="en-US" sz="2000" dirty="0"/>
              <a:t>The ";" is optional when executing a single statement</a:t>
            </a:r>
          </a:p>
          <a:p>
            <a:pPr lvl="1"/>
            <a:r>
              <a:rPr lang="en-US" sz="2000" dirty="0"/>
              <a:t>You can set up a query with multiple statements and use </a:t>
            </a:r>
            <a:r>
              <a:rPr lang="en-US" sz="1800" dirty="0" err="1">
                <a:latin typeface="Courier New" charset="0"/>
                <a:ea typeface="Courier New" charset="0"/>
                <a:cs typeface="Courier New" charset="0"/>
              </a:rPr>
              <a:t>curs.executemany</a:t>
            </a:r>
            <a:r>
              <a:rPr lang="en-US" sz="1800" dirty="0">
                <a:latin typeface="Courier New" charset="0"/>
                <a:ea typeface="Courier New" charset="0"/>
                <a:cs typeface="Courier New" charset="0"/>
              </a:rPr>
              <a:t>(</a:t>
            </a:r>
            <a:r>
              <a:rPr lang="en-US" sz="1800" dirty="0" err="1">
                <a:latin typeface="Courier New" charset="0"/>
                <a:ea typeface="Courier New" charset="0"/>
                <a:cs typeface="Courier New" charset="0"/>
              </a:rPr>
              <a:t>sql</a:t>
            </a:r>
            <a:r>
              <a:rPr lang="en-US" sz="1800" dirty="0">
                <a:latin typeface="Courier New" charset="0"/>
                <a:ea typeface="Courier New" charset="0"/>
                <a:cs typeface="Courier New" charset="0"/>
              </a:rPr>
              <a:t>)</a:t>
            </a:r>
          </a:p>
          <a:p>
            <a:pPr marL="0" indent="0">
              <a:buNone/>
            </a:pPr>
            <a:r>
              <a:rPr lang="en-US" sz="1800" dirty="0">
                <a:latin typeface="Courier New" charset="0"/>
                <a:ea typeface="Courier New" charset="0"/>
                <a:cs typeface="Courier New" charset="0"/>
              </a:rPr>
              <a:t>for row in curs: print(row)</a:t>
            </a:r>
          </a:p>
          <a:p>
            <a:pPr lvl="1"/>
            <a:r>
              <a:rPr lang="en-US" sz="2000" dirty="0"/>
              <a:t>You should see the table names</a:t>
            </a:r>
          </a:p>
        </p:txBody>
      </p:sp>
      <p:sp>
        <p:nvSpPr>
          <p:cNvPr id="3" name="Slide Number Placeholder 2"/>
          <p:cNvSpPr>
            <a:spLocks noGrp="1"/>
          </p:cNvSpPr>
          <p:nvPr>
            <p:ph type="sldNum" sz="quarter" idx="12"/>
          </p:nvPr>
        </p:nvSpPr>
        <p:spPr/>
        <p:txBody>
          <a:bodyPr/>
          <a:lstStyle/>
          <a:p>
            <a:fld id="{1D92F159-EFD3-4C4F-9DBB-1A2CAF81A5CC}" type="slidenum">
              <a:rPr lang="en-US" smtClean="0"/>
              <a:t>27</a:t>
            </a:fld>
            <a:endParaRPr lang="en-US"/>
          </a:p>
        </p:txBody>
      </p:sp>
    </p:spTree>
    <p:extLst>
      <p:ext uri="{BB962C8B-B14F-4D97-AF65-F5344CB8AC3E}">
        <p14:creationId xmlns:p14="http://schemas.microsoft.com/office/powerpoint/2010/main" val="12245384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dirty="0"/>
              <a:t>Aliasing Column Names</a:t>
            </a:r>
          </a:p>
        </p:txBody>
      </p:sp>
      <p:sp>
        <p:nvSpPr>
          <p:cNvPr id="16387" name="Rectangle 3"/>
          <p:cNvSpPr>
            <a:spLocks noGrp="1" noChangeArrowheads="1"/>
          </p:cNvSpPr>
          <p:nvPr>
            <p:ph type="body" idx="1"/>
          </p:nvPr>
        </p:nvSpPr>
        <p:spPr/>
        <p:txBody>
          <a:bodyPr>
            <a:normAutofit/>
          </a:bodyPr>
          <a:lstStyle/>
          <a:p>
            <a:pPr marL="0" indent="0">
              <a:buNone/>
            </a:pPr>
            <a:r>
              <a:rPr lang="en-US" altLang="en-US" sz="2000" dirty="0">
                <a:latin typeface="Courier New" charset="0"/>
                <a:ea typeface="Courier New" charset="0"/>
                <a:cs typeface="Courier New" charset="0"/>
              </a:rPr>
              <a:t>SELECT </a:t>
            </a:r>
            <a:r>
              <a:rPr lang="en-US" altLang="en-US" sz="2000" dirty="0" err="1">
                <a:latin typeface="Courier New" charset="0"/>
                <a:ea typeface="Courier New" charset="0"/>
                <a:cs typeface="Courier New" charset="0"/>
              </a:rPr>
              <a:t>pfamA_id</a:t>
            </a:r>
            <a:r>
              <a:rPr lang="en-US" altLang="en-US" sz="2000" dirty="0">
                <a:latin typeface="Courier New" charset="0"/>
                <a:ea typeface="Courier New" charset="0"/>
                <a:cs typeface="Courier New" charset="0"/>
              </a:rPr>
              <a:t> 'Protein Family Domain Identifier', FROM </a:t>
            </a:r>
            <a:r>
              <a:rPr lang="en-US" altLang="en-US" sz="2000" dirty="0" err="1">
                <a:latin typeface="Courier New" charset="0"/>
                <a:ea typeface="Courier New" charset="0"/>
                <a:cs typeface="Courier New" charset="0"/>
              </a:rPr>
              <a:t>pfamA</a:t>
            </a:r>
            <a:r>
              <a:rPr lang="en-US" altLang="en-US" sz="2000" dirty="0">
                <a:latin typeface="Courier New" charset="0"/>
                <a:ea typeface="Courier New" charset="0"/>
                <a:cs typeface="Courier New" charset="0"/>
              </a:rPr>
              <a:t> LIMIT 10;</a:t>
            </a:r>
          </a:p>
          <a:p>
            <a:pPr marL="0" indent="0">
              <a:buNone/>
            </a:pPr>
            <a:endParaRPr lang="en-US" altLang="en-US" sz="2000" dirty="0">
              <a:latin typeface="Courier New" charset="0"/>
              <a:ea typeface="Courier New" charset="0"/>
              <a:cs typeface="Courier New" charset="0"/>
            </a:endParaRPr>
          </a:p>
          <a:p>
            <a:pPr lvl="1" algn="just"/>
            <a:r>
              <a:rPr lang="en-US" altLang="en-US" sz="2400" dirty="0"/>
              <a:t>when printed out the column is renamed “Protein Family Domain Identifier” instead of </a:t>
            </a:r>
            <a:r>
              <a:rPr lang="en-US" altLang="en-US" sz="2400" dirty="0" err="1"/>
              <a:t>pfamA_id</a:t>
            </a:r>
            <a:r>
              <a:rPr lang="en-US" altLang="en-US" sz="2400" dirty="0"/>
              <a:t>, which makes column names more ‘human readable’</a:t>
            </a:r>
          </a:p>
          <a:p>
            <a:pPr marL="57150" indent="0" algn="just">
              <a:buNone/>
            </a:pPr>
            <a:endParaRPr lang="en-US" altLang="en-US" sz="900" dirty="0"/>
          </a:p>
          <a:p>
            <a:pPr eaLnBrk="1" hangingPunct="1"/>
            <a:endParaRPr lang="en-US" altLang="en-US" sz="2800" dirty="0"/>
          </a:p>
          <a:p>
            <a:pPr eaLnBrk="1" hangingPunct="1"/>
            <a:endParaRPr lang="en-US" altLang="en-US" sz="2800" dirty="0"/>
          </a:p>
        </p:txBody>
      </p:sp>
      <p:sp>
        <p:nvSpPr>
          <p:cNvPr id="2" name="Slide Number Placeholder 1"/>
          <p:cNvSpPr>
            <a:spLocks noGrp="1"/>
          </p:cNvSpPr>
          <p:nvPr>
            <p:ph type="sldNum" sz="quarter" idx="12"/>
          </p:nvPr>
        </p:nvSpPr>
        <p:spPr/>
        <p:txBody>
          <a:bodyPr/>
          <a:lstStyle/>
          <a:p>
            <a:fld id="{1D92F159-EFD3-4C4F-9DBB-1A2CAF81A5CC}" type="slidenum">
              <a:rPr lang="en-US" smtClean="0"/>
              <a:t>28</a:t>
            </a:fld>
            <a:endParaRPr lang="en-US"/>
          </a:p>
        </p:txBody>
      </p:sp>
    </p:spTree>
    <p:extLst>
      <p:ext uri="{BB962C8B-B14F-4D97-AF65-F5344CB8AC3E}">
        <p14:creationId xmlns:p14="http://schemas.microsoft.com/office/powerpoint/2010/main" val="18827716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a:bodyPr>
          <a:lstStyle/>
          <a:p>
            <a:pPr eaLnBrk="1" hangingPunct="1"/>
            <a:r>
              <a:rPr lang="en-US" altLang="en-US" sz="4000" dirty="0"/>
              <a:t>SELECT: basic aggregate commands</a:t>
            </a:r>
          </a:p>
        </p:txBody>
      </p:sp>
      <p:sp>
        <p:nvSpPr>
          <p:cNvPr id="15363" name="Rectangle 3"/>
          <p:cNvSpPr>
            <a:spLocks noGrp="1" noChangeArrowheads="1"/>
          </p:cNvSpPr>
          <p:nvPr>
            <p:ph type="body" idx="1"/>
          </p:nvPr>
        </p:nvSpPr>
        <p:spPr>
          <a:xfrm>
            <a:off x="457199" y="1600200"/>
            <a:ext cx="8489373" cy="5127171"/>
          </a:xfrm>
        </p:spPr>
        <p:txBody>
          <a:bodyPr>
            <a:normAutofit/>
          </a:bodyPr>
          <a:lstStyle/>
          <a:p>
            <a:pPr algn="just">
              <a:lnSpc>
                <a:spcPct val="80000"/>
              </a:lnSpc>
            </a:pPr>
            <a:r>
              <a:rPr lang="en-US" altLang="en-US" sz="2000" dirty="0"/>
              <a:t>* selects ALL rows and ALL columns and returns them by column order and </a:t>
            </a:r>
            <a:r>
              <a:rPr lang="en-US" altLang="en-US" sz="2000" dirty="0" err="1"/>
              <a:t>row_id</a:t>
            </a:r>
            <a:endParaRPr lang="en-US" altLang="en-US" sz="2000" dirty="0"/>
          </a:p>
          <a:p>
            <a:pPr marL="457200" lvl="1" indent="0" algn="just">
              <a:lnSpc>
                <a:spcPct val="80000"/>
              </a:lnSpc>
              <a:buNone/>
            </a:pPr>
            <a:r>
              <a:rPr lang="en-US" altLang="en-US" sz="1600" dirty="0">
                <a:latin typeface="Courier New" charset="0"/>
                <a:ea typeface="Courier New" charset="0"/>
                <a:cs typeface="Courier New" charset="0"/>
              </a:rPr>
              <a:t>SELECT * FROM </a:t>
            </a:r>
            <a:r>
              <a:rPr lang="en-US" altLang="en-US" sz="1600" dirty="0" err="1">
                <a:latin typeface="Courier New" charset="0"/>
                <a:ea typeface="Courier New" charset="0"/>
                <a:cs typeface="Courier New" charset="0"/>
              </a:rPr>
              <a:t>pfamA</a:t>
            </a:r>
            <a:r>
              <a:rPr lang="en-US" altLang="en-US" sz="1600" dirty="0">
                <a:latin typeface="Courier New" charset="0"/>
                <a:ea typeface="Courier New" charset="0"/>
                <a:cs typeface="Courier New" charset="0"/>
              </a:rPr>
              <a:t> LIMIT 10;</a:t>
            </a:r>
            <a:r>
              <a:rPr lang="en-US" altLang="en-US" sz="1600" dirty="0"/>
              <a:t> </a:t>
            </a:r>
          </a:p>
          <a:p>
            <a:pPr eaLnBrk="1" hangingPunct="1">
              <a:lnSpc>
                <a:spcPct val="80000"/>
              </a:lnSpc>
              <a:buFontTx/>
              <a:buNone/>
            </a:pPr>
            <a:endParaRPr lang="en-US" altLang="en-US" sz="1800" dirty="0"/>
          </a:p>
          <a:p>
            <a:pPr>
              <a:lnSpc>
                <a:spcPct val="80000"/>
              </a:lnSpc>
            </a:pPr>
            <a:r>
              <a:rPr lang="en-US" altLang="en-US" sz="2000" u="sng" dirty="0"/>
              <a:t>COUNT</a:t>
            </a:r>
            <a:r>
              <a:rPr lang="en-US" altLang="en-US" sz="2000" dirty="0"/>
              <a:t> returns  a single number, which is the count of all rows in the table</a:t>
            </a:r>
          </a:p>
          <a:p>
            <a:pPr marL="457200" lvl="1" indent="0">
              <a:lnSpc>
                <a:spcPct val="80000"/>
              </a:lnSpc>
              <a:buNone/>
            </a:pPr>
            <a:r>
              <a:rPr lang="en-US" altLang="en-US" sz="1600" dirty="0">
                <a:latin typeface="Courier New" charset="0"/>
                <a:ea typeface="Courier New" charset="0"/>
                <a:cs typeface="Courier New" charset="0"/>
              </a:rPr>
              <a:t>SELECT count(*) FROM </a:t>
            </a:r>
            <a:r>
              <a:rPr lang="en-US" altLang="en-US" sz="1600" dirty="0" err="1">
                <a:latin typeface="Courier New" charset="0"/>
                <a:ea typeface="Courier New" charset="0"/>
                <a:cs typeface="Courier New" charset="0"/>
              </a:rPr>
              <a:t>pfamA</a:t>
            </a:r>
            <a:r>
              <a:rPr lang="en-US" altLang="en-US" sz="1600" dirty="0">
                <a:latin typeface="Courier New" charset="0"/>
                <a:ea typeface="Courier New" charset="0"/>
                <a:cs typeface="Courier New" charset="0"/>
              </a:rPr>
              <a:t>;</a:t>
            </a:r>
          </a:p>
          <a:p>
            <a:pPr eaLnBrk="1" hangingPunct="1">
              <a:lnSpc>
                <a:spcPct val="80000"/>
              </a:lnSpc>
              <a:buFontTx/>
              <a:buNone/>
            </a:pPr>
            <a:endParaRPr lang="en-US" altLang="en-US" sz="1600" dirty="0"/>
          </a:p>
          <a:p>
            <a:pPr>
              <a:lnSpc>
                <a:spcPct val="80000"/>
              </a:lnSpc>
            </a:pPr>
            <a:r>
              <a:rPr lang="en-US" altLang="en-US" sz="2000" u="sng" dirty="0"/>
              <a:t>DISTINCT</a:t>
            </a:r>
            <a:r>
              <a:rPr lang="en-US" altLang="en-US" sz="2000" dirty="0"/>
              <a:t> selects  non-duplicated elements (rows)</a:t>
            </a:r>
          </a:p>
          <a:p>
            <a:pPr marL="457200" lvl="1" indent="0">
              <a:lnSpc>
                <a:spcPct val="80000"/>
              </a:lnSpc>
              <a:buNone/>
            </a:pPr>
            <a:r>
              <a:rPr lang="en-US" altLang="en-US" sz="1600" dirty="0">
                <a:latin typeface="Courier New" charset="0"/>
                <a:ea typeface="Courier New" charset="0"/>
                <a:cs typeface="Courier New" charset="0"/>
              </a:rPr>
              <a:t>SELECT DISTINCT type FROM </a:t>
            </a:r>
            <a:r>
              <a:rPr lang="en-US" altLang="en-US" sz="1600" dirty="0" err="1">
                <a:latin typeface="Courier New" charset="0"/>
                <a:ea typeface="Courier New" charset="0"/>
                <a:cs typeface="Courier New" charset="0"/>
              </a:rPr>
              <a:t>pfamA</a:t>
            </a:r>
            <a:r>
              <a:rPr lang="en-US" altLang="en-US" sz="1600" dirty="0">
                <a:latin typeface="Courier New" charset="0"/>
                <a:ea typeface="Courier New" charset="0"/>
                <a:cs typeface="Courier New" charset="0"/>
              </a:rPr>
              <a:t>;</a:t>
            </a:r>
          </a:p>
          <a:p>
            <a:pPr>
              <a:lnSpc>
                <a:spcPct val="80000"/>
              </a:lnSpc>
              <a:buNone/>
            </a:pPr>
            <a:endParaRPr lang="en-US" altLang="en-US" sz="1600" dirty="0"/>
          </a:p>
          <a:p>
            <a:pPr algn="just">
              <a:lnSpc>
                <a:spcPct val="80000"/>
              </a:lnSpc>
            </a:pPr>
            <a:r>
              <a:rPr lang="en-US" altLang="en-US" sz="2000" dirty="0"/>
              <a:t>Oftentimes aggregate functions should be renamed in the output of a SQL statement to be more human readable. </a:t>
            </a:r>
          </a:p>
        </p:txBody>
      </p:sp>
      <p:sp>
        <p:nvSpPr>
          <p:cNvPr id="2" name="Slide Number Placeholder 1"/>
          <p:cNvSpPr>
            <a:spLocks noGrp="1"/>
          </p:cNvSpPr>
          <p:nvPr>
            <p:ph type="sldNum" sz="quarter" idx="12"/>
          </p:nvPr>
        </p:nvSpPr>
        <p:spPr/>
        <p:txBody>
          <a:bodyPr/>
          <a:lstStyle/>
          <a:p>
            <a:fld id="{1D92F159-EFD3-4C4F-9DBB-1A2CAF81A5CC}" type="slidenum">
              <a:rPr lang="en-US" smtClean="0"/>
              <a:t>29</a:t>
            </a:fld>
            <a:endParaRPr lang="en-US"/>
          </a:p>
        </p:txBody>
      </p:sp>
    </p:spTree>
    <p:extLst>
      <p:ext uri="{BB962C8B-B14F-4D97-AF65-F5344CB8AC3E}">
        <p14:creationId xmlns:p14="http://schemas.microsoft.com/office/powerpoint/2010/main" val="1856529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altLang="en-US" dirty="0"/>
              <a:t>Files on canvas for today’s lecture</a:t>
            </a:r>
          </a:p>
        </p:txBody>
      </p:sp>
      <p:sp>
        <p:nvSpPr>
          <p:cNvPr id="2" name="Content Placeholder 1"/>
          <p:cNvSpPr>
            <a:spLocks noGrp="1"/>
          </p:cNvSpPr>
          <p:nvPr>
            <p:ph idx="1"/>
          </p:nvPr>
        </p:nvSpPr>
        <p:spPr/>
        <p:txBody>
          <a:bodyPr>
            <a:normAutofit/>
          </a:bodyPr>
          <a:lstStyle/>
          <a:p>
            <a:r>
              <a:rPr lang="en-US" altLang="en-US" sz="2800" dirty="0" err="1"/>
              <a:t>sqliteDemo.ipynb</a:t>
            </a:r>
            <a:endParaRPr lang="en-US" altLang="en-US" sz="2800" dirty="0"/>
          </a:p>
          <a:p>
            <a:r>
              <a:rPr lang="en-US" altLang="en-US" sz="2800" dirty="0" err="1"/>
              <a:t>small_pfam.sqlite</a:t>
            </a:r>
            <a:endParaRPr lang="en-US" altLang="en-US" sz="2800" dirty="0"/>
          </a:p>
          <a:p>
            <a:endParaRPr lang="en-US" altLang="en-US" sz="2800" dirty="0"/>
          </a:p>
          <a:p>
            <a:endParaRPr lang="en-US" altLang="en-US" sz="2800" dirty="0"/>
          </a:p>
        </p:txBody>
      </p:sp>
      <p:sp>
        <p:nvSpPr>
          <p:cNvPr id="3" name="Slide Number Placeholder 2"/>
          <p:cNvSpPr>
            <a:spLocks noGrp="1"/>
          </p:cNvSpPr>
          <p:nvPr>
            <p:ph type="sldNum" sz="quarter" idx="12"/>
          </p:nvPr>
        </p:nvSpPr>
        <p:spPr/>
        <p:txBody>
          <a:bodyPr/>
          <a:lstStyle/>
          <a:p>
            <a:fld id="{1D92F159-EFD3-4C4F-9DBB-1A2CAF81A5CC}" type="slidenum">
              <a:rPr lang="en-US" smtClean="0"/>
              <a:t>3</a:t>
            </a:fld>
            <a:endParaRPr lang="en-US"/>
          </a:p>
        </p:txBody>
      </p:sp>
    </p:spTree>
    <p:extLst>
      <p:ext uri="{BB962C8B-B14F-4D97-AF65-F5344CB8AC3E}">
        <p14:creationId xmlns:p14="http://schemas.microsoft.com/office/powerpoint/2010/main" val="4325456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274638"/>
            <a:ext cx="8229600" cy="1143000"/>
          </a:xfrm>
        </p:spPr>
        <p:txBody>
          <a:bodyPr>
            <a:normAutofit/>
          </a:bodyPr>
          <a:lstStyle/>
          <a:p>
            <a:pPr eaLnBrk="1" hangingPunct="1"/>
            <a:r>
              <a:rPr lang="en-US" altLang="en-US" sz="4000" u="sng" dirty="0"/>
              <a:t>WHERE</a:t>
            </a:r>
            <a:r>
              <a:rPr lang="en-US" altLang="en-US" sz="4000" dirty="0"/>
              <a:t> clause operators</a:t>
            </a:r>
          </a:p>
        </p:txBody>
      </p:sp>
      <p:sp>
        <p:nvSpPr>
          <p:cNvPr id="2" name="Content Placeholder 1"/>
          <p:cNvSpPr>
            <a:spLocks noGrp="1"/>
          </p:cNvSpPr>
          <p:nvPr>
            <p:ph idx="1"/>
          </p:nvPr>
        </p:nvSpPr>
        <p:spPr/>
        <p:txBody>
          <a:bodyPr>
            <a:noAutofit/>
          </a:bodyPr>
          <a:lstStyle/>
          <a:p>
            <a:pPr marL="0" indent="0">
              <a:lnSpc>
                <a:spcPct val="80000"/>
              </a:lnSpc>
              <a:buNone/>
            </a:pPr>
            <a:r>
              <a:rPr lang="en-US" altLang="en-US" sz="2100" dirty="0">
                <a:hlinkClick r:id="rId2"/>
              </a:rPr>
              <a:t>https://www.sqlite.org/lang_expr.html</a:t>
            </a:r>
            <a:endParaRPr lang="en-US" altLang="en-US" sz="2100" dirty="0"/>
          </a:p>
          <a:p>
            <a:pPr marL="0" indent="0">
              <a:lnSpc>
                <a:spcPct val="80000"/>
              </a:lnSpc>
              <a:buNone/>
            </a:pPr>
            <a:endParaRPr lang="en-US" altLang="en-US" sz="800" dirty="0"/>
          </a:p>
          <a:p>
            <a:pPr>
              <a:lnSpc>
                <a:spcPct val="80000"/>
              </a:lnSpc>
            </a:pPr>
            <a:r>
              <a:rPr lang="en-US" altLang="en-US" sz="2100" dirty="0"/>
              <a:t>&lt;&gt; ,  != 		inequality</a:t>
            </a:r>
          </a:p>
          <a:p>
            <a:pPr>
              <a:lnSpc>
                <a:spcPct val="80000"/>
              </a:lnSpc>
            </a:pPr>
            <a:r>
              <a:rPr lang="en-US" altLang="en-US" sz="2100" dirty="0"/>
              <a:t>&lt;			less than</a:t>
            </a:r>
          </a:p>
          <a:p>
            <a:pPr>
              <a:lnSpc>
                <a:spcPct val="80000"/>
              </a:lnSpc>
            </a:pPr>
            <a:r>
              <a:rPr lang="en-US" altLang="en-US" sz="2100" dirty="0"/>
              <a:t>&lt;= 			less than or equal</a:t>
            </a:r>
          </a:p>
          <a:p>
            <a:pPr>
              <a:lnSpc>
                <a:spcPct val="80000"/>
              </a:lnSpc>
            </a:pPr>
            <a:r>
              <a:rPr lang="en-US" altLang="en-US" sz="2100" dirty="0"/>
              <a:t>=			equal</a:t>
            </a:r>
          </a:p>
          <a:p>
            <a:pPr>
              <a:lnSpc>
                <a:spcPct val="80000"/>
              </a:lnSpc>
            </a:pPr>
            <a:r>
              <a:rPr lang="en-US" altLang="en-US" sz="2100" dirty="0"/>
              <a:t>&gt;			greater than</a:t>
            </a:r>
          </a:p>
          <a:p>
            <a:pPr>
              <a:lnSpc>
                <a:spcPct val="80000"/>
              </a:lnSpc>
            </a:pPr>
            <a:r>
              <a:rPr lang="en-US" altLang="en-US" sz="2100" dirty="0"/>
              <a:t>&gt;= 			greater than or equal</a:t>
            </a:r>
          </a:p>
          <a:p>
            <a:pPr>
              <a:lnSpc>
                <a:spcPct val="80000"/>
              </a:lnSpc>
            </a:pPr>
            <a:r>
              <a:rPr lang="en-US" altLang="en-US" sz="2100" dirty="0"/>
              <a:t>BETWEEN v1 AND v2	tests that a value to lies in a given range</a:t>
            </a:r>
          </a:p>
          <a:p>
            <a:pPr>
              <a:lnSpc>
                <a:spcPct val="80000"/>
              </a:lnSpc>
            </a:pPr>
            <a:r>
              <a:rPr lang="en-US" altLang="en-US" sz="2100" dirty="0"/>
              <a:t>EXISTS		test for existence of rows matching query</a:t>
            </a:r>
          </a:p>
          <a:p>
            <a:pPr>
              <a:lnSpc>
                <a:spcPct val="80000"/>
              </a:lnSpc>
            </a:pPr>
            <a:r>
              <a:rPr lang="en-US" altLang="en-US" sz="2100" dirty="0"/>
              <a:t>IN			tests if a value falls within a given set or query</a:t>
            </a:r>
          </a:p>
          <a:p>
            <a:pPr>
              <a:lnSpc>
                <a:spcPct val="80000"/>
              </a:lnSpc>
            </a:pPr>
            <a:r>
              <a:rPr lang="en-US" altLang="en-US" sz="2100" dirty="0"/>
              <a:t>IS [ NOT ] NULL	is or is not null</a:t>
            </a:r>
          </a:p>
          <a:p>
            <a:pPr>
              <a:lnSpc>
                <a:spcPct val="80000"/>
              </a:lnSpc>
            </a:pPr>
            <a:r>
              <a:rPr lang="en-US" altLang="en-US" sz="2100" dirty="0"/>
              <a:t>[ NOT ] LIKE		tests value to see if like or not like another </a:t>
            </a:r>
          </a:p>
          <a:p>
            <a:pPr>
              <a:lnSpc>
                <a:spcPct val="80000"/>
              </a:lnSpc>
              <a:buNone/>
            </a:pPr>
            <a:endParaRPr lang="en-US" altLang="en-US" sz="800" dirty="0"/>
          </a:p>
          <a:p>
            <a:pPr>
              <a:lnSpc>
                <a:spcPct val="80000"/>
              </a:lnSpc>
            </a:pPr>
            <a:r>
              <a:rPr lang="en-US" altLang="en-US" sz="2100" dirty="0"/>
              <a:t>% is the wildcard in SQL, used in conjunction with LIKE</a:t>
            </a:r>
          </a:p>
        </p:txBody>
      </p:sp>
      <p:sp>
        <p:nvSpPr>
          <p:cNvPr id="3" name="Slide Number Placeholder 2"/>
          <p:cNvSpPr>
            <a:spLocks noGrp="1"/>
          </p:cNvSpPr>
          <p:nvPr>
            <p:ph type="sldNum" sz="quarter" idx="12"/>
          </p:nvPr>
        </p:nvSpPr>
        <p:spPr/>
        <p:txBody>
          <a:bodyPr/>
          <a:lstStyle/>
          <a:p>
            <a:fld id="{1D92F159-EFD3-4C4F-9DBB-1A2CAF81A5CC}" type="slidenum">
              <a:rPr lang="en-US" smtClean="0"/>
              <a:t>30</a:t>
            </a:fld>
            <a:endParaRPr lang="en-US"/>
          </a:p>
        </p:txBody>
      </p:sp>
    </p:spTree>
    <p:extLst>
      <p:ext uri="{BB962C8B-B14F-4D97-AF65-F5344CB8AC3E}">
        <p14:creationId xmlns:p14="http://schemas.microsoft.com/office/powerpoint/2010/main" val="40543770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a:bodyPr>
          <a:lstStyle/>
          <a:p>
            <a:pPr eaLnBrk="1" hangingPunct="1"/>
            <a:r>
              <a:rPr lang="en-US" altLang="en-US" dirty="0"/>
              <a:t>Examples of Queries with Operators (</a:t>
            </a:r>
            <a:r>
              <a:rPr lang="en-US" altLang="en-US" dirty="0" err="1"/>
              <a:t>Pfam</a:t>
            </a:r>
            <a:r>
              <a:rPr lang="en-US" altLang="en-US" dirty="0"/>
              <a:t>)</a:t>
            </a:r>
          </a:p>
        </p:txBody>
      </p:sp>
      <p:sp>
        <p:nvSpPr>
          <p:cNvPr id="18435" name="Rectangle 3"/>
          <p:cNvSpPr>
            <a:spLocks noGrp="1" noChangeArrowheads="1"/>
          </p:cNvSpPr>
          <p:nvPr>
            <p:ph type="body" idx="1"/>
          </p:nvPr>
        </p:nvSpPr>
        <p:spPr>
          <a:xfrm>
            <a:off x="457200" y="1447800"/>
            <a:ext cx="8588326" cy="5290625"/>
          </a:xfrm>
        </p:spPr>
        <p:txBody>
          <a:bodyPr>
            <a:noAutofit/>
          </a:bodyPr>
          <a:lstStyle/>
          <a:p>
            <a:r>
              <a:rPr lang="en-US" altLang="en-US" sz="2400" dirty="0"/>
              <a:t>=</a:t>
            </a:r>
          </a:p>
          <a:p>
            <a:pPr lvl="1">
              <a:buFontTx/>
              <a:buNone/>
            </a:pPr>
            <a:r>
              <a:rPr lang="en-US" altLang="en-US" sz="1600" dirty="0">
                <a:latin typeface="Courier New" charset="0"/>
                <a:ea typeface="Courier New" charset="0"/>
                <a:cs typeface="Courier New" charset="0"/>
              </a:rPr>
              <a:t>SELECT * FROM </a:t>
            </a:r>
            <a:r>
              <a:rPr lang="en-US" altLang="en-US" sz="1600" dirty="0" err="1">
                <a:latin typeface="Courier New" charset="0"/>
                <a:ea typeface="Courier New" charset="0"/>
                <a:cs typeface="Courier New" charset="0"/>
              </a:rPr>
              <a:t>pfamA</a:t>
            </a:r>
            <a:r>
              <a:rPr lang="en-US" altLang="en-US" sz="1600" dirty="0">
                <a:latin typeface="Courier New" charset="0"/>
                <a:ea typeface="Courier New" charset="0"/>
                <a:cs typeface="Courier New" charset="0"/>
              </a:rPr>
              <a:t> </a:t>
            </a:r>
          </a:p>
          <a:p>
            <a:pPr lvl="1">
              <a:buFontTx/>
              <a:buNone/>
            </a:pPr>
            <a:r>
              <a:rPr lang="en-US" altLang="en-US" sz="1600" dirty="0">
                <a:latin typeface="Courier New" charset="0"/>
                <a:ea typeface="Courier New" charset="0"/>
                <a:cs typeface="Courier New" charset="0"/>
              </a:rPr>
              <a:t>WHERE </a:t>
            </a:r>
            <a:r>
              <a:rPr lang="en-US" altLang="en-US" sz="1600" dirty="0" err="1">
                <a:latin typeface="Courier New" charset="0"/>
                <a:ea typeface="Courier New" charset="0"/>
                <a:cs typeface="Courier New" charset="0"/>
              </a:rPr>
              <a:t>pfamA_id</a:t>
            </a:r>
            <a:r>
              <a:rPr lang="en-US" altLang="en-US" sz="1600" dirty="0">
                <a:latin typeface="Courier New" charset="0"/>
                <a:ea typeface="Courier New" charset="0"/>
                <a:cs typeface="Courier New" charset="0"/>
              </a:rPr>
              <a:t> = '7tm_1'</a:t>
            </a:r>
          </a:p>
          <a:p>
            <a:pPr lvl="1"/>
            <a:r>
              <a:rPr lang="en-US" altLang="en-US" sz="2000" dirty="0"/>
              <a:t>Note: in SQLite the names of tables and columns are case-insensitive, however, matching stored text values is case-sensitive (using = sign)</a:t>
            </a:r>
            <a:endParaRPr lang="en-US" altLang="en-US" sz="2000" dirty="0">
              <a:ea typeface="Courier New" charset="0"/>
              <a:cs typeface="Courier New" charset="0"/>
            </a:endParaRPr>
          </a:p>
          <a:p>
            <a:r>
              <a:rPr lang="en-US" altLang="en-US" sz="2400" u="sng" dirty="0"/>
              <a:t>IN</a:t>
            </a:r>
          </a:p>
          <a:p>
            <a:pPr lvl="1">
              <a:buFontTx/>
              <a:buNone/>
            </a:pPr>
            <a:r>
              <a:rPr lang="en-US" altLang="en-US" sz="1600" dirty="0">
                <a:latin typeface="Courier New" charset="0"/>
                <a:ea typeface="Courier New" charset="0"/>
                <a:cs typeface="Courier New" charset="0"/>
              </a:rPr>
              <a:t>SELECT * FROM </a:t>
            </a:r>
            <a:r>
              <a:rPr lang="en-US" altLang="en-US" sz="1600" dirty="0" err="1">
                <a:latin typeface="Courier New" charset="0"/>
                <a:ea typeface="Courier New" charset="0"/>
                <a:cs typeface="Courier New" charset="0"/>
              </a:rPr>
              <a:t>pfamA</a:t>
            </a:r>
            <a:r>
              <a:rPr lang="en-US" altLang="en-US" sz="1600" dirty="0">
                <a:latin typeface="Courier New" charset="0"/>
                <a:ea typeface="Courier New" charset="0"/>
                <a:cs typeface="Courier New" charset="0"/>
              </a:rPr>
              <a:t> </a:t>
            </a:r>
          </a:p>
          <a:p>
            <a:pPr lvl="1">
              <a:buFontTx/>
              <a:buNone/>
            </a:pPr>
            <a:r>
              <a:rPr lang="en-US" altLang="en-US" sz="1600" dirty="0">
                <a:latin typeface="Courier New" charset="0"/>
                <a:ea typeface="Courier New" charset="0"/>
                <a:cs typeface="Courier New" charset="0"/>
              </a:rPr>
              <a:t>WHERE </a:t>
            </a:r>
            <a:r>
              <a:rPr lang="en-US" altLang="en-US" sz="1600" dirty="0" err="1">
                <a:latin typeface="Courier New" charset="0"/>
                <a:ea typeface="Courier New" charset="0"/>
                <a:cs typeface="Courier New" charset="0"/>
              </a:rPr>
              <a:t>pfamA_id</a:t>
            </a:r>
            <a:r>
              <a:rPr lang="en-US" altLang="en-US" sz="1600" dirty="0">
                <a:latin typeface="Courier New" charset="0"/>
                <a:ea typeface="Courier New" charset="0"/>
                <a:cs typeface="Courier New" charset="0"/>
              </a:rPr>
              <a:t> IN ('7tm_1',  '7tm_2 ', '7tm_3 ');</a:t>
            </a:r>
          </a:p>
          <a:p>
            <a:pPr eaLnBrk="1" hangingPunct="1"/>
            <a:r>
              <a:rPr lang="en-US" altLang="en-US" sz="2400" u="sng" dirty="0"/>
              <a:t>BETWEEN</a:t>
            </a:r>
          </a:p>
          <a:p>
            <a:pPr marL="400050" lvl="1" indent="0">
              <a:buNone/>
            </a:pPr>
            <a:r>
              <a:rPr lang="en-US" altLang="en-US" sz="1600" dirty="0">
                <a:latin typeface="Courier New" charset="0"/>
                <a:ea typeface="Courier New" charset="0"/>
                <a:cs typeface="Courier New" charset="0"/>
              </a:rPr>
              <a:t>SELECT </a:t>
            </a:r>
            <a:r>
              <a:rPr lang="en-US" altLang="en-US" sz="1600" dirty="0" err="1">
                <a:latin typeface="Courier New" charset="0"/>
                <a:ea typeface="Courier New" charset="0"/>
                <a:cs typeface="Courier New" charset="0"/>
              </a:rPr>
              <a:t>pfamA_acc</a:t>
            </a:r>
            <a:r>
              <a:rPr lang="en-US" altLang="en-US" sz="1600" dirty="0">
                <a:latin typeface="Courier New" charset="0"/>
                <a:ea typeface="Courier New" charset="0"/>
                <a:cs typeface="Courier New" charset="0"/>
              </a:rPr>
              <a:t>, type, </a:t>
            </a:r>
            <a:r>
              <a:rPr lang="en-US" altLang="en-US" sz="1600" dirty="0" err="1">
                <a:latin typeface="Courier New" charset="0"/>
                <a:ea typeface="Courier New" charset="0"/>
                <a:cs typeface="Courier New" charset="0"/>
              </a:rPr>
              <a:t>average_coverage</a:t>
            </a:r>
            <a:r>
              <a:rPr lang="en-US" altLang="en-US" sz="1600" dirty="0">
                <a:latin typeface="Courier New" charset="0"/>
                <a:ea typeface="Courier New" charset="0"/>
                <a:cs typeface="Courier New" charset="0"/>
              </a:rPr>
              <a:t> FROM </a:t>
            </a:r>
            <a:r>
              <a:rPr lang="en-US" altLang="en-US" sz="1600" dirty="0" err="1">
                <a:latin typeface="Courier New" charset="0"/>
                <a:ea typeface="Courier New" charset="0"/>
                <a:cs typeface="Courier New" charset="0"/>
              </a:rPr>
              <a:t>pfamA</a:t>
            </a:r>
            <a:r>
              <a:rPr lang="en-US" altLang="en-US" sz="1600" dirty="0">
                <a:latin typeface="Courier New" charset="0"/>
                <a:ea typeface="Courier New" charset="0"/>
                <a:cs typeface="Courier New" charset="0"/>
              </a:rPr>
              <a:t> WHERE type = 'Family' AND </a:t>
            </a:r>
            <a:r>
              <a:rPr lang="en-US" altLang="en-US" sz="1600" dirty="0" err="1">
                <a:latin typeface="Courier New" charset="0"/>
                <a:ea typeface="Courier New" charset="0"/>
                <a:cs typeface="Courier New" charset="0"/>
              </a:rPr>
              <a:t>average_coverage</a:t>
            </a:r>
            <a:r>
              <a:rPr lang="en-US" altLang="en-US" sz="1600" dirty="0">
                <a:latin typeface="Courier New" charset="0"/>
                <a:ea typeface="Courier New" charset="0"/>
                <a:cs typeface="Courier New" charset="0"/>
              </a:rPr>
              <a:t> BETWEEN 20 AND 25 </a:t>
            </a:r>
          </a:p>
          <a:p>
            <a:pPr marL="400050" lvl="1" indent="0">
              <a:buNone/>
            </a:pPr>
            <a:r>
              <a:rPr lang="en-US" altLang="en-US" sz="1600" dirty="0">
                <a:latin typeface="Courier New" charset="0"/>
                <a:ea typeface="Courier New" charset="0"/>
                <a:cs typeface="Courier New" charset="0"/>
              </a:rPr>
              <a:t>LIMIT 10</a:t>
            </a:r>
          </a:p>
          <a:p>
            <a:pPr eaLnBrk="1" hangingPunct="1"/>
            <a:r>
              <a:rPr lang="en-US" altLang="en-US" sz="2400" u="sng" dirty="0"/>
              <a:t>LIKE</a:t>
            </a:r>
          </a:p>
          <a:p>
            <a:pPr marL="400050" lvl="1" indent="0">
              <a:buNone/>
            </a:pPr>
            <a:r>
              <a:rPr lang="en-US" altLang="en-US" sz="1600" dirty="0">
                <a:latin typeface="Courier New" charset="0"/>
                <a:ea typeface="Courier New" charset="0"/>
                <a:cs typeface="Courier New" charset="0"/>
              </a:rPr>
              <a:t>SELECT * FROM </a:t>
            </a:r>
            <a:r>
              <a:rPr lang="en-US" altLang="en-US" sz="1600" dirty="0" err="1">
                <a:latin typeface="Courier New" charset="0"/>
                <a:ea typeface="Courier New" charset="0"/>
                <a:cs typeface="Courier New" charset="0"/>
              </a:rPr>
              <a:t>pfamA</a:t>
            </a:r>
            <a:endParaRPr lang="en-US" altLang="en-US" sz="1600" dirty="0">
              <a:latin typeface="Courier New" charset="0"/>
              <a:ea typeface="Courier New" charset="0"/>
              <a:cs typeface="Courier New" charset="0"/>
            </a:endParaRPr>
          </a:p>
          <a:p>
            <a:pPr marL="400050" lvl="1" indent="0">
              <a:buNone/>
            </a:pPr>
            <a:r>
              <a:rPr lang="en-US" altLang="en-US" sz="1600" dirty="0">
                <a:latin typeface="Courier New" charset="0"/>
                <a:ea typeface="Courier New" charset="0"/>
                <a:cs typeface="Courier New" charset="0"/>
              </a:rPr>
              <a:t>WHERE </a:t>
            </a:r>
            <a:r>
              <a:rPr lang="en-US" altLang="en-US" sz="1600" dirty="0" err="1">
                <a:latin typeface="Courier New" charset="0"/>
                <a:ea typeface="Courier New" charset="0"/>
                <a:cs typeface="Courier New" charset="0"/>
              </a:rPr>
              <a:t>pfamA_id</a:t>
            </a:r>
            <a:r>
              <a:rPr lang="en-US" altLang="en-US" sz="1600" dirty="0">
                <a:latin typeface="Courier New" charset="0"/>
                <a:ea typeface="Courier New" charset="0"/>
                <a:cs typeface="Courier New" charset="0"/>
              </a:rPr>
              <a:t> LIKE '%</a:t>
            </a:r>
            <a:r>
              <a:rPr lang="en-US" altLang="en-US" sz="1600" dirty="0" err="1">
                <a:latin typeface="Courier New" charset="0"/>
                <a:ea typeface="Courier New" charset="0"/>
                <a:cs typeface="Courier New" charset="0"/>
              </a:rPr>
              <a:t>tran</a:t>
            </a:r>
            <a:r>
              <a:rPr lang="en-US" altLang="en-US" sz="1600" dirty="0">
                <a:latin typeface="Courier New" charset="0"/>
                <a:ea typeface="Courier New" charset="0"/>
                <a:cs typeface="Courier New" charset="0"/>
              </a:rPr>
              <a:t>%' </a:t>
            </a:r>
          </a:p>
          <a:p>
            <a:pPr marL="400050" lvl="1" indent="0">
              <a:buNone/>
            </a:pPr>
            <a:r>
              <a:rPr lang="en-US" altLang="en-US" sz="1600" dirty="0">
                <a:latin typeface="Courier New" charset="0"/>
                <a:ea typeface="Courier New" charset="0"/>
                <a:cs typeface="Courier New" charset="0"/>
              </a:rPr>
              <a:t>LIMIT 10;</a:t>
            </a:r>
          </a:p>
        </p:txBody>
      </p:sp>
      <p:sp>
        <p:nvSpPr>
          <p:cNvPr id="2" name="Slide Number Placeholder 1"/>
          <p:cNvSpPr>
            <a:spLocks noGrp="1"/>
          </p:cNvSpPr>
          <p:nvPr>
            <p:ph type="sldNum" sz="quarter" idx="12"/>
          </p:nvPr>
        </p:nvSpPr>
        <p:spPr/>
        <p:txBody>
          <a:bodyPr/>
          <a:lstStyle/>
          <a:p>
            <a:fld id="{1D92F159-EFD3-4C4F-9DBB-1A2CAF81A5CC}" type="slidenum">
              <a:rPr lang="en-US" smtClean="0"/>
              <a:t>31</a:t>
            </a:fld>
            <a:endParaRPr lang="en-US"/>
          </a:p>
        </p:txBody>
      </p:sp>
    </p:spTree>
    <p:extLst>
      <p:ext uri="{BB962C8B-B14F-4D97-AF65-F5344CB8AC3E}">
        <p14:creationId xmlns:p14="http://schemas.microsoft.com/office/powerpoint/2010/main" val="19011977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a:t>
            </a:r>
            <a:r>
              <a:rPr lang="en-US" dirty="0" err="1"/>
              <a:t>Pfam</a:t>
            </a:r>
            <a:r>
              <a:rPr lang="en-US" dirty="0"/>
              <a:t> Examples</a:t>
            </a:r>
          </a:p>
        </p:txBody>
      </p:sp>
      <p:sp>
        <p:nvSpPr>
          <p:cNvPr id="3" name="Content Placeholder 2"/>
          <p:cNvSpPr>
            <a:spLocks noGrp="1"/>
          </p:cNvSpPr>
          <p:nvPr>
            <p:ph idx="1"/>
          </p:nvPr>
        </p:nvSpPr>
        <p:spPr>
          <a:xfrm>
            <a:off x="457199" y="1600200"/>
            <a:ext cx="8603673" cy="4525963"/>
          </a:xfrm>
        </p:spPr>
        <p:txBody>
          <a:bodyPr>
            <a:normAutofit/>
          </a:bodyPr>
          <a:lstStyle/>
          <a:p>
            <a:pPr marL="0" indent="0">
              <a:buNone/>
            </a:pPr>
            <a:r>
              <a:rPr lang="en-US" sz="2000" dirty="0" err="1">
                <a:latin typeface="Courier New" charset="0"/>
                <a:ea typeface="Courier New" charset="0"/>
                <a:cs typeface="Courier New" charset="0"/>
              </a:rPr>
              <a:t>sql</a:t>
            </a:r>
            <a:r>
              <a:rPr lang="en-US" sz="2000" dirty="0">
                <a:latin typeface="Courier New" charset="0"/>
                <a:ea typeface="Courier New" charset="0"/>
                <a:cs typeface="Courier New" charset="0"/>
              </a:rPr>
              <a:t> = '''SELECT * FROM </a:t>
            </a:r>
            <a:r>
              <a:rPr lang="en-US" sz="2000" dirty="0" err="1">
                <a:latin typeface="Courier New" charset="0"/>
                <a:ea typeface="Courier New" charset="0"/>
                <a:cs typeface="Courier New" charset="0"/>
              </a:rPr>
              <a:t>gene_ontology</a:t>
            </a:r>
            <a:r>
              <a:rPr lang="en-US" sz="2000" dirty="0">
                <a:latin typeface="Courier New" charset="0"/>
                <a:ea typeface="Courier New" charset="0"/>
                <a:cs typeface="Courier New" charset="0"/>
              </a:rPr>
              <a:t> WHERE term IN ('viral protein processing', 'viral transcription');'''</a:t>
            </a:r>
          </a:p>
          <a:p>
            <a:pPr marL="0" indent="0">
              <a:buNone/>
            </a:pPr>
            <a:endParaRPr lang="en-US" sz="2000" dirty="0">
              <a:latin typeface="Courier New" charset="0"/>
              <a:ea typeface="Courier New" charset="0"/>
              <a:cs typeface="Courier New" charset="0"/>
            </a:endParaRPr>
          </a:p>
          <a:p>
            <a:pPr marL="0" indent="0">
              <a:buNone/>
            </a:pPr>
            <a:r>
              <a:rPr lang="en-US" sz="2000" dirty="0" err="1">
                <a:latin typeface="Courier New" charset="0"/>
                <a:ea typeface="Courier New" charset="0"/>
                <a:cs typeface="Courier New" charset="0"/>
              </a:rPr>
              <a:t>sql</a:t>
            </a:r>
            <a:r>
              <a:rPr lang="en-US" sz="2000" dirty="0">
                <a:latin typeface="Courier New" charset="0"/>
                <a:ea typeface="Courier New" charset="0"/>
                <a:cs typeface="Courier New" charset="0"/>
              </a:rPr>
              <a:t> = '''SELECT * FROM </a:t>
            </a:r>
            <a:r>
              <a:rPr lang="en-US" sz="2000" dirty="0" err="1">
                <a:latin typeface="Courier New" charset="0"/>
                <a:ea typeface="Courier New" charset="0"/>
                <a:cs typeface="Courier New" charset="0"/>
              </a:rPr>
              <a:t>gene_ontology</a:t>
            </a:r>
            <a:r>
              <a:rPr lang="en-US" sz="2000" dirty="0">
                <a:latin typeface="Courier New" charset="0"/>
                <a:ea typeface="Courier New" charset="0"/>
                <a:cs typeface="Courier New" charset="0"/>
              </a:rPr>
              <a:t> WHERE term LIKE '%stranded%';'''</a:t>
            </a:r>
          </a:p>
          <a:p>
            <a:pPr marL="0" indent="0">
              <a:buNone/>
            </a:pPr>
            <a:endParaRPr lang="en-US" sz="2000" dirty="0">
              <a:latin typeface="Courier New" charset="0"/>
              <a:ea typeface="Courier New" charset="0"/>
              <a:cs typeface="Courier New" charset="0"/>
            </a:endParaRPr>
          </a:p>
          <a:p>
            <a:pPr marL="0" indent="0">
              <a:buNone/>
            </a:pPr>
            <a:r>
              <a:rPr lang="en-US" sz="2000" dirty="0" err="1">
                <a:latin typeface="Courier New" charset="0"/>
                <a:ea typeface="Courier New" charset="0"/>
                <a:cs typeface="Courier New" charset="0"/>
              </a:rPr>
              <a:t>sql</a:t>
            </a:r>
            <a:r>
              <a:rPr lang="en-US" sz="2000" dirty="0">
                <a:latin typeface="Courier New" charset="0"/>
                <a:ea typeface="Courier New" charset="0"/>
                <a:cs typeface="Courier New" charset="0"/>
              </a:rPr>
              <a:t> = '''SELECT </a:t>
            </a:r>
            <a:r>
              <a:rPr lang="en-US" sz="2000" dirty="0" err="1">
                <a:latin typeface="Courier New" charset="0"/>
                <a:ea typeface="Courier New" charset="0"/>
                <a:cs typeface="Courier New" charset="0"/>
              </a:rPr>
              <a:t>pfamA_acc</a:t>
            </a:r>
            <a:r>
              <a:rPr lang="en-US" sz="2000" dirty="0">
                <a:latin typeface="Courier New" charset="0"/>
                <a:ea typeface="Courier New" charset="0"/>
                <a:cs typeface="Courier New" charset="0"/>
              </a:rPr>
              <a:t>, type, </a:t>
            </a:r>
            <a:r>
              <a:rPr lang="en-US" sz="2000" dirty="0" err="1">
                <a:latin typeface="Courier New" charset="0"/>
                <a:ea typeface="Courier New" charset="0"/>
                <a:cs typeface="Courier New" charset="0"/>
              </a:rPr>
              <a:t>model_length</a:t>
            </a:r>
            <a:r>
              <a:rPr lang="en-US" sz="2000" dirty="0">
                <a:latin typeface="Courier New" charset="0"/>
                <a:ea typeface="Courier New" charset="0"/>
                <a:cs typeface="Courier New" charset="0"/>
              </a:rPr>
              <a:t> FROM </a:t>
            </a:r>
            <a:r>
              <a:rPr lang="en-US" sz="2000" dirty="0" err="1">
                <a:latin typeface="Courier New" charset="0"/>
                <a:ea typeface="Courier New" charset="0"/>
                <a:cs typeface="Courier New" charset="0"/>
              </a:rPr>
              <a:t>pfamA</a:t>
            </a:r>
            <a:r>
              <a:rPr lang="en-US" sz="2000" dirty="0">
                <a:latin typeface="Courier New" charset="0"/>
                <a:ea typeface="Courier New" charset="0"/>
                <a:cs typeface="Courier New" charset="0"/>
              </a:rPr>
              <a:t> WHERE </a:t>
            </a:r>
            <a:r>
              <a:rPr lang="en-US" sz="2000" dirty="0" err="1">
                <a:latin typeface="Courier New" charset="0"/>
                <a:ea typeface="Courier New" charset="0"/>
                <a:cs typeface="Courier New" charset="0"/>
              </a:rPr>
              <a:t>model_length</a:t>
            </a:r>
            <a:r>
              <a:rPr lang="en-US" sz="2000" dirty="0">
                <a:latin typeface="Courier New" charset="0"/>
                <a:ea typeface="Courier New" charset="0"/>
                <a:cs typeface="Courier New" charset="0"/>
              </a:rPr>
              <a:t> BETWEEN 400 AND 410;'''</a:t>
            </a:r>
          </a:p>
        </p:txBody>
      </p:sp>
      <p:sp>
        <p:nvSpPr>
          <p:cNvPr id="4" name="Slide Number Placeholder 3"/>
          <p:cNvSpPr>
            <a:spLocks noGrp="1"/>
          </p:cNvSpPr>
          <p:nvPr>
            <p:ph type="sldNum" sz="quarter" idx="12"/>
          </p:nvPr>
        </p:nvSpPr>
        <p:spPr/>
        <p:txBody>
          <a:bodyPr/>
          <a:lstStyle/>
          <a:p>
            <a:fld id="{1D92F159-EFD3-4C4F-9DBB-1A2CAF81A5CC}" type="slidenum">
              <a:rPr lang="en-US" smtClean="0"/>
              <a:t>32</a:t>
            </a:fld>
            <a:endParaRPr lang="en-US"/>
          </a:p>
        </p:txBody>
      </p:sp>
    </p:spTree>
    <p:extLst>
      <p:ext uri="{BB962C8B-B14F-4D97-AF65-F5344CB8AC3E}">
        <p14:creationId xmlns:p14="http://schemas.microsoft.com/office/powerpoint/2010/main" val="9712946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400050" lvl="1" indent="0">
              <a:buNone/>
            </a:pPr>
            <a:r>
              <a:rPr lang="en-US" dirty="0">
                <a:hlinkClick r:id="rId2"/>
              </a:rPr>
              <a:t>https://www.sqlite.org/download.html</a:t>
            </a:r>
            <a:endParaRPr lang="en-US" dirty="0"/>
          </a:p>
        </p:txBody>
      </p:sp>
      <p:sp>
        <p:nvSpPr>
          <p:cNvPr id="4" name="Title 3"/>
          <p:cNvSpPr>
            <a:spLocks noGrp="1"/>
          </p:cNvSpPr>
          <p:nvPr>
            <p:ph type="title"/>
          </p:nvPr>
        </p:nvSpPr>
        <p:spPr/>
        <p:txBody>
          <a:bodyPr/>
          <a:lstStyle/>
          <a:p>
            <a:r>
              <a:rPr lang="en-US" dirty="0"/>
              <a:t>sqlite3 command line client </a:t>
            </a:r>
          </a:p>
        </p:txBody>
      </p:sp>
      <p:sp>
        <p:nvSpPr>
          <p:cNvPr id="2" name="Slide Number Placeholder 1"/>
          <p:cNvSpPr>
            <a:spLocks noGrp="1"/>
          </p:cNvSpPr>
          <p:nvPr>
            <p:ph type="sldNum" sz="quarter" idx="12"/>
          </p:nvPr>
        </p:nvSpPr>
        <p:spPr/>
        <p:txBody>
          <a:bodyPr/>
          <a:lstStyle/>
          <a:p>
            <a:fld id="{1D92F159-EFD3-4C4F-9DBB-1A2CAF81A5CC}" type="slidenum">
              <a:rPr lang="en-US" smtClean="0"/>
              <a:t>33</a:t>
            </a:fld>
            <a:endParaRPr lang="en-US"/>
          </a:p>
        </p:txBody>
      </p:sp>
      <p:pic>
        <p:nvPicPr>
          <p:cNvPr id="5" name="Picture 4"/>
          <p:cNvPicPr>
            <a:picLocks noChangeAspect="1"/>
          </p:cNvPicPr>
          <p:nvPr/>
        </p:nvPicPr>
        <p:blipFill>
          <a:blip r:embed="rId3"/>
          <a:stretch>
            <a:fillRect/>
          </a:stretch>
        </p:blipFill>
        <p:spPr>
          <a:xfrm>
            <a:off x="801858" y="2231310"/>
            <a:ext cx="7700533" cy="4253895"/>
          </a:xfrm>
          <a:prstGeom prst="rect">
            <a:avLst/>
          </a:prstGeom>
        </p:spPr>
      </p:pic>
      <p:sp>
        <p:nvSpPr>
          <p:cNvPr id="6" name="Rectangle 5"/>
          <p:cNvSpPr/>
          <p:nvPr/>
        </p:nvSpPr>
        <p:spPr>
          <a:xfrm>
            <a:off x="801858" y="5486400"/>
            <a:ext cx="7700533" cy="9988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2294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400050" lvl="1" indent="0">
              <a:buNone/>
            </a:pPr>
            <a:r>
              <a:rPr lang="en-US" dirty="0">
                <a:hlinkClick r:id="rId2"/>
              </a:rPr>
              <a:t>https://</a:t>
            </a:r>
            <a:r>
              <a:rPr lang="en-US" dirty="0" err="1">
                <a:hlinkClick r:id="rId2"/>
              </a:rPr>
              <a:t>www.sqlite.org</a:t>
            </a:r>
            <a:r>
              <a:rPr lang="en-US" dirty="0">
                <a:hlinkClick r:id="rId2"/>
              </a:rPr>
              <a:t>/</a:t>
            </a:r>
            <a:r>
              <a:rPr lang="en-US" dirty="0" err="1">
                <a:hlinkClick r:id="rId2"/>
              </a:rPr>
              <a:t>download.html</a:t>
            </a:r>
            <a:endParaRPr lang="en-US" dirty="0"/>
          </a:p>
          <a:p>
            <a:r>
              <a:rPr lang="en-US" sz="2800" dirty="0"/>
              <a:t>To launch it, type </a:t>
            </a:r>
            <a:r>
              <a:rPr lang="en-US" sz="2400" dirty="0">
                <a:latin typeface="Courier New" charset="0"/>
                <a:ea typeface="Courier New" charset="0"/>
                <a:cs typeface="Courier New" charset="0"/>
              </a:rPr>
              <a:t>sqlite3 &lt;</a:t>
            </a:r>
            <a:r>
              <a:rPr lang="en-US" sz="2400" dirty="0" err="1">
                <a:latin typeface="Courier New" charset="0"/>
                <a:ea typeface="Courier New" charset="0"/>
                <a:cs typeface="Courier New" charset="0"/>
              </a:rPr>
              <a:t>databaseName</a:t>
            </a:r>
            <a:r>
              <a:rPr lang="en-US" sz="2400" dirty="0">
                <a:latin typeface="Courier New" charset="0"/>
                <a:ea typeface="Courier New" charset="0"/>
                <a:cs typeface="Courier New" charset="0"/>
              </a:rPr>
              <a:t>&gt;</a:t>
            </a:r>
          </a:p>
          <a:p>
            <a:pPr algn="just"/>
            <a:r>
              <a:rPr lang="en-US" sz="2800" dirty="0"/>
              <a:t>If you omit the database name, it will work with an in-memory database that you can create and query on the fly</a:t>
            </a:r>
          </a:p>
          <a:p>
            <a:r>
              <a:rPr lang="en-US" sz="2400" dirty="0">
                <a:latin typeface="Courier New" charset="0"/>
                <a:ea typeface="Courier New" charset="0"/>
                <a:cs typeface="Courier New" charset="0"/>
              </a:rPr>
              <a:t>.quit </a:t>
            </a:r>
            <a:r>
              <a:rPr lang="en-US" sz="2800" dirty="0"/>
              <a:t>or </a:t>
            </a:r>
            <a:r>
              <a:rPr lang="en-US" sz="2400" dirty="0">
                <a:latin typeface="Courier New" charset="0"/>
                <a:ea typeface="Courier New" charset="0"/>
                <a:cs typeface="Courier New" charset="0"/>
              </a:rPr>
              <a:t>.q </a:t>
            </a:r>
            <a:r>
              <a:rPr lang="en-US" sz="2800" dirty="0"/>
              <a:t>to exit the client</a:t>
            </a:r>
          </a:p>
        </p:txBody>
      </p:sp>
      <p:sp>
        <p:nvSpPr>
          <p:cNvPr id="4" name="Title 3"/>
          <p:cNvSpPr>
            <a:spLocks noGrp="1"/>
          </p:cNvSpPr>
          <p:nvPr>
            <p:ph type="title"/>
          </p:nvPr>
        </p:nvSpPr>
        <p:spPr/>
        <p:txBody>
          <a:bodyPr/>
          <a:lstStyle/>
          <a:p>
            <a:r>
              <a:rPr lang="en-US" dirty="0"/>
              <a:t>sqlite3 command line client </a:t>
            </a:r>
          </a:p>
        </p:txBody>
      </p:sp>
      <p:sp>
        <p:nvSpPr>
          <p:cNvPr id="2" name="Slide Number Placeholder 1"/>
          <p:cNvSpPr>
            <a:spLocks noGrp="1"/>
          </p:cNvSpPr>
          <p:nvPr>
            <p:ph type="sldNum" sz="quarter" idx="12"/>
          </p:nvPr>
        </p:nvSpPr>
        <p:spPr/>
        <p:txBody>
          <a:bodyPr/>
          <a:lstStyle/>
          <a:p>
            <a:fld id="{1D92F159-EFD3-4C4F-9DBB-1A2CAF81A5CC}" type="slidenum">
              <a:rPr lang="en-US" smtClean="0"/>
              <a:t>34</a:t>
            </a:fld>
            <a:endParaRPr lang="en-US"/>
          </a:p>
        </p:txBody>
      </p:sp>
    </p:spTree>
    <p:extLst>
      <p:ext uri="{BB962C8B-B14F-4D97-AF65-F5344CB8AC3E}">
        <p14:creationId xmlns:p14="http://schemas.microsoft.com/office/powerpoint/2010/main" val="20191718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Command line client</a:t>
            </a:r>
          </a:p>
        </p:txBody>
      </p:sp>
      <p:sp>
        <p:nvSpPr>
          <p:cNvPr id="5" name="Content Placeholder 4"/>
          <p:cNvSpPr>
            <a:spLocks noGrp="1"/>
          </p:cNvSpPr>
          <p:nvPr>
            <p:ph idx="1"/>
          </p:nvPr>
        </p:nvSpPr>
        <p:spPr>
          <a:xfrm>
            <a:off x="457200" y="1600200"/>
            <a:ext cx="8229600" cy="5108944"/>
          </a:xfrm>
        </p:spPr>
        <p:txBody>
          <a:bodyPr>
            <a:noAutofit/>
          </a:bodyPr>
          <a:lstStyle/>
          <a:p>
            <a:r>
              <a:rPr lang="en-US" sz="2800" dirty="0"/>
              <a:t>Launch the </a:t>
            </a:r>
            <a:r>
              <a:rPr lang="en-US" sz="2800" dirty="0" err="1"/>
              <a:t>sqlite</a:t>
            </a:r>
            <a:r>
              <a:rPr lang="en-US" sz="2800" dirty="0"/>
              <a:t> client</a:t>
            </a:r>
          </a:p>
          <a:p>
            <a:pPr marL="457200" lvl="1" indent="0">
              <a:buNone/>
            </a:pPr>
            <a:r>
              <a:rPr lang="en-US" sz="2000" dirty="0">
                <a:latin typeface="Courier New" charset="0"/>
                <a:ea typeface="Courier New" charset="0"/>
                <a:cs typeface="Courier New" charset="0"/>
              </a:rPr>
              <a:t>sqlite3 </a:t>
            </a:r>
            <a:r>
              <a:rPr lang="en-US" sz="2000" dirty="0" err="1">
                <a:latin typeface="Courier New" charset="0"/>
                <a:ea typeface="Courier New" charset="0"/>
                <a:cs typeface="Courier New" charset="0"/>
              </a:rPr>
              <a:t>small_pfam.sqlite</a:t>
            </a:r>
            <a:endParaRPr lang="en-US" sz="2000" dirty="0">
              <a:latin typeface="Courier New" charset="0"/>
              <a:ea typeface="Courier New" charset="0"/>
              <a:cs typeface="Courier New" charset="0"/>
            </a:endParaRPr>
          </a:p>
          <a:p>
            <a:pPr lvl="2"/>
            <a:r>
              <a:rPr lang="en-US" sz="2000" dirty="0"/>
              <a:t>This opens the database</a:t>
            </a:r>
          </a:p>
          <a:p>
            <a:r>
              <a:rPr lang="en-US" sz="2800" dirty="0"/>
              <a:t>Try:</a:t>
            </a:r>
          </a:p>
          <a:p>
            <a:pPr lvl="1"/>
            <a:r>
              <a:rPr lang="en-US" sz="2000" dirty="0">
                <a:latin typeface="Courier New" charset="0"/>
                <a:ea typeface="Courier New" charset="0"/>
                <a:cs typeface="Courier New" charset="0"/>
              </a:rPr>
              <a:t>.help</a:t>
            </a:r>
          </a:p>
          <a:p>
            <a:pPr lvl="1"/>
            <a:r>
              <a:rPr lang="en-US" sz="2000" dirty="0">
                <a:latin typeface="Courier New" charset="0"/>
                <a:ea typeface="Courier New" charset="0"/>
                <a:cs typeface="Courier New" charset="0"/>
              </a:rPr>
              <a:t>.tables</a:t>
            </a:r>
          </a:p>
          <a:p>
            <a:pPr lvl="2"/>
            <a:r>
              <a:rPr lang="en-US" sz="2000" dirty="0"/>
              <a:t>You should see a list of  the tables in the database</a:t>
            </a:r>
          </a:p>
          <a:p>
            <a:pPr lvl="1"/>
            <a:r>
              <a:rPr lang="en-US" sz="2000" dirty="0">
                <a:latin typeface="Courier New" charset="0"/>
                <a:ea typeface="Courier New" charset="0"/>
                <a:cs typeface="Courier New" charset="0"/>
              </a:rPr>
              <a:t>.schema </a:t>
            </a:r>
            <a:r>
              <a:rPr lang="en-US" sz="2000" dirty="0" err="1">
                <a:latin typeface="Courier New" charset="0"/>
                <a:ea typeface="Courier New" charset="0"/>
                <a:cs typeface="Courier New" charset="0"/>
              </a:rPr>
              <a:t>gene_ontology</a:t>
            </a:r>
            <a:endParaRPr lang="en-US" sz="2000" dirty="0">
              <a:latin typeface="Courier New" charset="0"/>
              <a:ea typeface="Courier New" charset="0"/>
              <a:cs typeface="Courier New" charset="0"/>
            </a:endParaRPr>
          </a:p>
          <a:p>
            <a:pPr lvl="1"/>
            <a:r>
              <a:rPr lang="en-US" sz="2000" dirty="0">
                <a:latin typeface="Courier New" charset="0"/>
                <a:ea typeface="Courier New" charset="0"/>
                <a:cs typeface="Courier New" charset="0"/>
              </a:rPr>
              <a:t>.quit </a:t>
            </a:r>
            <a:r>
              <a:rPr lang="en-US" sz="2400" dirty="0"/>
              <a:t>or </a:t>
            </a:r>
            <a:r>
              <a:rPr lang="en-US" sz="2000" dirty="0">
                <a:latin typeface="Courier New" charset="0"/>
                <a:ea typeface="Courier New" charset="0"/>
                <a:cs typeface="Courier New" charset="0"/>
              </a:rPr>
              <a:t>.exit </a:t>
            </a:r>
            <a:r>
              <a:rPr lang="en-US" sz="2400" dirty="0"/>
              <a:t>to quit</a:t>
            </a:r>
          </a:p>
        </p:txBody>
      </p:sp>
      <p:sp>
        <p:nvSpPr>
          <p:cNvPr id="2" name="Slide Number Placeholder 1"/>
          <p:cNvSpPr>
            <a:spLocks noGrp="1"/>
          </p:cNvSpPr>
          <p:nvPr>
            <p:ph type="sldNum" sz="quarter" idx="12"/>
          </p:nvPr>
        </p:nvSpPr>
        <p:spPr/>
        <p:txBody>
          <a:bodyPr/>
          <a:lstStyle/>
          <a:p>
            <a:fld id="{1D92F159-EFD3-4C4F-9DBB-1A2CAF81A5CC}" type="slidenum">
              <a:rPr lang="en-US" smtClean="0"/>
              <a:t>35</a:t>
            </a:fld>
            <a:endParaRPr lang="en-US"/>
          </a:p>
        </p:txBody>
      </p:sp>
    </p:spTree>
    <p:extLst>
      <p:ext uri="{BB962C8B-B14F-4D97-AF65-F5344CB8AC3E}">
        <p14:creationId xmlns:p14="http://schemas.microsoft.com/office/powerpoint/2010/main" val="9425758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GUI Clients</a:t>
            </a:r>
          </a:p>
        </p:txBody>
      </p:sp>
      <p:sp>
        <p:nvSpPr>
          <p:cNvPr id="7171" name="Content Placeholder 2"/>
          <p:cNvSpPr>
            <a:spLocks noGrp="1"/>
          </p:cNvSpPr>
          <p:nvPr>
            <p:ph idx="1"/>
          </p:nvPr>
        </p:nvSpPr>
        <p:spPr>
          <a:xfrm>
            <a:off x="457200" y="1600200"/>
            <a:ext cx="8229600" cy="4525963"/>
          </a:xfrm>
        </p:spPr>
        <p:txBody>
          <a:bodyPr>
            <a:normAutofit/>
          </a:bodyPr>
          <a:lstStyle/>
          <a:p>
            <a:r>
              <a:rPr lang="en-US" sz="2800" dirty="0" err="1"/>
              <a:t>MySql</a:t>
            </a:r>
            <a:r>
              <a:rPr lang="en-US" sz="2800" dirty="0"/>
              <a:t>  Workbench – </a:t>
            </a:r>
            <a:r>
              <a:rPr lang="en-US" sz="2800" dirty="0" err="1"/>
              <a:t>MySql</a:t>
            </a:r>
            <a:r>
              <a:rPr lang="en-US" sz="2800" dirty="0"/>
              <a:t> only</a:t>
            </a:r>
          </a:p>
          <a:p>
            <a:pPr marL="457200" lvl="1" indent="0">
              <a:buNone/>
            </a:pPr>
            <a:r>
              <a:rPr lang="en-US" sz="2400" dirty="0">
                <a:hlinkClick r:id="rId2"/>
              </a:rPr>
              <a:t>http://www.mysql.com/products/workbench/</a:t>
            </a:r>
            <a:r>
              <a:rPr lang="en-US" sz="2400" dirty="0"/>
              <a:t> </a:t>
            </a:r>
          </a:p>
          <a:p>
            <a:pPr lvl="1"/>
            <a:r>
              <a:rPr lang="en-US" sz="2400" dirty="0"/>
              <a:t>Provides good interface (GUI), administrative access, and engineering (forward/reverse)</a:t>
            </a:r>
          </a:p>
          <a:p>
            <a:pPr lvl="1"/>
            <a:r>
              <a:rPr lang="en-US" sz="2400" dirty="0"/>
              <a:t>Include ERD Tools (DB5 now included)</a:t>
            </a:r>
          </a:p>
          <a:p>
            <a:r>
              <a:rPr lang="en-US" sz="2800" dirty="0" err="1"/>
              <a:t>DBeaver</a:t>
            </a:r>
            <a:r>
              <a:rPr lang="en-US" sz="2800" dirty="0"/>
              <a:t>  - has connectors for several databases</a:t>
            </a:r>
          </a:p>
          <a:p>
            <a:pPr marL="457200" lvl="1" indent="0">
              <a:buNone/>
            </a:pPr>
            <a:r>
              <a:rPr lang="en-US" sz="2400" dirty="0">
                <a:hlinkClick r:id="rId3"/>
              </a:rPr>
              <a:t>http://dbeaver.jkiss.org/</a:t>
            </a:r>
            <a:r>
              <a:rPr lang="en-US" sz="2400" dirty="0"/>
              <a:t> </a:t>
            </a:r>
          </a:p>
          <a:p>
            <a:endParaRPr lang="en-US" sz="2800" dirty="0"/>
          </a:p>
        </p:txBody>
      </p:sp>
      <p:sp>
        <p:nvSpPr>
          <p:cNvPr id="2" name="Slide Number Placeholder 1"/>
          <p:cNvSpPr>
            <a:spLocks noGrp="1"/>
          </p:cNvSpPr>
          <p:nvPr>
            <p:ph type="sldNum" sz="quarter" idx="12"/>
          </p:nvPr>
        </p:nvSpPr>
        <p:spPr/>
        <p:txBody>
          <a:bodyPr/>
          <a:lstStyle/>
          <a:p>
            <a:fld id="{1D92F159-EFD3-4C4F-9DBB-1A2CAF81A5CC}" type="slidenum">
              <a:rPr lang="en-US" smtClean="0"/>
              <a:t>36</a:t>
            </a:fld>
            <a:endParaRPr lang="en-US"/>
          </a:p>
        </p:txBody>
      </p:sp>
    </p:spTree>
    <p:extLst>
      <p:ext uri="{BB962C8B-B14F-4D97-AF65-F5344CB8AC3E}">
        <p14:creationId xmlns:p14="http://schemas.microsoft.com/office/powerpoint/2010/main" val="20322752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500" dirty="0"/>
              <a:t>Let's try an interface to </a:t>
            </a:r>
            <a:br>
              <a:rPr lang="en-US" sz="3500" dirty="0"/>
            </a:br>
            <a:r>
              <a:rPr lang="en-US" sz="3500" dirty="0"/>
              <a:t>a relational database server - MySQL</a:t>
            </a:r>
          </a:p>
        </p:txBody>
      </p:sp>
      <p:sp>
        <p:nvSpPr>
          <p:cNvPr id="4" name="Content Placeholder 3"/>
          <p:cNvSpPr>
            <a:spLocks noGrp="1"/>
          </p:cNvSpPr>
          <p:nvPr>
            <p:ph idx="1"/>
          </p:nvPr>
        </p:nvSpPr>
        <p:spPr/>
        <p:txBody>
          <a:bodyPr/>
          <a:lstStyle/>
          <a:p>
            <a:r>
              <a:rPr lang="en-US" sz="2800" dirty="0"/>
              <a:t>If you haven't already installed </a:t>
            </a:r>
            <a:r>
              <a:rPr lang="en-US" sz="2800" dirty="0" err="1"/>
              <a:t>pymysql</a:t>
            </a:r>
            <a:endParaRPr lang="en-US" sz="2800" dirty="0"/>
          </a:p>
          <a:p>
            <a:pPr lvl="1"/>
            <a:r>
              <a:rPr lang="en-US" sz="2000" dirty="0" err="1">
                <a:latin typeface="Courier New" charset="0"/>
                <a:ea typeface="Courier New" charset="0"/>
                <a:cs typeface="Courier New" charset="0"/>
              </a:rPr>
              <a:t>conda</a:t>
            </a:r>
            <a:r>
              <a:rPr lang="en-US" sz="2000" dirty="0">
                <a:latin typeface="Courier New" charset="0"/>
                <a:ea typeface="Courier New" charset="0"/>
                <a:cs typeface="Courier New" charset="0"/>
              </a:rPr>
              <a:t> install </a:t>
            </a:r>
            <a:r>
              <a:rPr lang="en-US" sz="2000" dirty="0" err="1">
                <a:latin typeface="Courier New" charset="0"/>
                <a:ea typeface="Courier New" charset="0"/>
                <a:cs typeface="Courier New" charset="0"/>
              </a:rPr>
              <a:t>pymysql</a:t>
            </a:r>
            <a:endParaRPr lang="en-US" sz="2000" dirty="0">
              <a:latin typeface="Courier New" charset="0"/>
              <a:ea typeface="Courier New" charset="0"/>
              <a:cs typeface="Courier New" charset="0"/>
            </a:endParaRPr>
          </a:p>
          <a:p>
            <a:pPr lvl="1"/>
            <a:r>
              <a:rPr lang="en-US" sz="2400" dirty="0"/>
              <a:t>There is also </a:t>
            </a:r>
            <a:r>
              <a:rPr lang="en-US" sz="2400" dirty="0" err="1"/>
              <a:t>mysql</a:t>
            </a:r>
            <a:r>
              <a:rPr lang="en-US" sz="2400" dirty="0"/>
              <a:t>-connector-python available as a </a:t>
            </a:r>
            <a:r>
              <a:rPr lang="en-US" sz="2400" dirty="0" err="1"/>
              <a:t>conda</a:t>
            </a:r>
            <a:r>
              <a:rPr lang="en-US" sz="2400" dirty="0"/>
              <a:t> install (it’s the Oracle version)</a:t>
            </a:r>
          </a:p>
          <a:p>
            <a:r>
              <a:rPr lang="en-US" sz="2800" dirty="0" err="1"/>
              <a:t>Ensembl</a:t>
            </a:r>
            <a:r>
              <a:rPr lang="en-US" sz="2800" dirty="0"/>
              <a:t> maintains public MySQL databases</a:t>
            </a:r>
          </a:p>
          <a:p>
            <a:pPr marL="457200" lvl="1" indent="0">
              <a:buNone/>
            </a:pPr>
            <a:r>
              <a:rPr lang="en-US" sz="2400" dirty="0">
                <a:hlinkClick r:id="rId2"/>
              </a:rPr>
              <a:t>https://useast.ensembl.org/info/data/mysql.html</a:t>
            </a:r>
            <a:endParaRPr lang="en-US" sz="2400" dirty="0"/>
          </a:p>
          <a:p>
            <a:pPr lvl="1"/>
            <a:endParaRPr lang="en-US" dirty="0"/>
          </a:p>
        </p:txBody>
      </p:sp>
      <p:sp>
        <p:nvSpPr>
          <p:cNvPr id="3" name="Slide Number Placeholder 2"/>
          <p:cNvSpPr>
            <a:spLocks noGrp="1"/>
          </p:cNvSpPr>
          <p:nvPr>
            <p:ph type="sldNum" sz="quarter" idx="12"/>
          </p:nvPr>
        </p:nvSpPr>
        <p:spPr/>
        <p:txBody>
          <a:bodyPr/>
          <a:lstStyle/>
          <a:p>
            <a:fld id="{1D92F159-EFD3-4C4F-9DBB-1A2CAF81A5CC}" type="slidenum">
              <a:rPr lang="en-US" smtClean="0"/>
              <a:t>37</a:t>
            </a:fld>
            <a:endParaRPr lang="en-US"/>
          </a:p>
        </p:txBody>
      </p:sp>
    </p:spTree>
    <p:extLst>
      <p:ext uri="{BB962C8B-B14F-4D97-AF65-F5344CB8AC3E}">
        <p14:creationId xmlns:p14="http://schemas.microsoft.com/office/powerpoint/2010/main" val="5836360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6572" y="1366798"/>
            <a:ext cx="8734302" cy="5204124"/>
          </a:xfrm>
        </p:spPr>
        <p:txBody>
          <a:bodyPr>
            <a:noAutofit/>
          </a:bodyPr>
          <a:lstStyle/>
          <a:p>
            <a:pPr algn="just"/>
            <a:r>
              <a:rPr lang="en-US" sz="2400" dirty="0"/>
              <a:t>All python database connections will behave like this example </a:t>
            </a:r>
          </a:p>
          <a:p>
            <a:pPr marL="0" indent="0" algn="just">
              <a:buNone/>
            </a:pPr>
            <a:endParaRPr lang="en-US" sz="800" dirty="0">
              <a:latin typeface="Courier New" charset="0"/>
              <a:ea typeface="Courier New" charset="0"/>
              <a:cs typeface="Courier New" charset="0"/>
            </a:endParaRPr>
          </a:p>
          <a:p>
            <a:pPr marL="0" indent="0" algn="just">
              <a:buNone/>
            </a:pPr>
            <a:r>
              <a:rPr lang="en-US" sz="1400" dirty="0">
                <a:latin typeface="Courier New" charset="0"/>
                <a:ea typeface="Courier New" charset="0"/>
                <a:cs typeface="Courier New" charset="0"/>
              </a:rPr>
              <a:t>from </a:t>
            </a:r>
            <a:r>
              <a:rPr lang="en-US" sz="1400" dirty="0" err="1">
                <a:latin typeface="Courier New" charset="0"/>
                <a:ea typeface="Courier New" charset="0"/>
                <a:cs typeface="Courier New" charset="0"/>
              </a:rPr>
              <a:t>pymysql</a:t>
            </a:r>
            <a:r>
              <a:rPr lang="en-US" sz="1400" dirty="0">
                <a:latin typeface="Courier New" charset="0"/>
                <a:ea typeface="Courier New" charset="0"/>
                <a:cs typeface="Courier New" charset="0"/>
              </a:rPr>
              <a:t> import connect</a:t>
            </a:r>
          </a:p>
          <a:p>
            <a:pPr marL="0" indent="0" algn="just">
              <a:buNone/>
            </a:pPr>
            <a:endParaRPr lang="en-US" sz="600" dirty="0">
              <a:latin typeface="Courier New" charset="0"/>
              <a:ea typeface="Courier New" charset="0"/>
              <a:cs typeface="Courier New" charset="0"/>
            </a:endParaRPr>
          </a:p>
          <a:p>
            <a:pPr marL="0" indent="0">
              <a:buNone/>
            </a:pPr>
            <a:r>
              <a:rPr lang="en-US" sz="1400" dirty="0">
                <a:solidFill>
                  <a:schemeClr val="bg1">
                    <a:lumMod val="50000"/>
                  </a:schemeClr>
                </a:solidFill>
                <a:latin typeface="Courier New" charset="0"/>
                <a:ea typeface="Courier New" charset="0"/>
                <a:cs typeface="Courier New" charset="0"/>
              </a:rPr>
              <a:t>#Create a connection object</a:t>
            </a:r>
          </a:p>
          <a:p>
            <a:pPr marL="0" indent="0">
              <a:buNone/>
            </a:pPr>
            <a:r>
              <a:rPr lang="en-US" sz="1400" dirty="0">
                <a:latin typeface="Courier New" charset="0"/>
                <a:ea typeface="Courier New" charset="0"/>
                <a:cs typeface="Courier New" charset="0"/>
              </a:rPr>
              <a:t>conn =connect(host='</a:t>
            </a:r>
            <a:r>
              <a:rPr lang="en-US" sz="1400" dirty="0" err="1">
                <a:latin typeface="Courier New" charset="0"/>
                <a:ea typeface="Courier New" charset="0"/>
                <a:cs typeface="Courier New" charset="0"/>
              </a:rPr>
              <a:t>ensembldb.ensembl.org</a:t>
            </a:r>
            <a:r>
              <a:rPr lang="en-US" sz="1400" dirty="0">
                <a:latin typeface="Courier New" charset="0"/>
                <a:ea typeface="Courier New" charset="0"/>
                <a:cs typeface="Courier New" charset="0"/>
              </a:rPr>
              <a:t>', user='anonymous',  port=5306, </a:t>
            </a:r>
            <a:r>
              <a:rPr lang="en-US" sz="1400" dirty="0" err="1">
                <a:latin typeface="Courier New" charset="0"/>
                <a:ea typeface="Courier New" charset="0"/>
                <a:cs typeface="Courier New" charset="0"/>
              </a:rPr>
              <a:t>db</a:t>
            </a:r>
            <a:r>
              <a:rPr lang="en-US" sz="1400" dirty="0">
                <a:latin typeface="Courier New" charset="0"/>
                <a:ea typeface="Courier New" charset="0"/>
                <a:cs typeface="Courier New" charset="0"/>
              </a:rPr>
              <a:t> = "saccharomyces_cerevisiae_core_94_4")</a:t>
            </a:r>
          </a:p>
          <a:p>
            <a:pPr marL="0" indent="0">
              <a:buNone/>
            </a:pPr>
            <a:endParaRPr lang="en-US" sz="600" dirty="0">
              <a:solidFill>
                <a:schemeClr val="bg1">
                  <a:lumMod val="50000"/>
                </a:schemeClr>
              </a:solidFill>
              <a:latin typeface="Courier New" charset="0"/>
              <a:ea typeface="Courier New" charset="0"/>
              <a:cs typeface="Courier New" charset="0"/>
            </a:endParaRPr>
          </a:p>
          <a:p>
            <a:pPr marL="0" indent="0">
              <a:buNone/>
            </a:pPr>
            <a:r>
              <a:rPr lang="en-US" sz="1400" dirty="0">
                <a:solidFill>
                  <a:schemeClr val="bg1">
                    <a:lumMod val="50000"/>
                  </a:schemeClr>
                </a:solidFill>
                <a:latin typeface="Courier New" charset="0"/>
                <a:ea typeface="Courier New" charset="0"/>
                <a:cs typeface="Courier New" charset="0"/>
              </a:rPr>
              <a:t>#may need a password: password = 'password'</a:t>
            </a:r>
          </a:p>
          <a:p>
            <a:pPr marL="0" indent="0">
              <a:buNone/>
            </a:pPr>
            <a:r>
              <a:rPr lang="en-US" sz="1400" dirty="0">
                <a:solidFill>
                  <a:schemeClr val="bg1">
                    <a:lumMod val="50000"/>
                  </a:schemeClr>
                </a:solidFill>
                <a:latin typeface="Courier New" charset="0"/>
                <a:ea typeface="Courier New" charset="0"/>
                <a:cs typeface="Courier New" charset="0"/>
              </a:rPr>
              <a:t>#Can request specific database: </a:t>
            </a:r>
            <a:r>
              <a:rPr lang="en-US" sz="1400" dirty="0" err="1">
                <a:solidFill>
                  <a:schemeClr val="bg1">
                    <a:lumMod val="50000"/>
                  </a:schemeClr>
                </a:solidFill>
                <a:latin typeface="Courier New" charset="0"/>
                <a:ea typeface="Courier New" charset="0"/>
                <a:cs typeface="Courier New" charset="0"/>
              </a:rPr>
              <a:t>db</a:t>
            </a:r>
            <a:r>
              <a:rPr lang="en-US" sz="1400" dirty="0">
                <a:solidFill>
                  <a:schemeClr val="bg1">
                    <a:lumMod val="50000"/>
                  </a:schemeClr>
                </a:solidFill>
                <a:latin typeface="Courier New" charset="0"/>
                <a:ea typeface="Courier New" charset="0"/>
                <a:cs typeface="Courier New" charset="0"/>
              </a:rPr>
              <a:t> = 'database'</a:t>
            </a:r>
          </a:p>
          <a:p>
            <a:pPr marL="0" indent="0">
              <a:buNone/>
            </a:pPr>
            <a:r>
              <a:rPr lang="en-US" sz="1400" dirty="0">
                <a:solidFill>
                  <a:schemeClr val="bg1">
                    <a:lumMod val="50000"/>
                  </a:schemeClr>
                </a:solidFill>
                <a:latin typeface="Courier New" charset="0"/>
                <a:ea typeface="Courier New" charset="0"/>
                <a:cs typeface="Courier New" charset="0"/>
              </a:rPr>
              <a:t>#Get a cursor – it sends SQL statements and receives responses</a:t>
            </a:r>
          </a:p>
          <a:p>
            <a:pPr marL="0" indent="0">
              <a:buNone/>
            </a:pPr>
            <a:r>
              <a:rPr lang="en-US" sz="1400" dirty="0">
                <a:latin typeface="Courier New" charset="0"/>
                <a:ea typeface="Courier New" charset="0"/>
                <a:cs typeface="Courier New" charset="0"/>
              </a:rPr>
              <a:t>curs = </a:t>
            </a:r>
            <a:r>
              <a:rPr lang="en-US" sz="1400" dirty="0" err="1">
                <a:latin typeface="Courier New" charset="0"/>
                <a:ea typeface="Courier New" charset="0"/>
                <a:cs typeface="Courier New" charset="0"/>
              </a:rPr>
              <a:t>conn.cursor</a:t>
            </a:r>
            <a:r>
              <a:rPr lang="en-US" sz="1400" dirty="0">
                <a:latin typeface="Courier New" charset="0"/>
                <a:ea typeface="Courier New" charset="0"/>
                <a:cs typeface="Courier New" charset="0"/>
              </a:rPr>
              <a:t>()</a:t>
            </a:r>
          </a:p>
          <a:p>
            <a:pPr marL="0" indent="0">
              <a:buNone/>
            </a:pPr>
            <a:r>
              <a:rPr lang="en-US" sz="1400" dirty="0" err="1">
                <a:latin typeface="Courier New" charset="0"/>
                <a:ea typeface="Courier New" charset="0"/>
                <a:cs typeface="Courier New" charset="0"/>
              </a:rPr>
              <a:t>sql</a:t>
            </a:r>
            <a:r>
              <a:rPr lang="en-US" sz="1400" dirty="0">
                <a:latin typeface="Courier New" charset="0"/>
                <a:ea typeface="Courier New" charset="0"/>
                <a:cs typeface="Courier New" charset="0"/>
              </a:rPr>
              <a:t> = "show tables"</a:t>
            </a:r>
          </a:p>
          <a:p>
            <a:pPr marL="0" indent="0">
              <a:buNone/>
            </a:pPr>
            <a:r>
              <a:rPr lang="en-US" sz="1400" dirty="0" err="1">
                <a:latin typeface="Courier New" charset="0"/>
                <a:ea typeface="Courier New" charset="0"/>
                <a:cs typeface="Courier New" charset="0"/>
              </a:rPr>
              <a:t>curs.execute</a:t>
            </a:r>
            <a:r>
              <a:rPr lang="en-US" sz="1400" dirty="0">
                <a:latin typeface="Courier New" charset="0"/>
                <a:ea typeface="Courier New" charset="0"/>
                <a:cs typeface="Courier New" charset="0"/>
              </a:rPr>
              <a:t>(</a:t>
            </a:r>
            <a:r>
              <a:rPr lang="en-US" sz="1400" dirty="0" err="1">
                <a:latin typeface="Courier New" charset="0"/>
                <a:ea typeface="Courier New" charset="0"/>
                <a:cs typeface="Courier New" charset="0"/>
              </a:rPr>
              <a:t>sql</a:t>
            </a:r>
            <a:r>
              <a:rPr lang="en-US" sz="1400" dirty="0">
                <a:latin typeface="Courier New" charset="0"/>
                <a:ea typeface="Courier New" charset="0"/>
                <a:cs typeface="Courier New" charset="0"/>
              </a:rPr>
              <a:t>)</a:t>
            </a:r>
          </a:p>
          <a:p>
            <a:pPr marL="0" indent="0">
              <a:buNone/>
            </a:pPr>
            <a:r>
              <a:rPr lang="en-US" sz="1400" dirty="0">
                <a:latin typeface="Courier New" charset="0"/>
                <a:ea typeface="Courier New" charset="0"/>
                <a:cs typeface="Courier New" charset="0"/>
              </a:rPr>
              <a:t>for (</a:t>
            </a:r>
            <a:r>
              <a:rPr lang="en-US" sz="1400" dirty="0" err="1">
                <a:latin typeface="Courier New" charset="0"/>
                <a:ea typeface="Courier New" charset="0"/>
                <a:cs typeface="Courier New" charset="0"/>
              </a:rPr>
              <a:t>table_name</a:t>
            </a:r>
            <a:r>
              <a:rPr lang="en-US" sz="1400" dirty="0">
                <a:latin typeface="Courier New" charset="0"/>
                <a:ea typeface="Courier New" charset="0"/>
                <a:cs typeface="Courier New" charset="0"/>
              </a:rPr>
              <a:t>,) in curs: </a:t>
            </a:r>
          </a:p>
          <a:p>
            <a:pPr marL="0" indent="0">
              <a:buNone/>
            </a:pPr>
            <a:r>
              <a:rPr lang="en-US" sz="1400" dirty="0">
                <a:latin typeface="Courier New" charset="0"/>
                <a:ea typeface="Courier New" charset="0"/>
                <a:cs typeface="Courier New" charset="0"/>
              </a:rPr>
              <a:t>	print(</a:t>
            </a:r>
            <a:r>
              <a:rPr lang="en-US" sz="1400" dirty="0" err="1">
                <a:latin typeface="Courier New" charset="0"/>
                <a:ea typeface="Courier New" charset="0"/>
                <a:cs typeface="Courier New" charset="0"/>
              </a:rPr>
              <a:t>table_name</a:t>
            </a:r>
            <a:r>
              <a:rPr lang="en-US" sz="1400" dirty="0">
                <a:latin typeface="Courier New" charset="0"/>
                <a:ea typeface="Courier New" charset="0"/>
                <a:cs typeface="Courier New" charset="0"/>
              </a:rPr>
              <a:t>) </a:t>
            </a:r>
          </a:p>
          <a:p>
            <a:pPr marL="0" indent="0">
              <a:buNone/>
            </a:pPr>
            <a:endParaRPr lang="en-US" sz="600" dirty="0">
              <a:solidFill>
                <a:schemeClr val="bg1">
                  <a:lumMod val="50000"/>
                </a:schemeClr>
              </a:solidFill>
              <a:latin typeface="Courier New" charset="0"/>
              <a:ea typeface="Courier New" charset="0"/>
              <a:cs typeface="Courier New" charset="0"/>
            </a:endParaRPr>
          </a:p>
          <a:p>
            <a:pPr marL="0" indent="0">
              <a:buNone/>
            </a:pPr>
            <a:r>
              <a:rPr lang="en-US" sz="1400" dirty="0">
                <a:solidFill>
                  <a:schemeClr val="bg1">
                    <a:lumMod val="50000"/>
                  </a:schemeClr>
                </a:solidFill>
                <a:latin typeface="Courier New" charset="0"/>
                <a:ea typeface="Courier New" charset="0"/>
                <a:cs typeface="Courier New" charset="0"/>
              </a:rPr>
              <a:t>#Do your queries, work with responses</a:t>
            </a:r>
          </a:p>
          <a:p>
            <a:pPr marL="0" indent="0">
              <a:buNone/>
            </a:pPr>
            <a:r>
              <a:rPr lang="en-US" sz="1400" dirty="0">
                <a:solidFill>
                  <a:schemeClr val="bg1">
                    <a:lumMod val="50000"/>
                  </a:schemeClr>
                </a:solidFill>
                <a:latin typeface="Courier New" charset="0"/>
                <a:ea typeface="Courier New" charset="0"/>
                <a:cs typeface="Courier New" charset="0"/>
              </a:rPr>
              <a:t>#Clean up – don't do this yet</a:t>
            </a:r>
          </a:p>
          <a:p>
            <a:pPr marL="0" indent="0">
              <a:buNone/>
            </a:pPr>
            <a:r>
              <a:rPr lang="en-US" sz="1400" dirty="0" err="1">
                <a:latin typeface="Courier New" charset="0"/>
                <a:ea typeface="Courier New" charset="0"/>
                <a:cs typeface="Courier New" charset="0"/>
              </a:rPr>
              <a:t>curs.close</a:t>
            </a:r>
            <a:r>
              <a:rPr lang="en-US" sz="1400" dirty="0">
                <a:latin typeface="Courier New" charset="0"/>
                <a:ea typeface="Courier New" charset="0"/>
                <a:cs typeface="Courier New" charset="0"/>
              </a:rPr>
              <a:t>()</a:t>
            </a:r>
          </a:p>
          <a:p>
            <a:pPr marL="0" indent="0">
              <a:buNone/>
            </a:pPr>
            <a:r>
              <a:rPr lang="en-US" sz="1400" dirty="0" err="1">
                <a:latin typeface="Courier New" charset="0"/>
                <a:ea typeface="Courier New" charset="0"/>
                <a:cs typeface="Courier New" charset="0"/>
              </a:rPr>
              <a:t>conn.close</a:t>
            </a:r>
            <a:r>
              <a:rPr lang="en-US" sz="1400" dirty="0">
                <a:latin typeface="Courier New" charset="0"/>
                <a:ea typeface="Courier New" charset="0"/>
                <a:cs typeface="Courier New" charset="0"/>
              </a:rPr>
              <a:t>()</a:t>
            </a:r>
          </a:p>
        </p:txBody>
      </p:sp>
      <p:sp>
        <p:nvSpPr>
          <p:cNvPr id="4" name="Title 1"/>
          <p:cNvSpPr txBox="1">
            <a:spLocks/>
          </p:cNvSpPr>
          <p:nvPr/>
        </p:nvSpPr>
        <p:spPr>
          <a:xfrm>
            <a:off x="457200" y="274638"/>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endParaRPr lang="en-US" sz="3500" dirty="0"/>
          </a:p>
        </p:txBody>
      </p:sp>
      <p:sp>
        <p:nvSpPr>
          <p:cNvPr id="7" name="Title 6"/>
          <p:cNvSpPr>
            <a:spLocks noGrp="1"/>
          </p:cNvSpPr>
          <p:nvPr>
            <p:ph type="title"/>
          </p:nvPr>
        </p:nvSpPr>
        <p:spPr/>
        <p:txBody>
          <a:bodyPr>
            <a:noAutofit/>
          </a:bodyPr>
          <a:lstStyle/>
          <a:p>
            <a:r>
              <a:rPr lang="en-US" dirty="0"/>
              <a:t>Database Connections</a:t>
            </a:r>
          </a:p>
        </p:txBody>
      </p:sp>
      <p:sp>
        <p:nvSpPr>
          <p:cNvPr id="2" name="Slide Number Placeholder 1"/>
          <p:cNvSpPr>
            <a:spLocks noGrp="1"/>
          </p:cNvSpPr>
          <p:nvPr>
            <p:ph type="sldNum" sz="quarter" idx="12"/>
          </p:nvPr>
        </p:nvSpPr>
        <p:spPr/>
        <p:txBody>
          <a:bodyPr/>
          <a:lstStyle/>
          <a:p>
            <a:fld id="{1D92F159-EFD3-4C4F-9DBB-1A2CAF81A5CC}" type="slidenum">
              <a:rPr lang="en-US" smtClean="0"/>
              <a:t>38</a:t>
            </a:fld>
            <a:endParaRPr lang="en-US"/>
          </a:p>
        </p:txBody>
      </p:sp>
    </p:spTree>
    <p:extLst>
      <p:ext uri="{BB962C8B-B14F-4D97-AF65-F5344CB8AC3E}">
        <p14:creationId xmlns:p14="http://schemas.microsoft.com/office/powerpoint/2010/main" val="16136630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tutorialspoint</a:t>
            </a:r>
            <a:r>
              <a:rPr lang="en-US" dirty="0"/>
              <a:t> for SQLite</a:t>
            </a:r>
          </a:p>
        </p:txBody>
      </p:sp>
      <p:sp>
        <p:nvSpPr>
          <p:cNvPr id="3" name="Content Placeholder 2"/>
          <p:cNvSpPr>
            <a:spLocks noGrp="1"/>
          </p:cNvSpPr>
          <p:nvPr>
            <p:ph idx="1"/>
          </p:nvPr>
        </p:nvSpPr>
        <p:spPr>
          <a:xfrm>
            <a:off x="500743" y="1328057"/>
            <a:ext cx="8229600" cy="4525963"/>
          </a:xfrm>
        </p:spPr>
        <p:txBody>
          <a:bodyPr>
            <a:normAutofit/>
          </a:bodyPr>
          <a:lstStyle/>
          <a:p>
            <a:r>
              <a:rPr lang="en-US" sz="2800" dirty="0"/>
              <a:t>I've found this to be very useful</a:t>
            </a:r>
          </a:p>
          <a:p>
            <a:pPr lvl="1"/>
            <a:r>
              <a:rPr lang="en-US" sz="2400" dirty="0"/>
              <a:t>The web site:</a:t>
            </a:r>
          </a:p>
          <a:p>
            <a:pPr marL="514350" lvl="1" indent="0">
              <a:buNone/>
            </a:pPr>
            <a:r>
              <a:rPr lang="en-US" sz="2000" dirty="0">
                <a:hlinkClick r:id="rId2"/>
              </a:rPr>
              <a:t>http://www.tutorialspoint.com/sqlite/</a:t>
            </a:r>
            <a:endParaRPr lang="en-US" sz="2000" dirty="0"/>
          </a:p>
          <a:p>
            <a:pPr lvl="1"/>
            <a:r>
              <a:rPr lang="en-US" sz="2400" dirty="0"/>
              <a:t>The quick guide:</a:t>
            </a:r>
          </a:p>
          <a:p>
            <a:pPr marL="514350" lvl="1" indent="0">
              <a:buNone/>
            </a:pPr>
            <a:r>
              <a:rPr lang="en-US" sz="2000" dirty="0">
                <a:hlinkClick r:id="rId3"/>
              </a:rPr>
              <a:t>http://www.tutorialspoint.com/sqlite/sqlite_quick_guide.htm</a:t>
            </a:r>
            <a:endParaRPr lang="en-US" sz="2000" dirty="0"/>
          </a:p>
          <a:p>
            <a:pPr lvl="1"/>
            <a:r>
              <a:rPr lang="en-US" sz="2400" dirty="0"/>
              <a:t>They have a pdf version available:</a:t>
            </a:r>
          </a:p>
          <a:p>
            <a:pPr marL="514350" lvl="1" indent="0">
              <a:buNone/>
            </a:pPr>
            <a:r>
              <a:rPr lang="en-US" sz="2000" dirty="0">
                <a:hlinkClick r:id="rId4"/>
              </a:rPr>
              <a:t>http://www.tutorialspoint.com/sqlite/sqlite_pdf_version.htm</a:t>
            </a:r>
            <a:endParaRPr lang="en-US" sz="2000" dirty="0"/>
          </a:p>
          <a:p>
            <a:pPr marL="1257300" lvl="2" indent="-342900"/>
            <a:r>
              <a:rPr lang="en-US" sz="2000" dirty="0"/>
              <a:t>They request but do not require payment</a:t>
            </a:r>
          </a:p>
          <a:p>
            <a:pPr lvl="2"/>
            <a:endParaRPr lang="en-US" sz="1400" dirty="0"/>
          </a:p>
          <a:p>
            <a:r>
              <a:rPr lang="en-US" sz="2000" dirty="0"/>
              <a:t>Also see PyMOTW-3</a:t>
            </a:r>
          </a:p>
          <a:p>
            <a:pPr marL="457200" lvl="1" indent="0">
              <a:buNone/>
            </a:pPr>
            <a:r>
              <a:rPr lang="en-US" sz="2000" dirty="0">
                <a:hlinkClick r:id="rId5"/>
              </a:rPr>
              <a:t>https://pymotw.com/3/sqlite3/</a:t>
            </a:r>
            <a:endParaRPr lang="en-US" sz="2000" dirty="0"/>
          </a:p>
        </p:txBody>
      </p:sp>
      <p:sp>
        <p:nvSpPr>
          <p:cNvPr id="4" name="Slide Number Placeholder 3"/>
          <p:cNvSpPr>
            <a:spLocks noGrp="1"/>
          </p:cNvSpPr>
          <p:nvPr>
            <p:ph type="sldNum" sz="quarter" idx="12"/>
          </p:nvPr>
        </p:nvSpPr>
        <p:spPr/>
        <p:txBody>
          <a:bodyPr/>
          <a:lstStyle/>
          <a:p>
            <a:fld id="{1D92F159-EFD3-4C4F-9DBB-1A2CAF81A5CC}" type="slidenum">
              <a:rPr lang="en-US" smtClean="0"/>
              <a:t>39</a:t>
            </a:fld>
            <a:endParaRPr lang="en-US"/>
          </a:p>
        </p:txBody>
      </p:sp>
    </p:spTree>
    <p:extLst>
      <p:ext uri="{BB962C8B-B14F-4D97-AF65-F5344CB8AC3E}">
        <p14:creationId xmlns:p14="http://schemas.microsoft.com/office/powerpoint/2010/main" val="721964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en-US" dirty="0"/>
              <a:t>Database Basics	</a:t>
            </a:r>
          </a:p>
        </p:txBody>
      </p:sp>
      <p:sp>
        <p:nvSpPr>
          <p:cNvPr id="2" name="Content Placeholder 1"/>
          <p:cNvSpPr>
            <a:spLocks noGrp="1"/>
          </p:cNvSpPr>
          <p:nvPr>
            <p:ph idx="1"/>
          </p:nvPr>
        </p:nvSpPr>
        <p:spPr/>
        <p:txBody>
          <a:bodyPr/>
          <a:lstStyle/>
          <a:p>
            <a:r>
              <a:rPr lang="en-US" altLang="en-US" sz="2800" dirty="0"/>
              <a:t>What is a database? </a:t>
            </a:r>
          </a:p>
          <a:p>
            <a:pPr lvl="1" algn="just"/>
            <a:r>
              <a:rPr lang="en-US" sz="2400" dirty="0"/>
              <a:t>Is an organized collection of data (files)</a:t>
            </a:r>
          </a:p>
          <a:p>
            <a:pPr lvl="1" algn="just"/>
            <a:r>
              <a:rPr lang="en-US" altLang="en-US" sz="2400" dirty="0"/>
              <a:t>A way to store and retrieve that information</a:t>
            </a:r>
          </a:p>
          <a:p>
            <a:pPr lvl="1" algn="just"/>
            <a:r>
              <a:rPr lang="en-US" altLang="en-US" sz="2400" dirty="0"/>
              <a:t>A relational database is structured to recognize relations between the data elements</a:t>
            </a:r>
          </a:p>
          <a:p>
            <a:pPr algn="just"/>
            <a:r>
              <a:rPr lang="en-US" altLang="en-US" sz="2800" dirty="0"/>
              <a:t>E.g. NCBI Gene</a:t>
            </a:r>
          </a:p>
          <a:p>
            <a:pPr marL="800100" lvl="2" indent="0" algn="just">
              <a:buNone/>
            </a:pPr>
            <a:r>
              <a:rPr lang="en-US" altLang="en-US" dirty="0">
                <a:hlinkClick r:id="rId2"/>
              </a:rPr>
              <a:t>https://www.ncbi.nlm.nih.gov/gene/statistics</a:t>
            </a:r>
            <a:endParaRPr lang="en-US" altLang="en-US" dirty="0"/>
          </a:p>
        </p:txBody>
      </p:sp>
      <p:sp>
        <p:nvSpPr>
          <p:cNvPr id="3" name="Slide Number Placeholder 2"/>
          <p:cNvSpPr>
            <a:spLocks noGrp="1"/>
          </p:cNvSpPr>
          <p:nvPr>
            <p:ph type="sldNum" sz="quarter" idx="12"/>
          </p:nvPr>
        </p:nvSpPr>
        <p:spPr/>
        <p:txBody>
          <a:bodyPr/>
          <a:lstStyle/>
          <a:p>
            <a:fld id="{1D92F159-EFD3-4C4F-9DBB-1A2CAF81A5CC}" type="slidenum">
              <a:rPr lang="en-US" smtClean="0"/>
              <a:t>4</a:t>
            </a:fld>
            <a:endParaRPr lang="en-US"/>
          </a:p>
        </p:txBody>
      </p:sp>
    </p:spTree>
    <p:extLst>
      <p:ext uri="{BB962C8B-B14F-4D97-AF65-F5344CB8AC3E}">
        <p14:creationId xmlns:p14="http://schemas.microsoft.com/office/powerpoint/2010/main" val="13392357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en-US" sz="4000" dirty="0"/>
              <a:t>Listings of SQLite functions</a:t>
            </a:r>
          </a:p>
        </p:txBody>
      </p:sp>
      <p:sp>
        <p:nvSpPr>
          <p:cNvPr id="19459" name="Rectangle 3"/>
          <p:cNvSpPr>
            <a:spLocks noGrp="1" noChangeArrowheads="1"/>
          </p:cNvSpPr>
          <p:nvPr>
            <p:ph type="body" idx="1"/>
          </p:nvPr>
        </p:nvSpPr>
        <p:spPr/>
        <p:txBody>
          <a:bodyPr>
            <a:normAutofit/>
          </a:bodyPr>
          <a:lstStyle/>
          <a:p>
            <a:pPr marL="0" indent="0">
              <a:buNone/>
            </a:pPr>
            <a:r>
              <a:rPr lang="en-US" altLang="en-US" sz="2800" dirty="0">
                <a:hlinkClick r:id="rId2"/>
              </a:rPr>
              <a:t>https://www.sqlite.org/lang_corefunc.html</a:t>
            </a:r>
            <a:endParaRPr lang="en-US" altLang="en-US" sz="2800" dirty="0"/>
          </a:p>
          <a:p>
            <a:pPr lvl="1"/>
            <a:r>
              <a:rPr lang="en-US" altLang="en-US" sz="2400" dirty="0"/>
              <a:t>Core functions</a:t>
            </a:r>
            <a:endParaRPr lang="en-US" altLang="en-US" sz="2800" dirty="0"/>
          </a:p>
          <a:p>
            <a:pPr marL="0" indent="0">
              <a:buNone/>
            </a:pPr>
            <a:r>
              <a:rPr lang="en-US" altLang="en-US" sz="2800" dirty="0">
                <a:hlinkClick r:id="rId3"/>
              </a:rPr>
              <a:t>https://www.sqlite.org/lang_aggfunc.html</a:t>
            </a:r>
            <a:endParaRPr lang="en-US" altLang="en-US" sz="2800" dirty="0"/>
          </a:p>
          <a:p>
            <a:pPr lvl="1"/>
            <a:r>
              <a:rPr lang="en-US" altLang="en-US" sz="2400" dirty="0"/>
              <a:t>Aggregate functions</a:t>
            </a:r>
          </a:p>
        </p:txBody>
      </p:sp>
      <p:sp>
        <p:nvSpPr>
          <p:cNvPr id="2" name="Slide Number Placeholder 1"/>
          <p:cNvSpPr>
            <a:spLocks noGrp="1"/>
          </p:cNvSpPr>
          <p:nvPr>
            <p:ph type="sldNum" sz="quarter" idx="12"/>
          </p:nvPr>
        </p:nvSpPr>
        <p:spPr/>
        <p:txBody>
          <a:bodyPr/>
          <a:lstStyle/>
          <a:p>
            <a:fld id="{1D92F159-EFD3-4C4F-9DBB-1A2CAF81A5CC}" type="slidenum">
              <a:rPr lang="en-US" smtClean="0"/>
              <a:t>40</a:t>
            </a:fld>
            <a:endParaRPr lang="en-US"/>
          </a:p>
        </p:txBody>
      </p:sp>
    </p:spTree>
    <p:extLst>
      <p:ext uri="{BB962C8B-B14F-4D97-AF65-F5344CB8AC3E}">
        <p14:creationId xmlns:p14="http://schemas.microsoft.com/office/powerpoint/2010/main" val="14543180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dirty="0"/>
              <a:t>Grouping and Aggregation </a:t>
            </a:r>
          </a:p>
        </p:txBody>
      </p:sp>
      <p:sp>
        <p:nvSpPr>
          <p:cNvPr id="5123" name="Rectangle 3"/>
          <p:cNvSpPr>
            <a:spLocks noGrp="1" noChangeArrowheads="1"/>
          </p:cNvSpPr>
          <p:nvPr>
            <p:ph type="body" idx="1"/>
          </p:nvPr>
        </p:nvSpPr>
        <p:spPr>
          <a:xfrm>
            <a:off x="457199" y="1600200"/>
            <a:ext cx="8377311" cy="4525963"/>
          </a:xfrm>
        </p:spPr>
        <p:txBody>
          <a:bodyPr>
            <a:normAutofit/>
          </a:bodyPr>
          <a:lstStyle/>
          <a:p>
            <a:pPr algn="just">
              <a:lnSpc>
                <a:spcPct val="80000"/>
              </a:lnSpc>
            </a:pPr>
            <a:r>
              <a:rPr lang="en-US" altLang="en-US" sz="2800" u="sng" dirty="0"/>
              <a:t>GROUP BY</a:t>
            </a:r>
            <a:r>
              <a:rPr lang="en-US" altLang="en-US" sz="2800" dirty="0"/>
              <a:t> selects a set of columns and computes aggregate function for the set of columns</a:t>
            </a:r>
          </a:p>
          <a:p>
            <a:pPr marL="0" indent="0">
              <a:lnSpc>
                <a:spcPct val="80000"/>
              </a:lnSpc>
              <a:buNone/>
            </a:pPr>
            <a:endParaRPr lang="en-US" altLang="en-US" sz="800" dirty="0"/>
          </a:p>
          <a:p>
            <a:pPr marL="457200" lvl="1" indent="0">
              <a:lnSpc>
                <a:spcPct val="80000"/>
              </a:lnSpc>
              <a:buNone/>
            </a:pPr>
            <a:r>
              <a:rPr lang="en-US" altLang="en-US" sz="2000" dirty="0">
                <a:latin typeface="Courier New" charset="0"/>
                <a:ea typeface="Courier New" charset="0"/>
                <a:cs typeface="Courier New" charset="0"/>
              </a:rPr>
              <a:t>SELECT type, count(*) FROM </a:t>
            </a:r>
            <a:r>
              <a:rPr lang="en-US" altLang="en-US" sz="2000" dirty="0" err="1">
                <a:latin typeface="Courier New" charset="0"/>
                <a:ea typeface="Courier New" charset="0"/>
                <a:cs typeface="Courier New" charset="0"/>
              </a:rPr>
              <a:t>pfamA</a:t>
            </a:r>
            <a:r>
              <a:rPr lang="en-US" altLang="en-US" sz="2000" dirty="0">
                <a:latin typeface="Courier New" charset="0"/>
                <a:ea typeface="Courier New" charset="0"/>
                <a:cs typeface="Courier New" charset="0"/>
              </a:rPr>
              <a:t> GROUP BY type;</a:t>
            </a:r>
          </a:p>
          <a:p>
            <a:pPr marL="457200" lvl="1" indent="0">
              <a:lnSpc>
                <a:spcPct val="80000"/>
              </a:lnSpc>
              <a:buNone/>
            </a:pPr>
            <a:r>
              <a:rPr lang="en-US" altLang="en-US" sz="2000" dirty="0">
                <a:latin typeface="Courier New" charset="0"/>
                <a:ea typeface="Courier New" charset="0"/>
                <a:cs typeface="Courier New" charset="0"/>
              </a:rPr>
              <a:t>SELECT type, count(type) FROM </a:t>
            </a:r>
            <a:r>
              <a:rPr lang="en-US" altLang="en-US" sz="2000" dirty="0" err="1">
                <a:latin typeface="Courier New" charset="0"/>
                <a:ea typeface="Courier New" charset="0"/>
                <a:cs typeface="Courier New" charset="0"/>
              </a:rPr>
              <a:t>pfamA</a:t>
            </a:r>
            <a:r>
              <a:rPr lang="en-US" altLang="en-US" sz="2000" dirty="0">
                <a:latin typeface="Courier New" charset="0"/>
                <a:ea typeface="Courier New" charset="0"/>
                <a:cs typeface="Courier New" charset="0"/>
              </a:rPr>
              <a:t> GROUP BY type;</a:t>
            </a:r>
          </a:p>
          <a:p>
            <a:pPr>
              <a:lnSpc>
                <a:spcPct val="80000"/>
              </a:lnSpc>
              <a:defRPr/>
            </a:pPr>
            <a:endParaRPr lang="en-US" sz="2800" b="1" dirty="0"/>
          </a:p>
          <a:p>
            <a:pPr algn="just">
              <a:lnSpc>
                <a:spcPct val="80000"/>
              </a:lnSpc>
              <a:defRPr/>
            </a:pPr>
            <a:r>
              <a:rPr lang="en-US" sz="2800" u="sng" dirty="0"/>
              <a:t>HAVING</a:t>
            </a:r>
            <a:r>
              <a:rPr lang="en-US" sz="2800" dirty="0"/>
              <a:t> allows restrictions on the rows used or selected</a:t>
            </a:r>
          </a:p>
          <a:p>
            <a:pPr marL="457200" lvl="1" indent="0">
              <a:lnSpc>
                <a:spcPct val="80000"/>
              </a:lnSpc>
              <a:buNone/>
            </a:pPr>
            <a:r>
              <a:rPr lang="en-US" altLang="en-US" sz="2000" dirty="0">
                <a:latin typeface="Courier New" charset="0"/>
                <a:ea typeface="Courier New" charset="0"/>
                <a:cs typeface="Courier New" charset="0"/>
              </a:rPr>
              <a:t>SELECT type, count(type) FROM </a:t>
            </a:r>
            <a:r>
              <a:rPr lang="en-US" altLang="en-US" sz="2000" dirty="0" err="1">
                <a:latin typeface="Courier New" charset="0"/>
                <a:ea typeface="Courier New" charset="0"/>
                <a:cs typeface="Courier New" charset="0"/>
              </a:rPr>
              <a:t>pfamA</a:t>
            </a:r>
            <a:r>
              <a:rPr lang="en-US" altLang="en-US" sz="2000" dirty="0">
                <a:latin typeface="Courier New" charset="0"/>
                <a:ea typeface="Courier New" charset="0"/>
                <a:cs typeface="Courier New" charset="0"/>
              </a:rPr>
              <a:t> GROUP BY type</a:t>
            </a:r>
          </a:p>
          <a:p>
            <a:pPr marL="457200" lvl="1" indent="0">
              <a:lnSpc>
                <a:spcPct val="80000"/>
              </a:lnSpc>
              <a:buNone/>
            </a:pPr>
            <a:r>
              <a:rPr lang="en-US" sz="2000" dirty="0">
                <a:latin typeface="Courier New" charset="0"/>
                <a:ea typeface="Courier New" charset="0"/>
                <a:cs typeface="Courier New" charset="0"/>
              </a:rPr>
              <a:t>HAVING </a:t>
            </a:r>
            <a:r>
              <a:rPr lang="en-US" altLang="en-US" sz="2000" dirty="0">
                <a:latin typeface="Courier New" charset="0"/>
                <a:ea typeface="Courier New" charset="0"/>
                <a:cs typeface="Courier New" charset="0"/>
              </a:rPr>
              <a:t>count(type)</a:t>
            </a:r>
            <a:r>
              <a:rPr lang="en-US" sz="2000" dirty="0">
                <a:latin typeface="Courier New" charset="0"/>
                <a:ea typeface="Courier New" charset="0"/>
                <a:cs typeface="Courier New" charset="0"/>
              </a:rPr>
              <a:t>&gt;100;</a:t>
            </a:r>
          </a:p>
        </p:txBody>
      </p:sp>
      <p:sp>
        <p:nvSpPr>
          <p:cNvPr id="2" name="Slide Number Placeholder 1"/>
          <p:cNvSpPr>
            <a:spLocks noGrp="1"/>
          </p:cNvSpPr>
          <p:nvPr>
            <p:ph type="sldNum" sz="quarter" idx="12"/>
          </p:nvPr>
        </p:nvSpPr>
        <p:spPr/>
        <p:txBody>
          <a:bodyPr/>
          <a:lstStyle/>
          <a:p>
            <a:fld id="{1D92F159-EFD3-4C4F-9DBB-1A2CAF81A5CC}" type="slidenum">
              <a:rPr lang="en-US" smtClean="0"/>
              <a:t>41</a:t>
            </a:fld>
            <a:endParaRPr lang="en-US"/>
          </a:p>
        </p:txBody>
      </p:sp>
    </p:spTree>
    <p:extLst>
      <p:ext uri="{BB962C8B-B14F-4D97-AF65-F5344CB8AC3E}">
        <p14:creationId xmlns:p14="http://schemas.microsoft.com/office/powerpoint/2010/main" val="2646968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 for SQL lectures</a:t>
            </a:r>
          </a:p>
        </p:txBody>
      </p:sp>
      <p:sp>
        <p:nvSpPr>
          <p:cNvPr id="4" name="Content Placeholder 3"/>
          <p:cNvSpPr>
            <a:spLocks noGrp="1"/>
          </p:cNvSpPr>
          <p:nvPr>
            <p:ph idx="1"/>
          </p:nvPr>
        </p:nvSpPr>
        <p:spPr/>
        <p:txBody>
          <a:bodyPr/>
          <a:lstStyle/>
          <a:p>
            <a:r>
              <a:rPr lang="en-US" sz="2800" dirty="0">
                <a:solidFill>
                  <a:schemeClr val="bg1">
                    <a:lumMod val="75000"/>
                  </a:schemeClr>
                </a:solidFill>
              </a:rPr>
              <a:t>Database basics </a:t>
            </a:r>
          </a:p>
          <a:p>
            <a:pPr lvl="1"/>
            <a:r>
              <a:rPr lang="en-US" sz="2400" dirty="0">
                <a:solidFill>
                  <a:schemeClr val="bg1">
                    <a:lumMod val="75000"/>
                  </a:schemeClr>
                </a:solidFill>
              </a:rPr>
              <a:t>Overview of databases</a:t>
            </a:r>
          </a:p>
          <a:p>
            <a:pPr lvl="1"/>
            <a:r>
              <a:rPr lang="en-US" sz="2400" dirty="0">
                <a:solidFill>
                  <a:schemeClr val="bg1">
                    <a:lumMod val="75000"/>
                  </a:schemeClr>
                </a:solidFill>
              </a:rPr>
              <a:t>connection,  SQL, initial queries (SELECT)</a:t>
            </a:r>
          </a:p>
          <a:p>
            <a:r>
              <a:rPr lang="en-US" sz="2800" b="1" dirty="0"/>
              <a:t>Database basics </a:t>
            </a:r>
          </a:p>
          <a:p>
            <a:pPr lvl="1"/>
            <a:r>
              <a:rPr lang="en-US" sz="2400" b="1" dirty="0"/>
              <a:t>major SQL commands: more SELECT, INSERT, DELETE, UPDATE</a:t>
            </a:r>
          </a:p>
          <a:p>
            <a:r>
              <a:rPr lang="en-US" sz="2800" dirty="0"/>
              <a:t>Database design and normalization</a:t>
            </a:r>
          </a:p>
          <a:p>
            <a:r>
              <a:rPr lang="en-US" sz="2800" dirty="0"/>
              <a:t>Joins and Indexing</a:t>
            </a:r>
          </a:p>
        </p:txBody>
      </p:sp>
      <p:sp>
        <p:nvSpPr>
          <p:cNvPr id="3" name="Slide Number Placeholder 2"/>
          <p:cNvSpPr>
            <a:spLocks noGrp="1"/>
          </p:cNvSpPr>
          <p:nvPr>
            <p:ph type="sldNum" sz="quarter" idx="12"/>
          </p:nvPr>
        </p:nvSpPr>
        <p:spPr/>
        <p:txBody>
          <a:bodyPr/>
          <a:lstStyle/>
          <a:p>
            <a:fld id="{1D92F159-EFD3-4C4F-9DBB-1A2CAF81A5CC}" type="slidenum">
              <a:rPr lang="en-US" smtClean="0"/>
              <a:t>42</a:t>
            </a:fld>
            <a:endParaRPr lang="en-US"/>
          </a:p>
        </p:txBody>
      </p:sp>
    </p:spTree>
    <p:extLst>
      <p:ext uri="{BB962C8B-B14F-4D97-AF65-F5344CB8AC3E}">
        <p14:creationId xmlns:p14="http://schemas.microsoft.com/office/powerpoint/2010/main" val="2533289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altLang="en-US" dirty="0"/>
              <a:t>Files on canvas for lecture</a:t>
            </a:r>
          </a:p>
        </p:txBody>
      </p:sp>
      <p:sp>
        <p:nvSpPr>
          <p:cNvPr id="2" name="Content Placeholder 1"/>
          <p:cNvSpPr>
            <a:spLocks noGrp="1"/>
          </p:cNvSpPr>
          <p:nvPr>
            <p:ph idx="1"/>
          </p:nvPr>
        </p:nvSpPr>
        <p:spPr/>
        <p:txBody>
          <a:bodyPr>
            <a:normAutofit/>
          </a:bodyPr>
          <a:lstStyle/>
          <a:p>
            <a:r>
              <a:rPr lang="en-US" altLang="en-US" sz="2800" dirty="0"/>
              <a:t>sqliteDemo1.ipynb</a:t>
            </a:r>
          </a:p>
          <a:p>
            <a:r>
              <a:rPr lang="en-US" altLang="en-US" sz="2800" dirty="0" err="1"/>
              <a:t>small_pfam.sqlite</a:t>
            </a:r>
            <a:r>
              <a:rPr lang="en-US" altLang="en-US" sz="2800" dirty="0"/>
              <a:t> – make a copy</a:t>
            </a:r>
          </a:p>
          <a:p>
            <a:r>
              <a:rPr lang="en-US" altLang="en-US" sz="2800" dirty="0" err="1"/>
              <a:t>GO_ontology_INSERT.txt</a:t>
            </a:r>
            <a:endParaRPr lang="en-US" altLang="en-US" sz="2800" dirty="0"/>
          </a:p>
          <a:p>
            <a:r>
              <a:rPr lang="en-US" altLang="en-US" sz="2800" dirty="0"/>
              <a:t>buildPfamSqlitePy3.py</a:t>
            </a:r>
          </a:p>
          <a:p>
            <a:r>
              <a:rPr lang="en-US" altLang="en-US" sz="2800" dirty="0" err="1"/>
              <a:t>gene_ontology.txt</a:t>
            </a:r>
            <a:r>
              <a:rPr lang="en-US" altLang="en-US" sz="2800" dirty="0"/>
              <a:t> (in folder </a:t>
            </a:r>
            <a:r>
              <a:rPr lang="en-US" altLang="en-US" sz="2800" b="1" dirty="0"/>
              <a:t>FILES FOR </a:t>
            </a:r>
            <a:r>
              <a:rPr lang="en-US" altLang="en-US" sz="2800" b="1" dirty="0" err="1"/>
              <a:t>small_pfam</a:t>
            </a:r>
            <a:r>
              <a:rPr lang="en-US" altLang="en-US" sz="2800" dirty="0"/>
              <a:t> )</a:t>
            </a:r>
          </a:p>
        </p:txBody>
      </p:sp>
      <p:sp>
        <p:nvSpPr>
          <p:cNvPr id="3" name="Slide Number Placeholder 2"/>
          <p:cNvSpPr>
            <a:spLocks noGrp="1"/>
          </p:cNvSpPr>
          <p:nvPr>
            <p:ph type="sldNum" sz="quarter" idx="12"/>
          </p:nvPr>
        </p:nvSpPr>
        <p:spPr/>
        <p:txBody>
          <a:bodyPr/>
          <a:lstStyle/>
          <a:p>
            <a:fld id="{1D92F159-EFD3-4C4F-9DBB-1A2CAF81A5CC}" type="slidenum">
              <a:rPr lang="en-US" smtClean="0"/>
              <a:t>43</a:t>
            </a:fld>
            <a:endParaRPr lang="en-US"/>
          </a:p>
        </p:txBody>
      </p:sp>
    </p:spTree>
    <p:extLst>
      <p:ext uri="{BB962C8B-B14F-4D97-AF65-F5344CB8AC3E}">
        <p14:creationId xmlns:p14="http://schemas.microsoft.com/office/powerpoint/2010/main" val="13876121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3"/>
          <p:cNvSpPr txBox="1">
            <a:spLocks noChangeArrowheads="1"/>
          </p:cNvSpPr>
          <p:nvPr/>
        </p:nvSpPr>
        <p:spPr bwMode="auto">
          <a:xfrm>
            <a:off x="6553200" y="3847371"/>
            <a:ext cx="18288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pPr>
            <a:r>
              <a:rPr lang="en-US" altLang="en-US" sz="3200" dirty="0">
                <a:solidFill>
                  <a:schemeClr val="bg1">
                    <a:lumMod val="75000"/>
                  </a:schemeClr>
                </a:solidFill>
              </a:rPr>
              <a:t>Select</a:t>
            </a:r>
          </a:p>
          <a:p>
            <a:pPr eaLnBrk="1" hangingPunct="1">
              <a:spcBef>
                <a:spcPct val="20000"/>
              </a:spcBef>
            </a:pPr>
            <a:r>
              <a:rPr lang="en-US" altLang="en-US" sz="3200" dirty="0"/>
              <a:t>Insert</a:t>
            </a:r>
          </a:p>
          <a:p>
            <a:pPr eaLnBrk="1" hangingPunct="1">
              <a:spcBef>
                <a:spcPct val="20000"/>
              </a:spcBef>
            </a:pPr>
            <a:r>
              <a:rPr lang="en-US" altLang="en-US" sz="3200" dirty="0"/>
              <a:t>Delete</a:t>
            </a:r>
          </a:p>
          <a:p>
            <a:pPr eaLnBrk="1" hangingPunct="1">
              <a:spcBef>
                <a:spcPct val="20000"/>
              </a:spcBef>
            </a:pPr>
            <a:r>
              <a:rPr lang="en-US" altLang="en-US" sz="3200" dirty="0"/>
              <a:t>Update</a:t>
            </a:r>
          </a:p>
        </p:txBody>
      </p:sp>
      <p:sp>
        <p:nvSpPr>
          <p:cNvPr id="13317" name="Rectangle 2"/>
          <p:cNvSpPr txBox="1">
            <a:spLocks noChangeArrowheads="1"/>
          </p:cNvSpPr>
          <p:nvPr/>
        </p:nvSpPr>
        <p:spPr bwMode="auto">
          <a:xfrm>
            <a:off x="609600" y="4329971"/>
            <a:ext cx="5105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3600" dirty="0"/>
              <a:t>Major SQL Commands</a:t>
            </a:r>
          </a:p>
        </p:txBody>
      </p:sp>
      <p:cxnSp>
        <p:nvCxnSpPr>
          <p:cNvPr id="3" name="Straight Connector 2"/>
          <p:cNvCxnSpPr/>
          <p:nvPr/>
        </p:nvCxnSpPr>
        <p:spPr>
          <a:xfrm flipV="1">
            <a:off x="5486400" y="4177571"/>
            <a:ext cx="1066800" cy="60960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5541963" y="4787171"/>
            <a:ext cx="1011237" cy="15240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541963" y="5109434"/>
            <a:ext cx="1066800" cy="134937"/>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486400" y="5180871"/>
            <a:ext cx="990600" cy="696913"/>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ltLang="en-US" dirty="0"/>
              <a:t>Communicating with a Relational Database</a:t>
            </a:r>
            <a:endParaRPr lang="en-US" dirty="0"/>
          </a:p>
        </p:txBody>
      </p:sp>
      <p:sp>
        <p:nvSpPr>
          <p:cNvPr id="4" name="Content Placeholder 3"/>
          <p:cNvSpPr>
            <a:spLocks noGrp="1"/>
          </p:cNvSpPr>
          <p:nvPr>
            <p:ph idx="1"/>
          </p:nvPr>
        </p:nvSpPr>
        <p:spPr/>
        <p:txBody>
          <a:bodyPr>
            <a:normAutofit/>
          </a:bodyPr>
          <a:lstStyle/>
          <a:p>
            <a:pPr algn="just">
              <a:lnSpc>
                <a:spcPct val="80000"/>
              </a:lnSpc>
            </a:pPr>
            <a:r>
              <a:rPr lang="en-US" altLang="en-US" sz="2800" dirty="0"/>
              <a:t>There is a Core </a:t>
            </a:r>
            <a:r>
              <a:rPr lang="en-US" altLang="en-US" sz="2800" u="sng" dirty="0"/>
              <a:t>Structured Query Language</a:t>
            </a:r>
            <a:r>
              <a:rPr lang="en-US" altLang="en-US" sz="2800" dirty="0"/>
              <a:t> (SQL) convention that all RDBMS adopt</a:t>
            </a:r>
          </a:p>
          <a:p>
            <a:pPr algn="just">
              <a:lnSpc>
                <a:spcPct val="80000"/>
              </a:lnSpc>
            </a:pPr>
            <a:r>
              <a:rPr lang="en-US" altLang="en-US" sz="2800" dirty="0"/>
              <a:t>There is a good reference guide from O’Reilly (SQL Pocket Guide) which covers most all the SQL commands and articulates the differences between the various RDBMS</a:t>
            </a:r>
          </a:p>
        </p:txBody>
      </p:sp>
      <p:sp>
        <p:nvSpPr>
          <p:cNvPr id="5" name="Slide Number Placeholder 4"/>
          <p:cNvSpPr>
            <a:spLocks noGrp="1"/>
          </p:cNvSpPr>
          <p:nvPr>
            <p:ph type="sldNum" sz="quarter" idx="12"/>
          </p:nvPr>
        </p:nvSpPr>
        <p:spPr/>
        <p:txBody>
          <a:bodyPr/>
          <a:lstStyle/>
          <a:p>
            <a:fld id="{1D92F159-EFD3-4C4F-9DBB-1A2CAF81A5CC}" type="slidenum">
              <a:rPr lang="en-US" smtClean="0"/>
              <a:t>44</a:t>
            </a:fld>
            <a:endParaRPr lang="en-US"/>
          </a:p>
        </p:txBody>
      </p:sp>
    </p:spTree>
    <p:extLst>
      <p:ext uri="{BB962C8B-B14F-4D97-AF65-F5344CB8AC3E}">
        <p14:creationId xmlns:p14="http://schemas.microsoft.com/office/powerpoint/2010/main" val="20719780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dirty="0"/>
              <a:t>INSERT</a:t>
            </a:r>
          </a:p>
        </p:txBody>
      </p:sp>
      <p:sp>
        <p:nvSpPr>
          <p:cNvPr id="2" name="Content Placeholder 1"/>
          <p:cNvSpPr>
            <a:spLocks noGrp="1"/>
          </p:cNvSpPr>
          <p:nvPr>
            <p:ph idx="1"/>
          </p:nvPr>
        </p:nvSpPr>
        <p:spPr>
          <a:xfrm>
            <a:off x="457200" y="1600200"/>
            <a:ext cx="8588326" cy="4525963"/>
          </a:xfrm>
        </p:spPr>
        <p:txBody>
          <a:bodyPr>
            <a:normAutofit/>
          </a:bodyPr>
          <a:lstStyle/>
          <a:p>
            <a:pPr>
              <a:lnSpc>
                <a:spcPct val="80000"/>
              </a:lnSpc>
            </a:pPr>
            <a:r>
              <a:rPr lang="en-US" sz="2400" dirty="0"/>
              <a:t>MAKES CHANGES TO THE DATA</a:t>
            </a:r>
          </a:p>
          <a:p>
            <a:pPr>
              <a:lnSpc>
                <a:spcPct val="80000"/>
              </a:lnSpc>
            </a:pPr>
            <a:r>
              <a:rPr lang="en-US" sz="2400" dirty="0"/>
              <a:t>Adds new data to a table (if the constraints are met)</a:t>
            </a:r>
          </a:p>
          <a:p>
            <a:pPr marL="0" indent="0">
              <a:lnSpc>
                <a:spcPct val="80000"/>
              </a:lnSpc>
              <a:buNone/>
            </a:pPr>
            <a:endParaRPr lang="en-US" sz="900" dirty="0"/>
          </a:p>
          <a:p>
            <a:pPr marL="400050" lvl="1" indent="0">
              <a:lnSpc>
                <a:spcPct val="110000"/>
              </a:lnSpc>
              <a:buNone/>
            </a:pPr>
            <a:r>
              <a:rPr lang="en-US" sz="1800" dirty="0">
                <a:latin typeface="Courier New" charset="0"/>
                <a:ea typeface="Courier New" charset="0"/>
                <a:cs typeface="Courier New" charset="0"/>
              </a:rPr>
              <a:t>INSERT into &lt;</a:t>
            </a:r>
            <a:r>
              <a:rPr lang="en-US" sz="1800" dirty="0" err="1">
                <a:latin typeface="Courier New" charset="0"/>
                <a:ea typeface="Courier New" charset="0"/>
                <a:cs typeface="Courier New" charset="0"/>
              </a:rPr>
              <a:t>tablename</a:t>
            </a:r>
            <a:r>
              <a:rPr lang="en-US" sz="1800" dirty="0">
                <a:latin typeface="Courier New" charset="0"/>
                <a:ea typeface="Courier New" charset="0"/>
                <a:cs typeface="Courier New" charset="0"/>
              </a:rPr>
              <a:t>&gt; (&lt;column1&gt;, &lt;column2&gt;, &lt;column3&gt;) VALUES (value1, value2, value3);</a:t>
            </a:r>
          </a:p>
          <a:p>
            <a:pPr>
              <a:lnSpc>
                <a:spcPct val="80000"/>
              </a:lnSpc>
              <a:buNone/>
            </a:pPr>
            <a:endParaRPr lang="en-US" sz="800" dirty="0"/>
          </a:p>
          <a:p>
            <a:pPr>
              <a:lnSpc>
                <a:spcPct val="80000"/>
              </a:lnSpc>
            </a:pPr>
            <a:r>
              <a:rPr lang="en-US" sz="2400" dirty="0"/>
              <a:t>One simple INSERT command adds 1 row of data at a time into an existing table  </a:t>
            </a:r>
          </a:p>
          <a:p>
            <a:pPr lvl="1">
              <a:lnSpc>
                <a:spcPct val="80000"/>
              </a:lnSpc>
            </a:pPr>
            <a:r>
              <a:rPr lang="en-US" sz="2000" dirty="0"/>
              <a:t>Bulk data loading through INSERT commands will be discussed later </a:t>
            </a:r>
          </a:p>
          <a:p>
            <a:pPr marL="0" indent="0">
              <a:lnSpc>
                <a:spcPct val="80000"/>
              </a:lnSpc>
              <a:buNone/>
            </a:pPr>
            <a:endParaRPr lang="en-US" sz="800" dirty="0"/>
          </a:p>
          <a:p>
            <a:pPr marL="457200" lvl="1" indent="0">
              <a:lnSpc>
                <a:spcPct val="80000"/>
              </a:lnSpc>
              <a:buNone/>
            </a:pPr>
            <a:r>
              <a:rPr lang="en-US" sz="1800" dirty="0">
                <a:latin typeface="Courier New" charset="0"/>
                <a:ea typeface="Courier New" charset="0"/>
                <a:cs typeface="Courier New" charset="0"/>
              </a:rPr>
              <a:t>INSERT INTO </a:t>
            </a:r>
            <a:r>
              <a:rPr lang="en-US" sz="1800" dirty="0" err="1">
                <a:latin typeface="Courier New" charset="0"/>
                <a:ea typeface="Courier New" charset="0"/>
                <a:cs typeface="Courier New" charset="0"/>
              </a:rPr>
              <a:t>gene_ontology</a:t>
            </a:r>
            <a:r>
              <a:rPr lang="en-US" sz="1800" dirty="0">
                <a:latin typeface="Courier New" charset="0"/>
                <a:ea typeface="Courier New" charset="0"/>
                <a:cs typeface="Courier New" charset="0"/>
              </a:rPr>
              <a:t> </a:t>
            </a:r>
            <a:r>
              <a:rPr lang="en-US" sz="1800" dirty="0" err="1">
                <a:latin typeface="Courier New" charset="0"/>
                <a:ea typeface="Courier New" charset="0"/>
                <a:cs typeface="Courier New" charset="0"/>
              </a:rPr>
              <a:t>pfamA_acc</a:t>
            </a:r>
            <a:r>
              <a:rPr lang="en-US" sz="1800" dirty="0">
                <a:latin typeface="Courier New" charset="0"/>
                <a:ea typeface="Courier New" charset="0"/>
                <a:cs typeface="Courier New" charset="0"/>
              </a:rPr>
              <a:t>, </a:t>
            </a:r>
            <a:r>
              <a:rPr lang="en-US" sz="1800" dirty="0" err="1">
                <a:latin typeface="Courier New" charset="0"/>
                <a:ea typeface="Courier New" charset="0"/>
                <a:cs typeface="Courier New" charset="0"/>
              </a:rPr>
              <a:t>go_id</a:t>
            </a:r>
            <a:r>
              <a:rPr lang="en-US" sz="1800" dirty="0">
                <a:latin typeface="Courier New" charset="0"/>
                <a:ea typeface="Courier New" charset="0"/>
                <a:cs typeface="Courier New" charset="0"/>
              </a:rPr>
              <a:t>, term, category</a:t>
            </a:r>
          </a:p>
          <a:p>
            <a:pPr marL="457200" lvl="1" indent="0">
              <a:lnSpc>
                <a:spcPct val="80000"/>
              </a:lnSpc>
              <a:buNone/>
            </a:pPr>
            <a:r>
              <a:rPr lang="en-US" sz="1800" dirty="0">
                <a:latin typeface="Courier New" charset="0"/>
                <a:ea typeface="Courier New" charset="0"/>
                <a:cs typeface="Courier New" charset="0"/>
              </a:rPr>
              <a:t>VALUES ('</a:t>
            </a:r>
            <a:r>
              <a:rPr lang="en-US" sz="1800" dirty="0" err="1">
                <a:latin typeface="Courier New" charset="0"/>
                <a:ea typeface="Courier New" charset="0"/>
                <a:cs typeface="Courier New" charset="0"/>
              </a:rPr>
              <a:t>myPfamId</a:t>
            </a:r>
            <a:r>
              <a:rPr lang="en-US" sz="1800" dirty="0">
                <a:latin typeface="Courier New" charset="0"/>
                <a:ea typeface="Courier New" charset="0"/>
                <a:cs typeface="Courier New" charset="0"/>
              </a:rPr>
              <a:t>', '</a:t>
            </a:r>
            <a:r>
              <a:rPr lang="en-US" sz="1800" dirty="0" err="1">
                <a:latin typeface="Courier New" charset="0"/>
                <a:ea typeface="Courier New" charset="0"/>
                <a:cs typeface="Courier New" charset="0"/>
              </a:rPr>
              <a:t>goid</a:t>
            </a:r>
            <a:r>
              <a:rPr lang="en-US" sz="1800" dirty="0">
                <a:latin typeface="Courier New" charset="0"/>
                <a:ea typeface="Courier New" charset="0"/>
                <a:cs typeface="Courier New" charset="0"/>
              </a:rPr>
              <a:t>', '</a:t>
            </a:r>
            <a:r>
              <a:rPr lang="en-US" sz="1800" dirty="0" err="1">
                <a:latin typeface="Courier New" charset="0"/>
                <a:ea typeface="Courier New" charset="0"/>
                <a:cs typeface="Courier New" charset="0"/>
              </a:rPr>
              <a:t>myterm</a:t>
            </a:r>
            <a:r>
              <a:rPr lang="en-US" sz="1800" dirty="0">
                <a:latin typeface="Courier New" charset="0"/>
                <a:ea typeface="Courier New" charset="0"/>
                <a:cs typeface="Courier New" charset="0"/>
              </a:rPr>
              <a:t>', 'process');</a:t>
            </a:r>
          </a:p>
        </p:txBody>
      </p:sp>
      <p:sp>
        <p:nvSpPr>
          <p:cNvPr id="3" name="Slide Number Placeholder 2"/>
          <p:cNvSpPr>
            <a:spLocks noGrp="1"/>
          </p:cNvSpPr>
          <p:nvPr>
            <p:ph type="sldNum" sz="quarter" idx="12"/>
          </p:nvPr>
        </p:nvSpPr>
        <p:spPr/>
        <p:txBody>
          <a:bodyPr/>
          <a:lstStyle/>
          <a:p>
            <a:fld id="{1D92F159-EFD3-4C4F-9DBB-1A2CAF81A5CC}" type="slidenum">
              <a:rPr lang="en-US" smtClean="0"/>
              <a:t>45</a:t>
            </a:fld>
            <a:endParaRPr lang="en-US"/>
          </a:p>
        </p:txBody>
      </p:sp>
    </p:spTree>
    <p:extLst>
      <p:ext uri="{BB962C8B-B14F-4D97-AF65-F5344CB8AC3E}">
        <p14:creationId xmlns:p14="http://schemas.microsoft.com/office/powerpoint/2010/main" val="1405523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dirty="0"/>
              <a:t>Bulk Data inserts</a:t>
            </a:r>
          </a:p>
        </p:txBody>
      </p:sp>
      <p:sp>
        <p:nvSpPr>
          <p:cNvPr id="2" name="Content Placeholder 1"/>
          <p:cNvSpPr>
            <a:spLocks noGrp="1"/>
          </p:cNvSpPr>
          <p:nvPr>
            <p:ph idx="1"/>
          </p:nvPr>
        </p:nvSpPr>
        <p:spPr/>
        <p:txBody>
          <a:bodyPr>
            <a:normAutofit/>
          </a:bodyPr>
          <a:lstStyle/>
          <a:p>
            <a:pPr>
              <a:lnSpc>
                <a:spcPct val="80000"/>
              </a:lnSpc>
            </a:pPr>
            <a:r>
              <a:rPr lang="en-US" sz="2800" dirty="0"/>
              <a:t>The command line client can do Bulk Data inserts:</a:t>
            </a:r>
          </a:p>
          <a:p>
            <a:pPr marL="457200" lvl="1" indent="0">
              <a:lnSpc>
                <a:spcPct val="150000"/>
              </a:lnSpc>
              <a:buNone/>
            </a:pPr>
            <a:r>
              <a:rPr lang="en-US" sz="2000" dirty="0">
                <a:latin typeface="Courier New" charset="0"/>
                <a:ea typeface="Courier New" charset="0"/>
                <a:cs typeface="Courier New" charset="0"/>
              </a:rPr>
              <a:t>.import &lt;</a:t>
            </a:r>
            <a:r>
              <a:rPr lang="en-US" sz="2000" dirty="0" err="1">
                <a:latin typeface="Courier New" charset="0"/>
                <a:ea typeface="Courier New" charset="0"/>
                <a:cs typeface="Courier New" charset="0"/>
              </a:rPr>
              <a:t>fileName</a:t>
            </a:r>
            <a:r>
              <a:rPr lang="en-US" sz="2000" dirty="0">
                <a:latin typeface="Courier New" charset="0"/>
                <a:ea typeface="Courier New" charset="0"/>
                <a:cs typeface="Courier New" charset="0"/>
              </a:rPr>
              <a:t>&gt; &lt;</a:t>
            </a:r>
            <a:r>
              <a:rPr lang="en-US" sz="2000" dirty="0" err="1">
                <a:latin typeface="Courier New" charset="0"/>
                <a:ea typeface="Courier New" charset="0"/>
                <a:cs typeface="Courier New" charset="0"/>
              </a:rPr>
              <a:t>tableName</a:t>
            </a:r>
            <a:r>
              <a:rPr lang="en-US" sz="2000" dirty="0">
                <a:latin typeface="Courier New" charset="0"/>
                <a:ea typeface="Courier New" charset="0"/>
                <a:cs typeface="Courier New" charset="0"/>
              </a:rPr>
              <a:t>&gt;</a:t>
            </a:r>
          </a:p>
          <a:p>
            <a:pPr>
              <a:lnSpc>
                <a:spcPct val="80000"/>
              </a:lnSpc>
            </a:pPr>
            <a:r>
              <a:rPr lang="en-US" sz="2800" dirty="0"/>
              <a:t>Example</a:t>
            </a:r>
          </a:p>
          <a:p>
            <a:pPr marL="457200" lvl="1" indent="0">
              <a:lnSpc>
                <a:spcPct val="150000"/>
              </a:lnSpc>
              <a:buNone/>
            </a:pPr>
            <a:r>
              <a:rPr lang="en-US" sz="2000" dirty="0">
                <a:latin typeface="Courier New" charset="0"/>
                <a:ea typeface="Courier New" charset="0"/>
                <a:cs typeface="Courier New" charset="0"/>
              </a:rPr>
              <a:t>sqlite3 </a:t>
            </a:r>
            <a:r>
              <a:rPr lang="en-US" sz="2000" dirty="0" err="1">
                <a:latin typeface="Courier New" charset="0"/>
                <a:ea typeface="Courier New" charset="0"/>
                <a:cs typeface="Courier New" charset="0"/>
              </a:rPr>
              <a:t>small_pfam.sqlite</a:t>
            </a:r>
            <a:endParaRPr lang="en-US" sz="2000" dirty="0">
              <a:latin typeface="Courier New" charset="0"/>
              <a:ea typeface="Courier New" charset="0"/>
              <a:cs typeface="Courier New" charset="0"/>
            </a:endParaRPr>
          </a:p>
          <a:p>
            <a:pPr marL="457200" lvl="1" indent="0">
              <a:lnSpc>
                <a:spcPct val="150000"/>
              </a:lnSpc>
              <a:buNone/>
            </a:pPr>
            <a:r>
              <a:rPr lang="en-US" sz="2000" dirty="0">
                <a:latin typeface="Courier New" charset="0"/>
                <a:ea typeface="Courier New" charset="0"/>
                <a:cs typeface="Courier New" charset="0"/>
              </a:rPr>
              <a:t>.import </a:t>
            </a:r>
            <a:r>
              <a:rPr lang="en-US" sz="2000" dirty="0" err="1">
                <a:latin typeface="Courier New" charset="0"/>
                <a:ea typeface="Courier New" charset="0"/>
                <a:cs typeface="Courier New" charset="0"/>
              </a:rPr>
              <a:t>GO_ontology_INSERT.txt</a:t>
            </a:r>
            <a:r>
              <a:rPr lang="en-US" sz="2000" dirty="0">
                <a:latin typeface="Courier New" charset="0"/>
                <a:ea typeface="Courier New" charset="0"/>
                <a:cs typeface="Courier New" charset="0"/>
              </a:rPr>
              <a:t> </a:t>
            </a:r>
            <a:r>
              <a:rPr lang="en-US" sz="2000" dirty="0" err="1">
                <a:latin typeface="Courier New" charset="0"/>
                <a:ea typeface="Courier New" charset="0"/>
                <a:cs typeface="Courier New" charset="0"/>
              </a:rPr>
              <a:t>gene_ontology</a:t>
            </a:r>
            <a:endParaRPr lang="en-US" sz="2000" dirty="0">
              <a:latin typeface="Courier New" charset="0"/>
              <a:ea typeface="Courier New" charset="0"/>
              <a:cs typeface="Courier New" charset="0"/>
            </a:endParaRPr>
          </a:p>
          <a:p>
            <a:pPr marL="914400" lvl="1" indent="-457200">
              <a:lnSpc>
                <a:spcPct val="150000"/>
              </a:lnSpc>
            </a:pPr>
            <a:r>
              <a:rPr lang="en-US" sz="2400" dirty="0"/>
              <a:t>The table must have already been created</a:t>
            </a:r>
          </a:p>
        </p:txBody>
      </p:sp>
      <p:sp>
        <p:nvSpPr>
          <p:cNvPr id="3" name="Slide Number Placeholder 2"/>
          <p:cNvSpPr>
            <a:spLocks noGrp="1"/>
          </p:cNvSpPr>
          <p:nvPr>
            <p:ph type="sldNum" sz="quarter" idx="12"/>
          </p:nvPr>
        </p:nvSpPr>
        <p:spPr/>
        <p:txBody>
          <a:bodyPr/>
          <a:lstStyle/>
          <a:p>
            <a:fld id="{1D92F159-EFD3-4C4F-9DBB-1A2CAF81A5CC}" type="slidenum">
              <a:rPr lang="en-US" smtClean="0"/>
              <a:t>46</a:t>
            </a:fld>
            <a:endParaRPr lang="en-US"/>
          </a:p>
        </p:txBody>
      </p:sp>
    </p:spTree>
    <p:extLst>
      <p:ext uri="{BB962C8B-B14F-4D97-AF65-F5344CB8AC3E}">
        <p14:creationId xmlns:p14="http://schemas.microsoft.com/office/powerpoint/2010/main" val="307801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274638"/>
            <a:ext cx="8229600" cy="857476"/>
          </a:xfrm>
        </p:spPr>
        <p:txBody>
          <a:bodyPr/>
          <a:lstStyle/>
          <a:p>
            <a:pPr eaLnBrk="1" hangingPunct="1"/>
            <a:r>
              <a:rPr lang="en-US" dirty="0"/>
              <a:t>INSERT Python Example</a:t>
            </a:r>
          </a:p>
        </p:txBody>
      </p:sp>
      <p:sp>
        <p:nvSpPr>
          <p:cNvPr id="33795" name="Rectangle 3"/>
          <p:cNvSpPr>
            <a:spLocks noGrp="1" noChangeArrowheads="1"/>
          </p:cNvSpPr>
          <p:nvPr>
            <p:ph type="body" idx="1"/>
          </p:nvPr>
        </p:nvSpPr>
        <p:spPr>
          <a:xfrm>
            <a:off x="457200" y="1219200"/>
            <a:ext cx="8686800" cy="5410200"/>
          </a:xfrm>
        </p:spPr>
        <p:txBody>
          <a:bodyPr>
            <a:normAutofit/>
          </a:bodyPr>
          <a:lstStyle/>
          <a:p>
            <a:pPr marL="57150" indent="0">
              <a:lnSpc>
                <a:spcPct val="80000"/>
              </a:lnSpc>
              <a:buNone/>
            </a:pPr>
            <a:r>
              <a:rPr lang="en-US" sz="1900" dirty="0">
                <a:latin typeface="Courier New" charset="0"/>
                <a:ea typeface="Courier New" charset="0"/>
                <a:cs typeface="Courier New" charset="0"/>
              </a:rPr>
              <a:t>from sqlite3 import connect</a:t>
            </a:r>
          </a:p>
          <a:p>
            <a:pPr marL="57150" indent="0">
              <a:lnSpc>
                <a:spcPct val="80000"/>
              </a:lnSpc>
              <a:buNone/>
            </a:pPr>
            <a:r>
              <a:rPr lang="en-US" sz="1900" dirty="0">
                <a:latin typeface="Courier New" charset="0"/>
                <a:ea typeface="Courier New" charset="0"/>
                <a:cs typeface="Courier New" charset="0"/>
              </a:rPr>
              <a:t>conn = connect('</a:t>
            </a:r>
            <a:r>
              <a:rPr lang="en-US" sz="1900" dirty="0" err="1">
                <a:latin typeface="Courier New" charset="0"/>
                <a:ea typeface="Courier New" charset="0"/>
                <a:cs typeface="Courier New" charset="0"/>
              </a:rPr>
              <a:t>pfam.sqlite</a:t>
            </a:r>
            <a:r>
              <a:rPr lang="en-US" sz="1900" dirty="0">
                <a:latin typeface="Courier New" charset="0"/>
                <a:ea typeface="Courier New" charset="0"/>
                <a:cs typeface="Courier New" charset="0"/>
              </a:rPr>
              <a:t>')</a:t>
            </a:r>
          </a:p>
          <a:p>
            <a:pPr marL="57150" indent="0">
              <a:lnSpc>
                <a:spcPct val="80000"/>
              </a:lnSpc>
              <a:buNone/>
            </a:pPr>
            <a:r>
              <a:rPr lang="en-US" sz="1900" dirty="0">
                <a:latin typeface="Courier New" charset="0"/>
                <a:ea typeface="Courier New" charset="0"/>
                <a:cs typeface="Courier New" charset="0"/>
              </a:rPr>
              <a:t>curs = </a:t>
            </a:r>
            <a:r>
              <a:rPr lang="en-US" sz="1900" dirty="0" err="1">
                <a:latin typeface="Courier New" charset="0"/>
                <a:ea typeface="Courier New" charset="0"/>
                <a:cs typeface="Courier New" charset="0"/>
              </a:rPr>
              <a:t>conn.cursor</a:t>
            </a:r>
            <a:r>
              <a:rPr lang="en-US" sz="1900" dirty="0">
                <a:latin typeface="Courier New" charset="0"/>
                <a:ea typeface="Courier New" charset="0"/>
                <a:cs typeface="Courier New" charset="0"/>
              </a:rPr>
              <a:t>()</a:t>
            </a:r>
          </a:p>
          <a:p>
            <a:pPr marL="57150" indent="0">
              <a:lnSpc>
                <a:spcPct val="80000"/>
              </a:lnSpc>
              <a:buNone/>
            </a:pPr>
            <a:endParaRPr lang="en-US" sz="1900" dirty="0">
              <a:latin typeface="Courier New" charset="0"/>
              <a:ea typeface="Courier New" charset="0"/>
              <a:cs typeface="Courier New" charset="0"/>
            </a:endParaRPr>
          </a:p>
          <a:p>
            <a:pPr marL="57150" indent="0">
              <a:lnSpc>
                <a:spcPct val="80000"/>
              </a:lnSpc>
              <a:buNone/>
            </a:pPr>
            <a:r>
              <a:rPr lang="en-US" sz="1900" dirty="0" err="1">
                <a:latin typeface="Courier New" charset="0"/>
                <a:ea typeface="Courier New" charset="0"/>
                <a:cs typeface="Courier New" charset="0"/>
              </a:rPr>
              <a:t>sql</a:t>
            </a:r>
            <a:r>
              <a:rPr lang="en-US" sz="1900" dirty="0">
                <a:latin typeface="Courier New" charset="0"/>
                <a:ea typeface="Courier New" charset="0"/>
                <a:cs typeface="Courier New" charset="0"/>
              </a:rPr>
              <a:t> = '''</a:t>
            </a:r>
          </a:p>
          <a:p>
            <a:pPr marL="57150" indent="0">
              <a:lnSpc>
                <a:spcPct val="80000"/>
              </a:lnSpc>
              <a:buNone/>
            </a:pPr>
            <a:r>
              <a:rPr lang="en-US" sz="1900" dirty="0">
                <a:latin typeface="Courier New" charset="0"/>
                <a:ea typeface="Courier New" charset="0"/>
                <a:cs typeface="Courier New" charset="0"/>
              </a:rPr>
              <a:t>INSERT INTO </a:t>
            </a:r>
            <a:r>
              <a:rPr lang="en-US" sz="1900" dirty="0" err="1">
                <a:latin typeface="Courier New" charset="0"/>
                <a:ea typeface="Courier New" charset="0"/>
                <a:cs typeface="Courier New" charset="0"/>
              </a:rPr>
              <a:t>gene_ontology</a:t>
            </a:r>
            <a:r>
              <a:rPr lang="en-US" sz="1900" dirty="0">
                <a:latin typeface="Courier New" charset="0"/>
                <a:ea typeface="Courier New" charset="0"/>
                <a:cs typeface="Courier New" charset="0"/>
              </a:rPr>
              <a:t> </a:t>
            </a:r>
          </a:p>
          <a:p>
            <a:pPr marL="57150" indent="0">
              <a:lnSpc>
                <a:spcPct val="80000"/>
              </a:lnSpc>
              <a:buNone/>
            </a:pPr>
            <a:r>
              <a:rPr lang="en-US" sz="1900" dirty="0">
                <a:latin typeface="Courier New" charset="0"/>
                <a:ea typeface="Courier New" charset="0"/>
                <a:cs typeface="Courier New" charset="0"/>
              </a:rPr>
              <a:t>VALUES ('myPfamId1', '</a:t>
            </a:r>
            <a:r>
              <a:rPr lang="en-US" sz="1900" dirty="0" err="1">
                <a:latin typeface="Courier New" charset="0"/>
                <a:ea typeface="Courier New" charset="0"/>
                <a:cs typeface="Courier New" charset="0"/>
              </a:rPr>
              <a:t>goid</a:t>
            </a:r>
            <a:r>
              <a:rPr lang="en-US" sz="1900" dirty="0">
                <a:latin typeface="Courier New" charset="0"/>
                <a:ea typeface="Courier New" charset="0"/>
                <a:cs typeface="Courier New" charset="0"/>
              </a:rPr>
              <a:t>', '</a:t>
            </a:r>
            <a:r>
              <a:rPr lang="en-US" sz="1900" dirty="0" err="1">
                <a:latin typeface="Courier New" charset="0"/>
                <a:ea typeface="Courier New" charset="0"/>
                <a:cs typeface="Courier New" charset="0"/>
              </a:rPr>
              <a:t>myterm</a:t>
            </a:r>
            <a:r>
              <a:rPr lang="en-US" sz="1900" dirty="0">
                <a:latin typeface="Courier New" charset="0"/>
                <a:ea typeface="Courier New" charset="0"/>
                <a:cs typeface="Courier New" charset="0"/>
              </a:rPr>
              <a:t>', 'process');</a:t>
            </a:r>
          </a:p>
          <a:p>
            <a:pPr marL="57150" indent="0">
              <a:lnSpc>
                <a:spcPct val="80000"/>
              </a:lnSpc>
              <a:buNone/>
            </a:pPr>
            <a:r>
              <a:rPr lang="en-US" sz="1900" dirty="0">
                <a:latin typeface="Courier New" charset="0"/>
                <a:ea typeface="Courier New" charset="0"/>
                <a:cs typeface="Courier New" charset="0"/>
              </a:rPr>
              <a:t>'''</a:t>
            </a:r>
          </a:p>
          <a:p>
            <a:pPr marL="57150" indent="0">
              <a:lnSpc>
                <a:spcPct val="80000"/>
              </a:lnSpc>
              <a:buNone/>
            </a:pPr>
            <a:r>
              <a:rPr lang="en-US" sz="1900" dirty="0" err="1">
                <a:latin typeface="Courier New" charset="0"/>
                <a:ea typeface="Courier New" charset="0"/>
                <a:cs typeface="Courier New" charset="0"/>
              </a:rPr>
              <a:t>curs.execute</a:t>
            </a:r>
            <a:r>
              <a:rPr lang="en-US" sz="1900" dirty="0">
                <a:latin typeface="Courier New" charset="0"/>
                <a:ea typeface="Courier New" charset="0"/>
                <a:cs typeface="Courier New" charset="0"/>
              </a:rPr>
              <a:t>(</a:t>
            </a:r>
            <a:r>
              <a:rPr lang="en-US" sz="1900" dirty="0" err="1">
                <a:latin typeface="Courier New" charset="0"/>
                <a:ea typeface="Courier New" charset="0"/>
                <a:cs typeface="Courier New" charset="0"/>
              </a:rPr>
              <a:t>sql</a:t>
            </a:r>
            <a:r>
              <a:rPr lang="en-US" sz="1900" dirty="0">
                <a:latin typeface="Courier New" charset="0"/>
                <a:ea typeface="Courier New" charset="0"/>
                <a:cs typeface="Courier New" charset="0"/>
              </a:rPr>
              <a:t>)</a:t>
            </a:r>
          </a:p>
          <a:p>
            <a:pPr marL="57150" indent="0">
              <a:lnSpc>
                <a:spcPct val="80000"/>
              </a:lnSpc>
              <a:buNone/>
            </a:pPr>
            <a:endParaRPr lang="en-US" sz="1900" dirty="0">
              <a:latin typeface="Courier New" charset="0"/>
              <a:ea typeface="Courier New" charset="0"/>
              <a:cs typeface="Courier New" charset="0"/>
            </a:endParaRPr>
          </a:p>
          <a:p>
            <a:pPr marL="57150" indent="0">
              <a:lnSpc>
                <a:spcPct val="80000"/>
              </a:lnSpc>
              <a:buNone/>
            </a:pPr>
            <a:r>
              <a:rPr lang="en-US" sz="1900" dirty="0" err="1">
                <a:latin typeface="Courier New" charset="0"/>
                <a:ea typeface="Courier New" charset="0"/>
                <a:cs typeface="Courier New" charset="0"/>
              </a:rPr>
              <a:t>sql</a:t>
            </a:r>
            <a:r>
              <a:rPr lang="en-US" sz="1900" dirty="0">
                <a:latin typeface="Courier New" charset="0"/>
                <a:ea typeface="Courier New" charset="0"/>
                <a:cs typeface="Courier New" charset="0"/>
              </a:rPr>
              <a:t> = '''</a:t>
            </a:r>
          </a:p>
          <a:p>
            <a:pPr marL="57150" indent="0">
              <a:lnSpc>
                <a:spcPct val="80000"/>
              </a:lnSpc>
              <a:buNone/>
            </a:pPr>
            <a:r>
              <a:rPr lang="en-US" sz="1900" dirty="0">
                <a:latin typeface="Courier New" charset="0"/>
                <a:ea typeface="Courier New" charset="0"/>
                <a:cs typeface="Courier New" charset="0"/>
              </a:rPr>
              <a:t>SELECT * FROM </a:t>
            </a:r>
            <a:r>
              <a:rPr lang="en-US" sz="1900" dirty="0" err="1">
                <a:latin typeface="Courier New" charset="0"/>
                <a:ea typeface="Courier New" charset="0"/>
                <a:cs typeface="Courier New" charset="0"/>
              </a:rPr>
              <a:t>gene_ontology</a:t>
            </a:r>
            <a:r>
              <a:rPr lang="en-US" sz="1900" dirty="0">
                <a:latin typeface="Courier New" charset="0"/>
                <a:ea typeface="Courier New" charset="0"/>
                <a:cs typeface="Courier New" charset="0"/>
              </a:rPr>
              <a:t> WHERE </a:t>
            </a:r>
            <a:r>
              <a:rPr lang="en-US" sz="1900" dirty="0" err="1">
                <a:latin typeface="Courier New" charset="0"/>
                <a:ea typeface="Courier New" charset="0"/>
                <a:cs typeface="Courier New" charset="0"/>
              </a:rPr>
              <a:t>pfamA_acc</a:t>
            </a:r>
            <a:r>
              <a:rPr lang="en-US" sz="1900" dirty="0">
                <a:latin typeface="Courier New" charset="0"/>
                <a:ea typeface="Courier New" charset="0"/>
                <a:cs typeface="Courier New" charset="0"/>
              </a:rPr>
              <a:t> = 'myPfamId1';</a:t>
            </a:r>
          </a:p>
          <a:p>
            <a:pPr marL="57150" indent="0">
              <a:lnSpc>
                <a:spcPct val="80000"/>
              </a:lnSpc>
              <a:buNone/>
            </a:pPr>
            <a:r>
              <a:rPr lang="en-US" sz="1900" dirty="0">
                <a:latin typeface="Courier New" charset="0"/>
                <a:ea typeface="Courier New" charset="0"/>
                <a:cs typeface="Courier New" charset="0"/>
              </a:rPr>
              <a:t>'''</a:t>
            </a:r>
          </a:p>
          <a:p>
            <a:pPr marL="57150" indent="0">
              <a:lnSpc>
                <a:spcPct val="80000"/>
              </a:lnSpc>
              <a:buNone/>
            </a:pPr>
            <a:r>
              <a:rPr lang="en-US" sz="1900" dirty="0" err="1">
                <a:latin typeface="Courier New" charset="0"/>
                <a:ea typeface="Courier New" charset="0"/>
                <a:cs typeface="Courier New" charset="0"/>
              </a:rPr>
              <a:t>curs.execute</a:t>
            </a:r>
            <a:r>
              <a:rPr lang="en-US" sz="1900" dirty="0">
                <a:latin typeface="Courier New" charset="0"/>
                <a:ea typeface="Courier New" charset="0"/>
                <a:cs typeface="Courier New" charset="0"/>
              </a:rPr>
              <a:t>(</a:t>
            </a:r>
            <a:r>
              <a:rPr lang="en-US" sz="1900" dirty="0" err="1">
                <a:latin typeface="Courier New" charset="0"/>
                <a:ea typeface="Courier New" charset="0"/>
                <a:cs typeface="Courier New" charset="0"/>
              </a:rPr>
              <a:t>sql</a:t>
            </a:r>
            <a:r>
              <a:rPr lang="en-US" sz="1900" dirty="0">
                <a:latin typeface="Courier New" charset="0"/>
                <a:ea typeface="Courier New" charset="0"/>
                <a:cs typeface="Courier New" charset="0"/>
              </a:rPr>
              <a:t>)</a:t>
            </a:r>
          </a:p>
          <a:p>
            <a:pPr marL="57150" indent="0">
              <a:lnSpc>
                <a:spcPct val="80000"/>
              </a:lnSpc>
              <a:buNone/>
            </a:pPr>
            <a:r>
              <a:rPr lang="en-US" sz="1900" dirty="0">
                <a:latin typeface="Courier New" charset="0"/>
                <a:ea typeface="Courier New" charset="0"/>
                <a:cs typeface="Courier New" charset="0"/>
              </a:rPr>
              <a:t>for row in curs: print(row)</a:t>
            </a:r>
          </a:p>
          <a:p>
            <a:pPr marL="57150" indent="0">
              <a:lnSpc>
                <a:spcPct val="80000"/>
              </a:lnSpc>
              <a:buNone/>
            </a:pPr>
            <a:endParaRPr lang="en-US" sz="1900" dirty="0">
              <a:latin typeface="Courier New" charset="0"/>
              <a:ea typeface="Courier New" charset="0"/>
              <a:cs typeface="Courier New" charset="0"/>
            </a:endParaRPr>
          </a:p>
          <a:p>
            <a:pPr marL="57150" indent="0">
              <a:lnSpc>
                <a:spcPct val="80000"/>
              </a:lnSpc>
              <a:buNone/>
            </a:pPr>
            <a:r>
              <a:rPr lang="en-US" sz="1900" dirty="0">
                <a:latin typeface="Courier New" charset="0"/>
                <a:ea typeface="Courier New" charset="0"/>
                <a:cs typeface="Courier New" charset="0"/>
              </a:rPr>
              <a:t>[('myPfamId1', '</a:t>
            </a:r>
            <a:r>
              <a:rPr lang="en-US" sz="1900" dirty="0" err="1">
                <a:latin typeface="Courier New" charset="0"/>
                <a:ea typeface="Courier New" charset="0"/>
                <a:cs typeface="Courier New" charset="0"/>
              </a:rPr>
              <a:t>goid</a:t>
            </a:r>
            <a:r>
              <a:rPr lang="en-US" sz="1900" dirty="0">
                <a:latin typeface="Courier New" charset="0"/>
                <a:ea typeface="Courier New" charset="0"/>
                <a:cs typeface="Courier New" charset="0"/>
              </a:rPr>
              <a:t>', '</a:t>
            </a:r>
            <a:r>
              <a:rPr lang="en-US" sz="1900" dirty="0" err="1">
                <a:latin typeface="Courier New" charset="0"/>
                <a:ea typeface="Courier New" charset="0"/>
                <a:cs typeface="Courier New" charset="0"/>
              </a:rPr>
              <a:t>myterm</a:t>
            </a:r>
            <a:r>
              <a:rPr lang="en-US" sz="1900" dirty="0">
                <a:latin typeface="Courier New" charset="0"/>
                <a:ea typeface="Courier New" charset="0"/>
                <a:cs typeface="Courier New" charset="0"/>
              </a:rPr>
              <a:t>', 'process')]</a:t>
            </a:r>
          </a:p>
        </p:txBody>
      </p:sp>
      <p:sp>
        <p:nvSpPr>
          <p:cNvPr id="2" name="Slide Number Placeholder 1"/>
          <p:cNvSpPr>
            <a:spLocks noGrp="1"/>
          </p:cNvSpPr>
          <p:nvPr>
            <p:ph type="sldNum" sz="quarter" idx="12"/>
          </p:nvPr>
        </p:nvSpPr>
        <p:spPr/>
        <p:txBody>
          <a:bodyPr/>
          <a:lstStyle/>
          <a:p>
            <a:fld id="{1D92F159-EFD3-4C4F-9DBB-1A2CAF81A5CC}" type="slidenum">
              <a:rPr lang="en-US" smtClean="0"/>
              <a:t>47</a:t>
            </a:fld>
            <a:endParaRPr lang="en-US"/>
          </a:p>
        </p:txBody>
      </p:sp>
    </p:spTree>
    <p:extLst>
      <p:ext uri="{BB962C8B-B14F-4D97-AF65-F5344CB8AC3E}">
        <p14:creationId xmlns:p14="http://schemas.microsoft.com/office/powerpoint/2010/main" val="19253847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274638"/>
            <a:ext cx="8229600" cy="857476"/>
          </a:xfrm>
        </p:spPr>
        <p:txBody>
          <a:bodyPr/>
          <a:lstStyle/>
          <a:p>
            <a:pPr eaLnBrk="1" hangingPunct="1"/>
            <a:r>
              <a:rPr lang="en-US" dirty="0"/>
              <a:t>Save Changes</a:t>
            </a:r>
          </a:p>
        </p:txBody>
      </p:sp>
      <p:sp>
        <p:nvSpPr>
          <p:cNvPr id="2" name="Content Placeholder 1"/>
          <p:cNvSpPr>
            <a:spLocks noGrp="1"/>
          </p:cNvSpPr>
          <p:nvPr>
            <p:ph idx="1"/>
          </p:nvPr>
        </p:nvSpPr>
        <p:spPr/>
        <p:txBody>
          <a:bodyPr>
            <a:normAutofit/>
          </a:bodyPr>
          <a:lstStyle/>
          <a:p>
            <a:pPr algn="just"/>
            <a:r>
              <a:rPr lang="en-US" sz="2800" dirty="0"/>
              <a:t>In the Python interface changes are not permanent unless you commit</a:t>
            </a:r>
          </a:p>
          <a:p>
            <a:pPr lvl="1"/>
            <a:r>
              <a:rPr lang="en-US" sz="2400" dirty="0"/>
              <a:t>commit the changes </a:t>
            </a:r>
          </a:p>
          <a:p>
            <a:pPr marL="857250" lvl="2" indent="0">
              <a:buNone/>
            </a:pPr>
            <a:r>
              <a:rPr lang="en-US" sz="2200" dirty="0" err="1">
                <a:latin typeface="Courier New" charset="0"/>
                <a:ea typeface="Courier New" charset="0"/>
                <a:cs typeface="Courier New" charset="0"/>
              </a:rPr>
              <a:t>conn.commit</a:t>
            </a:r>
            <a:r>
              <a:rPr lang="en-US" sz="2200" dirty="0">
                <a:latin typeface="Courier New" charset="0"/>
                <a:ea typeface="Courier New" charset="0"/>
                <a:cs typeface="Courier New" charset="0"/>
              </a:rPr>
              <a:t>()</a:t>
            </a:r>
          </a:p>
          <a:p>
            <a:pPr lvl="1"/>
            <a:r>
              <a:rPr lang="en-US" sz="2400" dirty="0"/>
              <a:t>undo changes to the last commit</a:t>
            </a:r>
          </a:p>
          <a:p>
            <a:pPr marL="857250" lvl="2" indent="0">
              <a:buNone/>
            </a:pPr>
            <a:r>
              <a:rPr lang="en-US" sz="2200" dirty="0" err="1">
                <a:latin typeface="Courier New" charset="0"/>
                <a:ea typeface="Courier New" charset="0"/>
                <a:cs typeface="Courier New" charset="0"/>
              </a:rPr>
              <a:t>conn.rollback</a:t>
            </a:r>
            <a:r>
              <a:rPr lang="en-US" sz="2200" dirty="0">
                <a:latin typeface="Courier New" charset="0"/>
                <a:ea typeface="Courier New" charset="0"/>
                <a:cs typeface="Courier New" charset="0"/>
              </a:rPr>
              <a:t>()</a:t>
            </a:r>
          </a:p>
          <a:p>
            <a:pPr lvl="1"/>
            <a:r>
              <a:rPr lang="en-US" sz="2400" dirty="0"/>
              <a:t>If you end your session (</a:t>
            </a:r>
            <a:r>
              <a:rPr lang="en-US" sz="2400" dirty="0" err="1"/>
              <a:t>conn.close</a:t>
            </a:r>
            <a:r>
              <a:rPr lang="en-US" sz="2400" dirty="0"/>
              <a:t>()), all changes will be lost of you haven't committed the changes</a:t>
            </a:r>
          </a:p>
        </p:txBody>
      </p:sp>
      <p:sp>
        <p:nvSpPr>
          <p:cNvPr id="3" name="Slide Number Placeholder 2"/>
          <p:cNvSpPr>
            <a:spLocks noGrp="1"/>
          </p:cNvSpPr>
          <p:nvPr>
            <p:ph type="sldNum" sz="quarter" idx="12"/>
          </p:nvPr>
        </p:nvSpPr>
        <p:spPr/>
        <p:txBody>
          <a:bodyPr/>
          <a:lstStyle/>
          <a:p>
            <a:fld id="{1D92F159-EFD3-4C4F-9DBB-1A2CAF81A5CC}" type="slidenum">
              <a:rPr lang="en-US" smtClean="0"/>
              <a:t>48</a:t>
            </a:fld>
            <a:endParaRPr lang="en-US"/>
          </a:p>
        </p:txBody>
      </p:sp>
    </p:spTree>
    <p:extLst>
      <p:ext uri="{BB962C8B-B14F-4D97-AF65-F5344CB8AC3E}">
        <p14:creationId xmlns:p14="http://schemas.microsoft.com/office/powerpoint/2010/main" val="16579506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274638"/>
            <a:ext cx="8229600" cy="857476"/>
          </a:xfrm>
        </p:spPr>
        <p:txBody>
          <a:bodyPr/>
          <a:lstStyle/>
          <a:p>
            <a:pPr eaLnBrk="1" hangingPunct="1"/>
            <a:r>
              <a:rPr lang="en-US" dirty="0"/>
              <a:t>Save Changes</a:t>
            </a:r>
          </a:p>
        </p:txBody>
      </p:sp>
      <p:sp>
        <p:nvSpPr>
          <p:cNvPr id="2" name="Content Placeholder 1"/>
          <p:cNvSpPr>
            <a:spLocks noGrp="1"/>
          </p:cNvSpPr>
          <p:nvPr>
            <p:ph idx="1"/>
          </p:nvPr>
        </p:nvSpPr>
        <p:spPr/>
        <p:txBody>
          <a:bodyPr>
            <a:normAutofit/>
          </a:bodyPr>
          <a:lstStyle/>
          <a:p>
            <a:r>
              <a:rPr lang="en-US" sz="2800" dirty="0"/>
              <a:t>Turn on </a:t>
            </a:r>
            <a:r>
              <a:rPr lang="en-US" sz="2800" dirty="0" err="1"/>
              <a:t>autocommit</a:t>
            </a:r>
            <a:r>
              <a:rPr lang="en-US" sz="2800" dirty="0"/>
              <a:t> in the Python sqlite3 interface</a:t>
            </a:r>
          </a:p>
          <a:p>
            <a:pPr marL="457200" lvl="1" indent="0">
              <a:buNone/>
            </a:pPr>
            <a:r>
              <a:rPr lang="en-US" sz="2400" dirty="0" err="1">
                <a:latin typeface="Courier New" charset="0"/>
                <a:ea typeface="Courier New" charset="0"/>
                <a:cs typeface="Courier New" charset="0"/>
              </a:rPr>
              <a:t>conn.isolation_level</a:t>
            </a:r>
            <a:r>
              <a:rPr lang="en-US" sz="2400" dirty="0">
                <a:latin typeface="Courier New" charset="0"/>
                <a:ea typeface="Courier New" charset="0"/>
                <a:cs typeface="Courier New" charset="0"/>
              </a:rPr>
              <a:t>=None</a:t>
            </a:r>
          </a:p>
          <a:p>
            <a:pPr lvl="1"/>
            <a:r>
              <a:rPr lang="en-US" sz="2400" dirty="0"/>
              <a:t>This likely has a speed cost when making lots of changes</a:t>
            </a:r>
          </a:p>
          <a:p>
            <a:pPr algn="just"/>
            <a:r>
              <a:rPr lang="en-US" sz="2800" dirty="0"/>
              <a:t>The sqlite3 client does automatically commit changes unless you declare the start of a transaction before you make changes</a:t>
            </a:r>
          </a:p>
          <a:p>
            <a:pPr marL="514350" lvl="1" indent="0">
              <a:buNone/>
            </a:pPr>
            <a:r>
              <a:rPr lang="en-US" sz="2400" dirty="0">
                <a:latin typeface="Courier New" charset="0"/>
                <a:ea typeface="Courier New" charset="0"/>
                <a:cs typeface="Courier New" charset="0"/>
              </a:rPr>
              <a:t>BEGIN TRANSACTION</a:t>
            </a:r>
          </a:p>
        </p:txBody>
      </p:sp>
      <p:sp>
        <p:nvSpPr>
          <p:cNvPr id="3" name="Slide Number Placeholder 2"/>
          <p:cNvSpPr>
            <a:spLocks noGrp="1"/>
          </p:cNvSpPr>
          <p:nvPr>
            <p:ph type="sldNum" sz="quarter" idx="12"/>
          </p:nvPr>
        </p:nvSpPr>
        <p:spPr/>
        <p:txBody>
          <a:bodyPr/>
          <a:lstStyle/>
          <a:p>
            <a:fld id="{1D92F159-EFD3-4C4F-9DBB-1A2CAF81A5CC}" type="slidenum">
              <a:rPr lang="en-US" smtClean="0"/>
              <a:t>49</a:t>
            </a:fld>
            <a:endParaRPr lang="en-US"/>
          </a:p>
        </p:txBody>
      </p:sp>
    </p:spTree>
    <p:extLst>
      <p:ext uri="{BB962C8B-B14F-4D97-AF65-F5344CB8AC3E}">
        <p14:creationId xmlns:p14="http://schemas.microsoft.com/office/powerpoint/2010/main" val="1576674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en-US" dirty="0"/>
              <a:t>Databases </a:t>
            </a:r>
          </a:p>
        </p:txBody>
      </p:sp>
      <p:grpSp>
        <p:nvGrpSpPr>
          <p:cNvPr id="8196" name="Group 90"/>
          <p:cNvGrpSpPr>
            <a:grpSpLocks/>
          </p:cNvGrpSpPr>
          <p:nvPr/>
        </p:nvGrpSpPr>
        <p:grpSpPr bwMode="auto">
          <a:xfrm>
            <a:off x="762000" y="2359856"/>
            <a:ext cx="7924800" cy="2819400"/>
            <a:chOff x="624" y="2400"/>
            <a:chExt cx="4992" cy="1776"/>
          </a:xfrm>
        </p:grpSpPr>
        <p:sp>
          <p:nvSpPr>
            <p:cNvPr id="8197" name="Rectangle 89"/>
            <p:cNvSpPr>
              <a:spLocks noChangeArrowheads="1"/>
            </p:cNvSpPr>
            <p:nvPr/>
          </p:nvSpPr>
          <p:spPr bwMode="auto">
            <a:xfrm>
              <a:off x="624" y="2400"/>
              <a:ext cx="4992" cy="1776"/>
            </a:xfrm>
            <a:prstGeom prst="rect">
              <a:avLst/>
            </a:prstGeom>
            <a:solidFill>
              <a:schemeClr val="bg1">
                <a:lumMod val="85000"/>
              </a:schemeClr>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8198" name="Text Box 4"/>
            <p:cNvSpPr txBox="1">
              <a:spLocks noChangeArrowheads="1"/>
            </p:cNvSpPr>
            <p:nvPr/>
          </p:nvSpPr>
          <p:spPr bwMode="auto">
            <a:xfrm>
              <a:off x="624" y="2409"/>
              <a:ext cx="8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a:t>TableName</a:t>
              </a:r>
            </a:p>
          </p:txBody>
        </p:sp>
        <p:sp>
          <p:nvSpPr>
            <p:cNvPr id="8199" name="Text Box 5"/>
            <p:cNvSpPr txBox="1">
              <a:spLocks noChangeArrowheads="1"/>
            </p:cNvSpPr>
            <p:nvPr/>
          </p:nvSpPr>
          <p:spPr bwMode="auto">
            <a:xfrm>
              <a:off x="2160" y="2616"/>
              <a:ext cx="8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a:t>Column 2</a:t>
              </a:r>
            </a:p>
          </p:txBody>
        </p:sp>
        <p:sp>
          <p:nvSpPr>
            <p:cNvPr id="8200" name="Text Box 6"/>
            <p:cNvSpPr txBox="1">
              <a:spLocks noChangeArrowheads="1"/>
            </p:cNvSpPr>
            <p:nvPr/>
          </p:nvSpPr>
          <p:spPr bwMode="auto">
            <a:xfrm>
              <a:off x="1248" y="2616"/>
              <a:ext cx="8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dirty="0"/>
                <a:t>Column 1</a:t>
              </a:r>
            </a:p>
          </p:txBody>
        </p:sp>
        <p:sp>
          <p:nvSpPr>
            <p:cNvPr id="8201" name="Text Box 7"/>
            <p:cNvSpPr txBox="1">
              <a:spLocks noChangeArrowheads="1"/>
            </p:cNvSpPr>
            <p:nvPr/>
          </p:nvSpPr>
          <p:spPr bwMode="auto">
            <a:xfrm>
              <a:off x="3024" y="2616"/>
              <a:ext cx="8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a:t>Column 3</a:t>
              </a:r>
            </a:p>
          </p:txBody>
        </p:sp>
        <p:sp>
          <p:nvSpPr>
            <p:cNvPr id="8202" name="Text Box 8"/>
            <p:cNvSpPr txBox="1">
              <a:spLocks noChangeArrowheads="1"/>
            </p:cNvSpPr>
            <p:nvPr/>
          </p:nvSpPr>
          <p:spPr bwMode="auto">
            <a:xfrm>
              <a:off x="3888" y="2616"/>
              <a:ext cx="8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a:t>Column 4</a:t>
              </a:r>
            </a:p>
          </p:txBody>
        </p:sp>
        <p:sp>
          <p:nvSpPr>
            <p:cNvPr id="8203" name="Text Box 9"/>
            <p:cNvSpPr txBox="1">
              <a:spLocks noChangeArrowheads="1"/>
            </p:cNvSpPr>
            <p:nvPr/>
          </p:nvSpPr>
          <p:spPr bwMode="auto">
            <a:xfrm>
              <a:off x="4752" y="2616"/>
              <a:ext cx="8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a:t>Column 5</a:t>
              </a:r>
            </a:p>
          </p:txBody>
        </p:sp>
        <p:sp>
          <p:nvSpPr>
            <p:cNvPr id="8204" name="Text Box 10"/>
            <p:cNvSpPr txBox="1">
              <a:spLocks noChangeArrowheads="1"/>
            </p:cNvSpPr>
            <p:nvPr/>
          </p:nvSpPr>
          <p:spPr bwMode="auto">
            <a:xfrm>
              <a:off x="672" y="2832"/>
              <a:ext cx="8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a:t>Row 1</a:t>
              </a:r>
            </a:p>
          </p:txBody>
        </p:sp>
        <p:sp>
          <p:nvSpPr>
            <p:cNvPr id="8205" name="Text Box 11"/>
            <p:cNvSpPr txBox="1">
              <a:spLocks noChangeArrowheads="1"/>
            </p:cNvSpPr>
            <p:nvPr/>
          </p:nvSpPr>
          <p:spPr bwMode="auto">
            <a:xfrm>
              <a:off x="672" y="3098"/>
              <a:ext cx="8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a:t>Row 2</a:t>
              </a:r>
            </a:p>
          </p:txBody>
        </p:sp>
        <p:sp>
          <p:nvSpPr>
            <p:cNvPr id="8206" name="Text Box 12"/>
            <p:cNvSpPr txBox="1">
              <a:spLocks noChangeArrowheads="1"/>
            </p:cNvSpPr>
            <p:nvPr/>
          </p:nvSpPr>
          <p:spPr bwMode="auto">
            <a:xfrm>
              <a:off x="672" y="3369"/>
              <a:ext cx="8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a:t>Row 3</a:t>
              </a:r>
            </a:p>
          </p:txBody>
        </p:sp>
        <p:sp>
          <p:nvSpPr>
            <p:cNvPr id="8207" name="Text Box 13"/>
            <p:cNvSpPr txBox="1">
              <a:spLocks noChangeArrowheads="1"/>
            </p:cNvSpPr>
            <p:nvPr/>
          </p:nvSpPr>
          <p:spPr bwMode="auto">
            <a:xfrm>
              <a:off x="672" y="3600"/>
              <a:ext cx="8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a:t>Row 4</a:t>
              </a:r>
            </a:p>
          </p:txBody>
        </p:sp>
        <p:sp>
          <p:nvSpPr>
            <p:cNvPr id="8208" name="Text Box 14"/>
            <p:cNvSpPr txBox="1">
              <a:spLocks noChangeArrowheads="1"/>
            </p:cNvSpPr>
            <p:nvPr/>
          </p:nvSpPr>
          <p:spPr bwMode="auto">
            <a:xfrm>
              <a:off x="672" y="3840"/>
              <a:ext cx="8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a:t>Row 5</a:t>
              </a:r>
            </a:p>
          </p:txBody>
        </p:sp>
        <p:sp>
          <p:nvSpPr>
            <p:cNvPr id="8209" name="Rectangle 15"/>
            <p:cNvSpPr>
              <a:spLocks noChangeArrowheads="1"/>
            </p:cNvSpPr>
            <p:nvPr/>
          </p:nvSpPr>
          <p:spPr bwMode="auto">
            <a:xfrm>
              <a:off x="1200" y="2832"/>
              <a:ext cx="4368" cy="1296"/>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8210" name="Rectangle 64"/>
            <p:cNvSpPr>
              <a:spLocks noChangeArrowheads="1"/>
            </p:cNvSpPr>
            <p:nvPr/>
          </p:nvSpPr>
          <p:spPr bwMode="auto">
            <a:xfrm>
              <a:off x="3024" y="2880"/>
              <a:ext cx="624" cy="192"/>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8211" name="Rectangle 65"/>
            <p:cNvSpPr>
              <a:spLocks noChangeArrowheads="1"/>
            </p:cNvSpPr>
            <p:nvPr/>
          </p:nvSpPr>
          <p:spPr bwMode="auto">
            <a:xfrm>
              <a:off x="2160" y="2880"/>
              <a:ext cx="624" cy="192"/>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8212" name="Rectangle 66"/>
            <p:cNvSpPr>
              <a:spLocks noChangeArrowheads="1"/>
            </p:cNvSpPr>
            <p:nvPr/>
          </p:nvSpPr>
          <p:spPr bwMode="auto">
            <a:xfrm>
              <a:off x="1296" y="2880"/>
              <a:ext cx="624" cy="192"/>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8213" name="Rectangle 67"/>
            <p:cNvSpPr>
              <a:spLocks noChangeArrowheads="1"/>
            </p:cNvSpPr>
            <p:nvPr/>
          </p:nvSpPr>
          <p:spPr bwMode="auto">
            <a:xfrm>
              <a:off x="4800" y="2880"/>
              <a:ext cx="624" cy="192"/>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8214" name="Rectangle 68"/>
            <p:cNvSpPr>
              <a:spLocks noChangeArrowheads="1"/>
            </p:cNvSpPr>
            <p:nvPr/>
          </p:nvSpPr>
          <p:spPr bwMode="auto">
            <a:xfrm>
              <a:off x="3888" y="2880"/>
              <a:ext cx="624" cy="192"/>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8215" name="Rectangle 69"/>
            <p:cNvSpPr>
              <a:spLocks noChangeArrowheads="1"/>
            </p:cNvSpPr>
            <p:nvPr/>
          </p:nvSpPr>
          <p:spPr bwMode="auto">
            <a:xfrm>
              <a:off x="3024" y="3120"/>
              <a:ext cx="624" cy="192"/>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8216" name="Rectangle 70"/>
            <p:cNvSpPr>
              <a:spLocks noChangeArrowheads="1"/>
            </p:cNvSpPr>
            <p:nvPr/>
          </p:nvSpPr>
          <p:spPr bwMode="auto">
            <a:xfrm>
              <a:off x="2160" y="3120"/>
              <a:ext cx="624" cy="192"/>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8217" name="Rectangle 71"/>
            <p:cNvSpPr>
              <a:spLocks noChangeArrowheads="1"/>
            </p:cNvSpPr>
            <p:nvPr/>
          </p:nvSpPr>
          <p:spPr bwMode="auto">
            <a:xfrm>
              <a:off x="1296" y="3120"/>
              <a:ext cx="624" cy="192"/>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8218" name="Rectangle 72"/>
            <p:cNvSpPr>
              <a:spLocks noChangeArrowheads="1"/>
            </p:cNvSpPr>
            <p:nvPr/>
          </p:nvSpPr>
          <p:spPr bwMode="auto">
            <a:xfrm>
              <a:off x="4800" y="3120"/>
              <a:ext cx="624" cy="192"/>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8219" name="Rectangle 73"/>
            <p:cNvSpPr>
              <a:spLocks noChangeArrowheads="1"/>
            </p:cNvSpPr>
            <p:nvPr/>
          </p:nvSpPr>
          <p:spPr bwMode="auto">
            <a:xfrm>
              <a:off x="3888" y="3120"/>
              <a:ext cx="624" cy="192"/>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8220" name="Rectangle 74"/>
            <p:cNvSpPr>
              <a:spLocks noChangeArrowheads="1"/>
            </p:cNvSpPr>
            <p:nvPr/>
          </p:nvSpPr>
          <p:spPr bwMode="auto">
            <a:xfrm>
              <a:off x="3024" y="3360"/>
              <a:ext cx="624" cy="192"/>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8221" name="Rectangle 75"/>
            <p:cNvSpPr>
              <a:spLocks noChangeArrowheads="1"/>
            </p:cNvSpPr>
            <p:nvPr/>
          </p:nvSpPr>
          <p:spPr bwMode="auto">
            <a:xfrm>
              <a:off x="2160" y="3360"/>
              <a:ext cx="624" cy="192"/>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8222" name="Rectangle 76"/>
            <p:cNvSpPr>
              <a:spLocks noChangeArrowheads="1"/>
            </p:cNvSpPr>
            <p:nvPr/>
          </p:nvSpPr>
          <p:spPr bwMode="auto">
            <a:xfrm>
              <a:off x="1296" y="3360"/>
              <a:ext cx="624" cy="192"/>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8223" name="Rectangle 77"/>
            <p:cNvSpPr>
              <a:spLocks noChangeArrowheads="1"/>
            </p:cNvSpPr>
            <p:nvPr/>
          </p:nvSpPr>
          <p:spPr bwMode="auto">
            <a:xfrm>
              <a:off x="4800" y="3360"/>
              <a:ext cx="624" cy="192"/>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8224" name="Rectangle 78"/>
            <p:cNvSpPr>
              <a:spLocks noChangeArrowheads="1"/>
            </p:cNvSpPr>
            <p:nvPr/>
          </p:nvSpPr>
          <p:spPr bwMode="auto">
            <a:xfrm>
              <a:off x="3888" y="3360"/>
              <a:ext cx="624" cy="192"/>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8225" name="Rectangle 79"/>
            <p:cNvSpPr>
              <a:spLocks noChangeArrowheads="1"/>
            </p:cNvSpPr>
            <p:nvPr/>
          </p:nvSpPr>
          <p:spPr bwMode="auto">
            <a:xfrm>
              <a:off x="3024" y="3600"/>
              <a:ext cx="624" cy="192"/>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8226" name="Rectangle 80"/>
            <p:cNvSpPr>
              <a:spLocks noChangeArrowheads="1"/>
            </p:cNvSpPr>
            <p:nvPr/>
          </p:nvSpPr>
          <p:spPr bwMode="auto">
            <a:xfrm>
              <a:off x="2160" y="3600"/>
              <a:ext cx="624" cy="192"/>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8227" name="Rectangle 81"/>
            <p:cNvSpPr>
              <a:spLocks noChangeArrowheads="1"/>
            </p:cNvSpPr>
            <p:nvPr/>
          </p:nvSpPr>
          <p:spPr bwMode="auto">
            <a:xfrm>
              <a:off x="1296" y="3600"/>
              <a:ext cx="624" cy="192"/>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8228" name="Rectangle 82"/>
            <p:cNvSpPr>
              <a:spLocks noChangeArrowheads="1"/>
            </p:cNvSpPr>
            <p:nvPr/>
          </p:nvSpPr>
          <p:spPr bwMode="auto">
            <a:xfrm>
              <a:off x="4800" y="3600"/>
              <a:ext cx="624" cy="192"/>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8229" name="Rectangle 83"/>
            <p:cNvSpPr>
              <a:spLocks noChangeArrowheads="1"/>
            </p:cNvSpPr>
            <p:nvPr/>
          </p:nvSpPr>
          <p:spPr bwMode="auto">
            <a:xfrm>
              <a:off x="3888" y="3600"/>
              <a:ext cx="624" cy="192"/>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8230" name="Rectangle 84"/>
            <p:cNvSpPr>
              <a:spLocks noChangeArrowheads="1"/>
            </p:cNvSpPr>
            <p:nvPr/>
          </p:nvSpPr>
          <p:spPr bwMode="auto">
            <a:xfrm>
              <a:off x="3024" y="3840"/>
              <a:ext cx="624" cy="192"/>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8231" name="Rectangle 85"/>
            <p:cNvSpPr>
              <a:spLocks noChangeArrowheads="1"/>
            </p:cNvSpPr>
            <p:nvPr/>
          </p:nvSpPr>
          <p:spPr bwMode="auto">
            <a:xfrm>
              <a:off x="2160" y="3840"/>
              <a:ext cx="624" cy="192"/>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8232" name="Rectangle 86"/>
            <p:cNvSpPr>
              <a:spLocks noChangeArrowheads="1"/>
            </p:cNvSpPr>
            <p:nvPr/>
          </p:nvSpPr>
          <p:spPr bwMode="auto">
            <a:xfrm>
              <a:off x="1296" y="3840"/>
              <a:ext cx="624" cy="192"/>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8233" name="Rectangle 87"/>
            <p:cNvSpPr>
              <a:spLocks noChangeArrowheads="1"/>
            </p:cNvSpPr>
            <p:nvPr/>
          </p:nvSpPr>
          <p:spPr bwMode="auto">
            <a:xfrm>
              <a:off x="4800" y="3840"/>
              <a:ext cx="624" cy="192"/>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8234" name="Rectangle 88"/>
            <p:cNvSpPr>
              <a:spLocks noChangeArrowheads="1"/>
            </p:cNvSpPr>
            <p:nvPr/>
          </p:nvSpPr>
          <p:spPr bwMode="auto">
            <a:xfrm>
              <a:off x="3888" y="3840"/>
              <a:ext cx="624" cy="192"/>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grpSp>
      <p:sp>
        <p:nvSpPr>
          <p:cNvPr id="2" name="Slide Number Placeholder 1"/>
          <p:cNvSpPr>
            <a:spLocks noGrp="1"/>
          </p:cNvSpPr>
          <p:nvPr>
            <p:ph type="sldNum" sz="quarter" idx="12"/>
          </p:nvPr>
        </p:nvSpPr>
        <p:spPr/>
        <p:txBody>
          <a:bodyPr/>
          <a:lstStyle/>
          <a:p>
            <a:pPr>
              <a:defRPr/>
            </a:pPr>
            <a:fld id="{B64E91E7-B905-49DC-BC7F-8EE38823FD03}" type="slidenum">
              <a:rPr lang="en-US" smtClean="0"/>
              <a:pPr>
                <a:defRPr/>
              </a:pPr>
              <a:t>5</a:t>
            </a:fld>
            <a:endParaRPr lang="en-US"/>
          </a:p>
        </p:txBody>
      </p:sp>
    </p:spTree>
    <p:extLst>
      <p:ext uri="{BB962C8B-B14F-4D97-AF65-F5344CB8AC3E}">
        <p14:creationId xmlns:p14="http://schemas.microsoft.com/office/powerpoint/2010/main" val="1058887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Inserting into a database using the Python sqlite3 interface </a:t>
            </a:r>
            <a:r>
              <a:rPr lang="en-US" sz="3200" u="sng" dirty="0"/>
              <a:t>without</a:t>
            </a:r>
            <a:r>
              <a:rPr lang="en-US" sz="3200" dirty="0"/>
              <a:t> hard-coding values</a:t>
            </a:r>
          </a:p>
        </p:txBody>
      </p:sp>
      <p:sp>
        <p:nvSpPr>
          <p:cNvPr id="3" name="Content Placeholder 2"/>
          <p:cNvSpPr>
            <a:spLocks noGrp="1"/>
          </p:cNvSpPr>
          <p:nvPr>
            <p:ph idx="1"/>
          </p:nvPr>
        </p:nvSpPr>
        <p:spPr>
          <a:xfrm>
            <a:off x="269821" y="1600200"/>
            <a:ext cx="8664318" cy="4865914"/>
          </a:xfrm>
        </p:spPr>
        <p:txBody>
          <a:bodyPr>
            <a:noAutofit/>
          </a:bodyPr>
          <a:lstStyle/>
          <a:p>
            <a:pPr marL="0" indent="0">
              <a:buNone/>
            </a:pPr>
            <a:r>
              <a:rPr lang="en-US" sz="1800" dirty="0" err="1">
                <a:latin typeface="Courier New" charset="0"/>
                <a:ea typeface="Courier New" charset="0"/>
                <a:cs typeface="Courier New" charset="0"/>
              </a:rPr>
              <a:t>sql</a:t>
            </a:r>
            <a:r>
              <a:rPr lang="en-US" sz="1800" dirty="0">
                <a:latin typeface="Courier New" charset="0"/>
                <a:ea typeface="Courier New" charset="0"/>
                <a:cs typeface="Courier New" charset="0"/>
              </a:rPr>
              <a:t>='''INSERT into &lt;</a:t>
            </a:r>
            <a:r>
              <a:rPr lang="en-US" sz="1800" dirty="0" err="1">
                <a:latin typeface="Courier New" charset="0"/>
                <a:ea typeface="Courier New" charset="0"/>
                <a:cs typeface="Courier New" charset="0"/>
              </a:rPr>
              <a:t>tablename</a:t>
            </a:r>
            <a:r>
              <a:rPr lang="en-US" sz="1800" dirty="0">
                <a:latin typeface="Courier New" charset="0"/>
                <a:ea typeface="Courier New" charset="0"/>
                <a:cs typeface="Courier New" charset="0"/>
              </a:rPr>
              <a:t>&gt; (&lt;column1&gt;,&lt;column2&gt;,&lt;column3&gt;)</a:t>
            </a:r>
          </a:p>
          <a:p>
            <a:pPr marL="0" indent="0">
              <a:buNone/>
            </a:pPr>
            <a:r>
              <a:rPr lang="en-US" sz="1800" dirty="0">
                <a:latin typeface="Courier New" charset="0"/>
                <a:ea typeface="Courier New" charset="0"/>
                <a:cs typeface="Courier New" charset="0"/>
              </a:rPr>
              <a:t>VALUES (?, ?, ?);''' </a:t>
            </a:r>
          </a:p>
          <a:p>
            <a:r>
              <a:rPr lang="en-US" sz="2000" dirty="0"/>
              <a:t>Number of ? must be the same as no. of named columns, unnamed columns must have a default value or not be NOT NULL</a:t>
            </a:r>
          </a:p>
          <a:p>
            <a:pPr marL="0" indent="0">
              <a:buNone/>
            </a:pPr>
            <a:r>
              <a:rPr lang="en-US" sz="1800" dirty="0" err="1">
                <a:latin typeface="Courier New" charset="0"/>
                <a:ea typeface="Courier New" charset="0"/>
                <a:cs typeface="Courier New" charset="0"/>
              </a:rPr>
              <a:t>curs.execute</a:t>
            </a:r>
            <a:r>
              <a:rPr lang="en-US" sz="1800" dirty="0">
                <a:latin typeface="Courier New" charset="0"/>
                <a:ea typeface="Courier New" charset="0"/>
                <a:cs typeface="Courier New" charset="0"/>
              </a:rPr>
              <a:t>(</a:t>
            </a:r>
            <a:r>
              <a:rPr lang="en-US" sz="1800" dirty="0" err="1">
                <a:latin typeface="Courier New" charset="0"/>
                <a:ea typeface="Courier New" charset="0"/>
                <a:cs typeface="Courier New" charset="0"/>
              </a:rPr>
              <a:t>sql</a:t>
            </a:r>
            <a:r>
              <a:rPr lang="en-US" sz="1800" dirty="0">
                <a:latin typeface="Courier New" charset="0"/>
                <a:ea typeface="Courier New" charset="0"/>
                <a:cs typeface="Courier New" charset="0"/>
              </a:rPr>
              <a:t>, &lt;</a:t>
            </a:r>
            <a:r>
              <a:rPr lang="en-US" sz="1800" dirty="0" err="1">
                <a:latin typeface="Courier New" charset="0"/>
                <a:ea typeface="Courier New" charset="0"/>
                <a:cs typeface="Courier New" charset="0"/>
              </a:rPr>
              <a:t>TupleOrList</a:t>
            </a:r>
            <a:r>
              <a:rPr lang="en-US" sz="1800" dirty="0">
                <a:latin typeface="Courier New" charset="0"/>
                <a:ea typeface="Courier New" charset="0"/>
                <a:cs typeface="Courier New" charset="0"/>
              </a:rPr>
              <a:t>&gt;)</a:t>
            </a:r>
          </a:p>
          <a:p>
            <a:pPr algn="just"/>
            <a:r>
              <a:rPr lang="en-US" sz="2000" dirty="0"/>
              <a:t>Number of items in list or tuple must match number of ? in </a:t>
            </a:r>
            <a:r>
              <a:rPr lang="en-US" sz="2000" dirty="0" err="1"/>
              <a:t>sql</a:t>
            </a:r>
            <a:r>
              <a:rPr lang="en-US" sz="2000" dirty="0"/>
              <a:t> statement, inserts by column name, and only named columns (unless defaults are specified in the table definition)</a:t>
            </a:r>
            <a:endParaRPr lang="en-US" sz="1800" dirty="0"/>
          </a:p>
        </p:txBody>
      </p:sp>
      <p:sp>
        <p:nvSpPr>
          <p:cNvPr id="4" name="Slide Number Placeholder 3"/>
          <p:cNvSpPr>
            <a:spLocks noGrp="1"/>
          </p:cNvSpPr>
          <p:nvPr>
            <p:ph type="sldNum" sz="quarter" idx="12"/>
          </p:nvPr>
        </p:nvSpPr>
        <p:spPr/>
        <p:txBody>
          <a:bodyPr/>
          <a:lstStyle/>
          <a:p>
            <a:fld id="{1D92F159-EFD3-4C4F-9DBB-1A2CAF81A5CC}" type="slidenum">
              <a:rPr lang="en-US" smtClean="0"/>
              <a:t>50</a:t>
            </a:fld>
            <a:endParaRPr lang="en-US"/>
          </a:p>
        </p:txBody>
      </p:sp>
    </p:spTree>
    <p:extLst>
      <p:ext uri="{BB962C8B-B14F-4D97-AF65-F5344CB8AC3E}">
        <p14:creationId xmlns:p14="http://schemas.microsoft.com/office/powerpoint/2010/main" val="13743239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Inserting into a database using the Python sqlite3 interface </a:t>
            </a:r>
            <a:r>
              <a:rPr lang="en-US" sz="3200" u="sng" dirty="0"/>
              <a:t>without</a:t>
            </a:r>
            <a:r>
              <a:rPr lang="en-US" sz="3200" dirty="0"/>
              <a:t> hard-coding values</a:t>
            </a:r>
          </a:p>
        </p:txBody>
      </p:sp>
      <p:sp>
        <p:nvSpPr>
          <p:cNvPr id="3" name="Content Placeholder 2"/>
          <p:cNvSpPr>
            <a:spLocks noGrp="1"/>
          </p:cNvSpPr>
          <p:nvPr>
            <p:ph idx="1"/>
          </p:nvPr>
        </p:nvSpPr>
        <p:spPr>
          <a:xfrm>
            <a:off x="269821" y="1600200"/>
            <a:ext cx="8664318" cy="4865914"/>
          </a:xfrm>
        </p:spPr>
        <p:txBody>
          <a:bodyPr>
            <a:noAutofit/>
          </a:bodyPr>
          <a:lstStyle/>
          <a:p>
            <a:pPr marL="0" indent="0">
              <a:buNone/>
            </a:pPr>
            <a:r>
              <a:rPr lang="en-US" sz="1800" dirty="0" err="1">
                <a:latin typeface="Courier New" charset="0"/>
                <a:ea typeface="Courier New" charset="0"/>
                <a:cs typeface="Courier New" charset="0"/>
              </a:rPr>
              <a:t>sql</a:t>
            </a:r>
            <a:r>
              <a:rPr lang="en-US" sz="1800" dirty="0">
                <a:latin typeface="Courier New" charset="0"/>
                <a:ea typeface="Courier New" charset="0"/>
                <a:cs typeface="Courier New" charset="0"/>
              </a:rPr>
              <a:t> = '''INSERT into &lt;</a:t>
            </a:r>
            <a:r>
              <a:rPr lang="en-US" sz="1800" dirty="0" err="1">
                <a:latin typeface="Courier New" charset="0"/>
                <a:ea typeface="Courier New" charset="0"/>
                <a:cs typeface="Courier New" charset="0"/>
              </a:rPr>
              <a:t>tablename</a:t>
            </a:r>
            <a:r>
              <a:rPr lang="en-US" sz="1800" dirty="0">
                <a:latin typeface="Courier New" charset="0"/>
                <a:ea typeface="Courier New" charset="0"/>
                <a:cs typeface="Courier New" charset="0"/>
              </a:rPr>
              <a:t>&gt; VALUES (?, ?, ?, ?, ?);'''   </a:t>
            </a:r>
          </a:p>
          <a:p>
            <a:pPr algn="just"/>
            <a:r>
              <a:rPr lang="en-US" sz="2000" dirty="0"/>
              <a:t>Number of ? must be same as number of  columns in the table, columns not explicitly named</a:t>
            </a:r>
          </a:p>
          <a:p>
            <a:pPr marL="0" indent="0">
              <a:buNone/>
            </a:pPr>
            <a:r>
              <a:rPr lang="en-US" sz="1800" dirty="0" err="1">
                <a:latin typeface="Courier New" charset="0"/>
                <a:ea typeface="Courier New" charset="0"/>
                <a:cs typeface="Courier New" charset="0"/>
              </a:rPr>
              <a:t>curs.execute</a:t>
            </a:r>
            <a:r>
              <a:rPr lang="en-US" sz="1800" dirty="0">
                <a:latin typeface="Courier New" charset="0"/>
                <a:ea typeface="Courier New" charset="0"/>
                <a:cs typeface="Courier New" charset="0"/>
              </a:rPr>
              <a:t> (</a:t>
            </a:r>
            <a:r>
              <a:rPr lang="en-US" sz="1800" dirty="0" err="1">
                <a:latin typeface="Courier New" charset="0"/>
                <a:ea typeface="Courier New" charset="0"/>
                <a:cs typeface="Courier New" charset="0"/>
              </a:rPr>
              <a:t>sql</a:t>
            </a:r>
            <a:r>
              <a:rPr lang="en-US" sz="1800" dirty="0">
                <a:latin typeface="Courier New" charset="0"/>
                <a:ea typeface="Courier New" charset="0"/>
                <a:cs typeface="Courier New" charset="0"/>
              </a:rPr>
              <a:t>, &lt;</a:t>
            </a:r>
            <a:r>
              <a:rPr lang="en-US" sz="1800" dirty="0" err="1">
                <a:latin typeface="Courier New" charset="0"/>
                <a:ea typeface="Courier New" charset="0"/>
                <a:cs typeface="Courier New" charset="0"/>
              </a:rPr>
              <a:t>TupleOrList</a:t>
            </a:r>
            <a:r>
              <a:rPr lang="en-US" sz="1800" dirty="0">
                <a:latin typeface="Courier New" charset="0"/>
                <a:ea typeface="Courier New" charset="0"/>
                <a:cs typeface="Courier New" charset="0"/>
              </a:rPr>
              <a:t>&gt;)</a:t>
            </a:r>
          </a:p>
          <a:p>
            <a:r>
              <a:rPr lang="en-US" sz="2000" dirty="0"/>
              <a:t>Number of items in list or tuple must match number of ? in the SQL statement</a:t>
            </a:r>
          </a:p>
        </p:txBody>
      </p:sp>
      <p:sp>
        <p:nvSpPr>
          <p:cNvPr id="4" name="Slide Number Placeholder 3"/>
          <p:cNvSpPr>
            <a:spLocks noGrp="1"/>
          </p:cNvSpPr>
          <p:nvPr>
            <p:ph type="sldNum" sz="quarter" idx="12"/>
          </p:nvPr>
        </p:nvSpPr>
        <p:spPr/>
        <p:txBody>
          <a:bodyPr/>
          <a:lstStyle/>
          <a:p>
            <a:fld id="{1D92F159-EFD3-4C4F-9DBB-1A2CAF81A5CC}" type="slidenum">
              <a:rPr lang="en-US" smtClean="0"/>
              <a:t>51</a:t>
            </a:fld>
            <a:endParaRPr lang="en-US"/>
          </a:p>
        </p:txBody>
      </p:sp>
    </p:spTree>
    <p:extLst>
      <p:ext uri="{BB962C8B-B14F-4D97-AF65-F5344CB8AC3E}">
        <p14:creationId xmlns:p14="http://schemas.microsoft.com/office/powerpoint/2010/main" val="20762898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24819"/>
          </a:xfrm>
        </p:spPr>
        <p:txBody>
          <a:bodyPr/>
          <a:lstStyle/>
          <a:p>
            <a:r>
              <a:rPr lang="en-US" dirty="0"/>
              <a:t>Example</a:t>
            </a:r>
          </a:p>
        </p:txBody>
      </p:sp>
      <p:sp>
        <p:nvSpPr>
          <p:cNvPr id="3" name="Content Placeholder 2"/>
          <p:cNvSpPr>
            <a:spLocks noGrp="1"/>
          </p:cNvSpPr>
          <p:nvPr>
            <p:ph idx="1"/>
          </p:nvPr>
        </p:nvSpPr>
        <p:spPr>
          <a:xfrm>
            <a:off x="127420" y="1399083"/>
            <a:ext cx="9001588" cy="4906963"/>
          </a:xfrm>
        </p:spPr>
        <p:txBody>
          <a:bodyPr>
            <a:normAutofit/>
          </a:bodyPr>
          <a:lstStyle/>
          <a:p>
            <a:pPr marL="57150" indent="0">
              <a:lnSpc>
                <a:spcPct val="80000"/>
              </a:lnSpc>
              <a:buNone/>
            </a:pPr>
            <a:r>
              <a:rPr lang="en-US" sz="2200" dirty="0" err="1">
                <a:latin typeface="Courier New" charset="0"/>
                <a:ea typeface="Courier New" charset="0"/>
                <a:cs typeface="Courier New" charset="0"/>
              </a:rPr>
              <a:t>sql</a:t>
            </a:r>
            <a:r>
              <a:rPr lang="en-US" sz="2200" dirty="0">
                <a:latin typeface="Courier New" charset="0"/>
                <a:ea typeface="Courier New" charset="0"/>
                <a:cs typeface="Courier New" charset="0"/>
              </a:rPr>
              <a:t>='''INSERT INTO </a:t>
            </a:r>
            <a:r>
              <a:rPr lang="en-US" sz="2200" dirty="0" err="1">
                <a:latin typeface="Courier New" charset="0"/>
                <a:ea typeface="Courier New" charset="0"/>
                <a:cs typeface="Courier New" charset="0"/>
              </a:rPr>
              <a:t>gene_ontology</a:t>
            </a:r>
            <a:r>
              <a:rPr lang="en-US" sz="2200" dirty="0">
                <a:latin typeface="Courier New" charset="0"/>
                <a:ea typeface="Courier New" charset="0"/>
                <a:cs typeface="Courier New" charset="0"/>
              </a:rPr>
              <a:t> VALUES(?,?,?,?);'''</a:t>
            </a:r>
          </a:p>
          <a:p>
            <a:pPr marL="57150" indent="0">
              <a:lnSpc>
                <a:spcPct val="80000"/>
              </a:lnSpc>
              <a:buNone/>
            </a:pPr>
            <a:r>
              <a:rPr lang="en-US" sz="2200" dirty="0" err="1">
                <a:latin typeface="Courier New" charset="0"/>
                <a:ea typeface="Courier New" charset="0"/>
                <a:cs typeface="Courier New" charset="0"/>
              </a:rPr>
              <a:t>vals</a:t>
            </a:r>
            <a:r>
              <a:rPr lang="en-US" sz="2200" dirty="0">
                <a:latin typeface="Courier New" charset="0"/>
                <a:ea typeface="Courier New" charset="0"/>
                <a:cs typeface="Courier New" charset="0"/>
              </a:rPr>
              <a:t> = ['myPfamId2', 'goid2', 'myterm2', 'process']</a:t>
            </a:r>
          </a:p>
          <a:p>
            <a:pPr marL="57150" indent="0">
              <a:lnSpc>
                <a:spcPct val="80000"/>
              </a:lnSpc>
              <a:buNone/>
            </a:pPr>
            <a:r>
              <a:rPr lang="en-US" sz="2200" dirty="0" err="1">
                <a:latin typeface="Courier New" charset="0"/>
                <a:ea typeface="Courier New" charset="0"/>
                <a:cs typeface="Courier New" charset="0"/>
              </a:rPr>
              <a:t>curs.execute</a:t>
            </a:r>
            <a:r>
              <a:rPr lang="en-US" sz="2200" dirty="0">
                <a:latin typeface="Courier New" charset="0"/>
                <a:ea typeface="Courier New" charset="0"/>
                <a:cs typeface="Courier New" charset="0"/>
              </a:rPr>
              <a:t>(</a:t>
            </a:r>
            <a:r>
              <a:rPr lang="en-US" sz="2200" dirty="0" err="1">
                <a:latin typeface="Courier New" charset="0"/>
                <a:ea typeface="Courier New" charset="0"/>
                <a:cs typeface="Courier New" charset="0"/>
              </a:rPr>
              <a:t>sql</a:t>
            </a:r>
            <a:r>
              <a:rPr lang="en-US" sz="2200" dirty="0">
                <a:latin typeface="Courier New" charset="0"/>
                <a:ea typeface="Courier New" charset="0"/>
                <a:cs typeface="Courier New" charset="0"/>
              </a:rPr>
              <a:t>, </a:t>
            </a:r>
            <a:r>
              <a:rPr lang="en-US" sz="2200" dirty="0" err="1">
                <a:latin typeface="Courier New" charset="0"/>
                <a:ea typeface="Courier New" charset="0"/>
                <a:cs typeface="Courier New" charset="0"/>
              </a:rPr>
              <a:t>vals</a:t>
            </a:r>
            <a:r>
              <a:rPr lang="en-US" sz="2200" dirty="0">
                <a:latin typeface="Courier New" charset="0"/>
                <a:ea typeface="Courier New" charset="0"/>
                <a:cs typeface="Courier New" charset="0"/>
              </a:rPr>
              <a:t>)</a:t>
            </a:r>
          </a:p>
          <a:p>
            <a:pPr marL="57150" indent="0">
              <a:lnSpc>
                <a:spcPct val="80000"/>
              </a:lnSpc>
              <a:buNone/>
            </a:pPr>
            <a:r>
              <a:rPr lang="en-US" sz="2200" dirty="0" err="1">
                <a:latin typeface="Courier New" charset="0"/>
                <a:ea typeface="Courier New" charset="0"/>
                <a:cs typeface="Courier New" charset="0"/>
              </a:rPr>
              <a:t>conn.commit</a:t>
            </a:r>
            <a:r>
              <a:rPr lang="en-US" sz="2200" dirty="0">
                <a:latin typeface="Courier New" charset="0"/>
                <a:ea typeface="Courier New" charset="0"/>
                <a:cs typeface="Courier New" charset="0"/>
              </a:rPr>
              <a:t>()</a:t>
            </a:r>
          </a:p>
          <a:p>
            <a:pPr marL="57150" indent="0">
              <a:lnSpc>
                <a:spcPct val="80000"/>
              </a:lnSpc>
              <a:buNone/>
            </a:pPr>
            <a:endParaRPr lang="en-US" sz="2200" dirty="0">
              <a:latin typeface="Courier New" charset="0"/>
              <a:ea typeface="Courier New" charset="0"/>
              <a:cs typeface="Courier New" charset="0"/>
            </a:endParaRPr>
          </a:p>
          <a:p>
            <a:pPr marL="57150" indent="0">
              <a:lnSpc>
                <a:spcPct val="80000"/>
              </a:lnSpc>
              <a:buNone/>
            </a:pPr>
            <a:r>
              <a:rPr lang="en-US" sz="2200" dirty="0" err="1">
                <a:latin typeface="Courier New" charset="0"/>
                <a:ea typeface="Courier New" charset="0"/>
                <a:cs typeface="Courier New" charset="0"/>
              </a:rPr>
              <a:t>sql</a:t>
            </a:r>
            <a:r>
              <a:rPr lang="en-US" sz="2200" dirty="0">
                <a:latin typeface="Courier New" charset="0"/>
                <a:ea typeface="Courier New" charset="0"/>
                <a:cs typeface="Courier New" charset="0"/>
              </a:rPr>
              <a:t> = '''SELECT * FROM </a:t>
            </a:r>
            <a:r>
              <a:rPr lang="en-US" sz="2200" dirty="0" err="1">
                <a:latin typeface="Courier New" charset="0"/>
                <a:ea typeface="Courier New" charset="0"/>
                <a:cs typeface="Courier New" charset="0"/>
              </a:rPr>
              <a:t>gene_ontology</a:t>
            </a:r>
            <a:r>
              <a:rPr lang="en-US" sz="2200" dirty="0">
                <a:latin typeface="Courier New" charset="0"/>
                <a:ea typeface="Courier New" charset="0"/>
                <a:cs typeface="Courier New" charset="0"/>
              </a:rPr>
              <a:t> </a:t>
            </a:r>
          </a:p>
          <a:p>
            <a:pPr marL="457200" lvl="1" indent="0">
              <a:lnSpc>
                <a:spcPct val="80000"/>
              </a:lnSpc>
              <a:buNone/>
            </a:pPr>
            <a:r>
              <a:rPr lang="en-US" sz="2200" dirty="0">
                <a:latin typeface="Courier New" charset="0"/>
                <a:ea typeface="Courier New" charset="0"/>
                <a:cs typeface="Courier New" charset="0"/>
              </a:rPr>
              <a:t>WHERE </a:t>
            </a:r>
            <a:r>
              <a:rPr lang="en-US" sz="2200" dirty="0" err="1">
                <a:latin typeface="Courier New" charset="0"/>
                <a:ea typeface="Courier New" charset="0"/>
                <a:cs typeface="Courier New" charset="0"/>
              </a:rPr>
              <a:t>pfamA_acc</a:t>
            </a:r>
            <a:r>
              <a:rPr lang="en-US" sz="2200" dirty="0">
                <a:latin typeface="Courier New" charset="0"/>
                <a:ea typeface="Courier New" charset="0"/>
                <a:cs typeface="Courier New" charset="0"/>
              </a:rPr>
              <a:t> = 'myPfamId2';'''</a:t>
            </a:r>
          </a:p>
          <a:p>
            <a:pPr marL="57150" indent="0">
              <a:lnSpc>
                <a:spcPct val="80000"/>
              </a:lnSpc>
              <a:buNone/>
            </a:pPr>
            <a:r>
              <a:rPr lang="en-US" sz="2200" dirty="0" err="1">
                <a:latin typeface="Courier New" charset="0"/>
                <a:ea typeface="Courier New" charset="0"/>
                <a:cs typeface="Courier New" charset="0"/>
              </a:rPr>
              <a:t>curs.execute</a:t>
            </a:r>
            <a:r>
              <a:rPr lang="en-US" sz="2200" dirty="0">
                <a:latin typeface="Courier New" charset="0"/>
                <a:ea typeface="Courier New" charset="0"/>
                <a:cs typeface="Courier New" charset="0"/>
              </a:rPr>
              <a:t>(</a:t>
            </a:r>
            <a:r>
              <a:rPr lang="en-US" sz="2200" dirty="0" err="1">
                <a:latin typeface="Courier New" charset="0"/>
                <a:ea typeface="Courier New" charset="0"/>
                <a:cs typeface="Courier New" charset="0"/>
              </a:rPr>
              <a:t>sql</a:t>
            </a:r>
            <a:r>
              <a:rPr lang="en-US" sz="2200" dirty="0">
                <a:latin typeface="Courier New" charset="0"/>
                <a:ea typeface="Courier New" charset="0"/>
                <a:cs typeface="Courier New" charset="0"/>
              </a:rPr>
              <a:t>)</a:t>
            </a:r>
          </a:p>
          <a:p>
            <a:pPr marL="57150" indent="0">
              <a:lnSpc>
                <a:spcPct val="80000"/>
              </a:lnSpc>
              <a:buNone/>
            </a:pPr>
            <a:r>
              <a:rPr lang="en-US" sz="2200" dirty="0">
                <a:latin typeface="Courier New" charset="0"/>
                <a:ea typeface="Courier New" charset="0"/>
                <a:cs typeface="Courier New" charset="0"/>
              </a:rPr>
              <a:t>for row in curs: print(row)</a:t>
            </a:r>
          </a:p>
        </p:txBody>
      </p:sp>
      <p:sp>
        <p:nvSpPr>
          <p:cNvPr id="4" name="Slide Number Placeholder 3"/>
          <p:cNvSpPr>
            <a:spLocks noGrp="1"/>
          </p:cNvSpPr>
          <p:nvPr>
            <p:ph type="sldNum" sz="quarter" idx="12"/>
          </p:nvPr>
        </p:nvSpPr>
        <p:spPr/>
        <p:txBody>
          <a:bodyPr/>
          <a:lstStyle/>
          <a:p>
            <a:fld id="{1D92F159-EFD3-4C4F-9DBB-1A2CAF81A5CC}" type="slidenum">
              <a:rPr lang="en-US" smtClean="0"/>
              <a:t>52</a:t>
            </a:fld>
            <a:endParaRPr lang="en-US"/>
          </a:p>
        </p:txBody>
      </p:sp>
    </p:spTree>
    <p:extLst>
      <p:ext uri="{BB962C8B-B14F-4D97-AF65-F5344CB8AC3E}">
        <p14:creationId xmlns:p14="http://schemas.microsoft.com/office/powerpoint/2010/main" val="17423002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24819"/>
          </a:xfrm>
        </p:spPr>
        <p:txBody>
          <a:bodyPr/>
          <a:lstStyle/>
          <a:p>
            <a:r>
              <a:rPr lang="en-US" dirty="0"/>
              <a:t>Example</a:t>
            </a:r>
          </a:p>
        </p:txBody>
      </p:sp>
      <p:sp>
        <p:nvSpPr>
          <p:cNvPr id="3" name="Content Placeholder 2"/>
          <p:cNvSpPr>
            <a:spLocks noGrp="1"/>
          </p:cNvSpPr>
          <p:nvPr>
            <p:ph idx="1"/>
          </p:nvPr>
        </p:nvSpPr>
        <p:spPr>
          <a:xfrm>
            <a:off x="67459" y="1399083"/>
            <a:ext cx="9061551" cy="5031697"/>
          </a:xfrm>
        </p:spPr>
        <p:txBody>
          <a:bodyPr>
            <a:normAutofit/>
          </a:bodyPr>
          <a:lstStyle/>
          <a:p>
            <a:pPr algn="just">
              <a:lnSpc>
                <a:spcPct val="80000"/>
              </a:lnSpc>
            </a:pPr>
            <a:r>
              <a:rPr lang="en-US" sz="2600" dirty="0"/>
              <a:t>You can have a Python "table" structure (list of lists) of insert values and get them all inserted in one command, each </a:t>
            </a:r>
            <a:r>
              <a:rPr lang="en-US" sz="2600" dirty="0" err="1"/>
              <a:t>sublist</a:t>
            </a:r>
            <a:r>
              <a:rPr lang="en-US" sz="2600" dirty="0"/>
              <a:t> having the correct number of values</a:t>
            </a:r>
          </a:p>
          <a:p>
            <a:pPr marL="57150" indent="0">
              <a:lnSpc>
                <a:spcPct val="80000"/>
              </a:lnSpc>
              <a:buNone/>
            </a:pPr>
            <a:endParaRPr lang="en-US" sz="1000" dirty="0">
              <a:latin typeface="Courier New" charset="0"/>
              <a:ea typeface="Courier New" charset="0"/>
              <a:cs typeface="Courier New" charset="0"/>
            </a:endParaRPr>
          </a:p>
          <a:p>
            <a:pPr marL="57150" indent="0">
              <a:lnSpc>
                <a:spcPct val="80000"/>
              </a:lnSpc>
              <a:buNone/>
            </a:pPr>
            <a:r>
              <a:rPr lang="en-US" sz="2200" dirty="0" err="1">
                <a:latin typeface="Courier New" charset="0"/>
                <a:ea typeface="Courier New" charset="0"/>
                <a:cs typeface="Courier New" charset="0"/>
              </a:rPr>
              <a:t>sql</a:t>
            </a:r>
            <a:r>
              <a:rPr lang="en-US" sz="2200" dirty="0">
                <a:latin typeface="Courier New" charset="0"/>
                <a:ea typeface="Courier New" charset="0"/>
                <a:cs typeface="Courier New" charset="0"/>
              </a:rPr>
              <a:t>='''INSERT INTO </a:t>
            </a:r>
            <a:r>
              <a:rPr lang="en-US" sz="2200" dirty="0" err="1">
                <a:latin typeface="Courier New" charset="0"/>
                <a:ea typeface="Courier New" charset="0"/>
                <a:cs typeface="Courier New" charset="0"/>
              </a:rPr>
              <a:t>gene_ontology</a:t>
            </a:r>
            <a:r>
              <a:rPr lang="en-US" sz="2200" dirty="0">
                <a:latin typeface="Courier New" charset="0"/>
                <a:ea typeface="Courier New" charset="0"/>
                <a:cs typeface="Courier New" charset="0"/>
              </a:rPr>
              <a:t> VALUES(?,?,?,?);'''</a:t>
            </a:r>
          </a:p>
          <a:p>
            <a:pPr marL="57150" indent="0">
              <a:lnSpc>
                <a:spcPct val="80000"/>
              </a:lnSpc>
              <a:buNone/>
            </a:pPr>
            <a:r>
              <a:rPr lang="en-US" sz="2200" dirty="0" err="1">
                <a:latin typeface="Courier New" charset="0"/>
                <a:ea typeface="Courier New" charset="0"/>
                <a:cs typeface="Courier New" charset="0"/>
              </a:rPr>
              <a:t>tbl</a:t>
            </a:r>
            <a:r>
              <a:rPr lang="en-US" sz="2200" dirty="0">
                <a:latin typeface="Courier New" charset="0"/>
                <a:ea typeface="Courier New" charset="0"/>
                <a:cs typeface="Courier New" charset="0"/>
              </a:rPr>
              <a:t>=[['myPfamId2', 'goid3', 'myterm3', 'process'],</a:t>
            </a:r>
          </a:p>
          <a:p>
            <a:pPr marL="57150" indent="0">
              <a:lnSpc>
                <a:spcPct val="80000"/>
              </a:lnSpc>
              <a:buNone/>
            </a:pPr>
            <a:r>
              <a:rPr lang="en-US" sz="2200" dirty="0">
                <a:latin typeface="Courier New" charset="0"/>
                <a:ea typeface="Courier New" charset="0"/>
                <a:cs typeface="Courier New" charset="0"/>
              </a:rPr>
              <a:t>['myPfamId2', 'goid4', 'myterm4', 'process']]</a:t>
            </a:r>
          </a:p>
          <a:p>
            <a:pPr marL="57150" indent="0">
              <a:lnSpc>
                <a:spcPct val="80000"/>
              </a:lnSpc>
              <a:buNone/>
            </a:pPr>
            <a:r>
              <a:rPr lang="en-US" sz="2200" dirty="0" err="1">
                <a:latin typeface="Courier New" charset="0"/>
                <a:ea typeface="Courier New" charset="0"/>
                <a:cs typeface="Courier New" charset="0"/>
              </a:rPr>
              <a:t>curs.executemany</a:t>
            </a:r>
            <a:r>
              <a:rPr lang="en-US" sz="2200" dirty="0">
                <a:latin typeface="Courier New" charset="0"/>
                <a:ea typeface="Courier New" charset="0"/>
                <a:cs typeface="Courier New" charset="0"/>
              </a:rPr>
              <a:t>(</a:t>
            </a:r>
            <a:r>
              <a:rPr lang="en-US" sz="2200" dirty="0" err="1">
                <a:latin typeface="Courier New" charset="0"/>
                <a:ea typeface="Courier New" charset="0"/>
                <a:cs typeface="Courier New" charset="0"/>
              </a:rPr>
              <a:t>sql</a:t>
            </a:r>
            <a:r>
              <a:rPr lang="en-US" sz="2200" dirty="0">
                <a:latin typeface="Courier New" charset="0"/>
                <a:ea typeface="Courier New" charset="0"/>
                <a:cs typeface="Courier New" charset="0"/>
              </a:rPr>
              <a:t>, </a:t>
            </a:r>
            <a:r>
              <a:rPr lang="en-US" sz="2200" dirty="0" err="1">
                <a:latin typeface="Courier New" charset="0"/>
                <a:ea typeface="Courier New" charset="0"/>
                <a:cs typeface="Courier New" charset="0"/>
              </a:rPr>
              <a:t>tbl</a:t>
            </a:r>
            <a:r>
              <a:rPr lang="en-US" sz="2200" dirty="0">
                <a:latin typeface="Courier New" charset="0"/>
                <a:ea typeface="Courier New" charset="0"/>
                <a:cs typeface="Courier New" charset="0"/>
              </a:rPr>
              <a:t>)</a:t>
            </a:r>
          </a:p>
          <a:p>
            <a:pPr marL="57150" indent="0">
              <a:lnSpc>
                <a:spcPct val="80000"/>
              </a:lnSpc>
              <a:buNone/>
            </a:pPr>
            <a:r>
              <a:rPr lang="en-US" sz="2200" dirty="0" err="1">
                <a:latin typeface="Courier New" charset="0"/>
                <a:ea typeface="Courier New" charset="0"/>
                <a:cs typeface="Courier New" charset="0"/>
              </a:rPr>
              <a:t>conn.commit</a:t>
            </a:r>
            <a:r>
              <a:rPr lang="en-US" sz="2200" dirty="0">
                <a:latin typeface="Courier New" charset="0"/>
                <a:ea typeface="Courier New" charset="0"/>
                <a:cs typeface="Courier New" charset="0"/>
              </a:rPr>
              <a:t>()</a:t>
            </a:r>
          </a:p>
          <a:p>
            <a:pPr marL="57150" indent="0">
              <a:lnSpc>
                <a:spcPct val="80000"/>
              </a:lnSpc>
              <a:buNone/>
            </a:pPr>
            <a:endParaRPr lang="en-US" sz="1400" dirty="0">
              <a:latin typeface="Courier New" charset="0"/>
              <a:ea typeface="Courier New" charset="0"/>
              <a:cs typeface="Courier New" charset="0"/>
            </a:endParaRPr>
          </a:p>
          <a:p>
            <a:pPr marL="57150" indent="0">
              <a:lnSpc>
                <a:spcPct val="80000"/>
              </a:lnSpc>
              <a:buNone/>
            </a:pPr>
            <a:r>
              <a:rPr lang="en-US" sz="2200" dirty="0" err="1">
                <a:latin typeface="Courier New" charset="0"/>
                <a:ea typeface="Courier New" charset="0"/>
                <a:cs typeface="Courier New" charset="0"/>
              </a:rPr>
              <a:t>sql</a:t>
            </a:r>
            <a:r>
              <a:rPr lang="en-US" sz="2200" dirty="0">
                <a:latin typeface="Courier New" charset="0"/>
                <a:ea typeface="Courier New" charset="0"/>
                <a:cs typeface="Courier New" charset="0"/>
              </a:rPr>
              <a:t> = '''SELECT * FROM </a:t>
            </a:r>
            <a:r>
              <a:rPr lang="en-US" sz="2200" dirty="0" err="1">
                <a:latin typeface="Courier New" charset="0"/>
                <a:ea typeface="Courier New" charset="0"/>
                <a:cs typeface="Courier New" charset="0"/>
              </a:rPr>
              <a:t>gene_ontology</a:t>
            </a:r>
            <a:r>
              <a:rPr lang="en-US" sz="2200" dirty="0">
                <a:latin typeface="Courier New" charset="0"/>
                <a:ea typeface="Courier New" charset="0"/>
                <a:cs typeface="Courier New" charset="0"/>
              </a:rPr>
              <a:t> </a:t>
            </a:r>
          </a:p>
          <a:p>
            <a:pPr marL="457200" lvl="1" indent="0">
              <a:lnSpc>
                <a:spcPct val="80000"/>
              </a:lnSpc>
              <a:buNone/>
            </a:pPr>
            <a:r>
              <a:rPr lang="en-US" sz="2200" dirty="0">
                <a:latin typeface="Courier New" charset="0"/>
                <a:ea typeface="Courier New" charset="0"/>
                <a:cs typeface="Courier New" charset="0"/>
              </a:rPr>
              <a:t>WHERE </a:t>
            </a:r>
            <a:r>
              <a:rPr lang="en-US" sz="2200" dirty="0" err="1">
                <a:latin typeface="Courier New" charset="0"/>
                <a:ea typeface="Courier New" charset="0"/>
                <a:cs typeface="Courier New" charset="0"/>
              </a:rPr>
              <a:t>pfamA_acc</a:t>
            </a:r>
            <a:r>
              <a:rPr lang="en-US" sz="2200" dirty="0">
                <a:latin typeface="Courier New" charset="0"/>
                <a:ea typeface="Courier New" charset="0"/>
                <a:cs typeface="Courier New" charset="0"/>
              </a:rPr>
              <a:t> = 'myPfamId2';'''</a:t>
            </a:r>
          </a:p>
          <a:p>
            <a:pPr marL="57150" indent="0">
              <a:lnSpc>
                <a:spcPct val="80000"/>
              </a:lnSpc>
              <a:buNone/>
            </a:pPr>
            <a:r>
              <a:rPr lang="en-US" sz="2200" dirty="0" err="1">
                <a:latin typeface="Courier New" charset="0"/>
                <a:ea typeface="Courier New" charset="0"/>
                <a:cs typeface="Courier New" charset="0"/>
              </a:rPr>
              <a:t>curs.execute</a:t>
            </a:r>
            <a:r>
              <a:rPr lang="en-US" sz="2200" dirty="0">
                <a:latin typeface="Courier New" charset="0"/>
                <a:ea typeface="Courier New" charset="0"/>
                <a:cs typeface="Courier New" charset="0"/>
              </a:rPr>
              <a:t>(</a:t>
            </a:r>
            <a:r>
              <a:rPr lang="en-US" sz="2200" dirty="0" err="1">
                <a:latin typeface="Courier New" charset="0"/>
                <a:ea typeface="Courier New" charset="0"/>
                <a:cs typeface="Courier New" charset="0"/>
              </a:rPr>
              <a:t>sql</a:t>
            </a:r>
            <a:r>
              <a:rPr lang="en-US" sz="2200" dirty="0">
                <a:latin typeface="Courier New" charset="0"/>
                <a:ea typeface="Courier New" charset="0"/>
                <a:cs typeface="Courier New" charset="0"/>
              </a:rPr>
              <a:t>)</a:t>
            </a:r>
          </a:p>
          <a:p>
            <a:pPr marL="57150" indent="0">
              <a:lnSpc>
                <a:spcPct val="80000"/>
              </a:lnSpc>
              <a:buNone/>
            </a:pPr>
            <a:r>
              <a:rPr lang="en-US" sz="2200" dirty="0">
                <a:latin typeface="Courier New" charset="0"/>
                <a:ea typeface="Courier New" charset="0"/>
                <a:cs typeface="Courier New" charset="0"/>
              </a:rPr>
              <a:t>for row in curs: print(row)</a:t>
            </a:r>
          </a:p>
        </p:txBody>
      </p:sp>
      <p:sp>
        <p:nvSpPr>
          <p:cNvPr id="4" name="Slide Number Placeholder 3"/>
          <p:cNvSpPr>
            <a:spLocks noGrp="1"/>
          </p:cNvSpPr>
          <p:nvPr>
            <p:ph type="sldNum" sz="quarter" idx="12"/>
          </p:nvPr>
        </p:nvSpPr>
        <p:spPr/>
        <p:txBody>
          <a:bodyPr/>
          <a:lstStyle/>
          <a:p>
            <a:fld id="{1D92F159-EFD3-4C4F-9DBB-1A2CAF81A5CC}" type="slidenum">
              <a:rPr lang="en-US" smtClean="0"/>
              <a:t>53</a:t>
            </a:fld>
            <a:endParaRPr lang="en-US"/>
          </a:p>
        </p:txBody>
      </p:sp>
    </p:spTree>
    <p:extLst>
      <p:ext uri="{BB962C8B-B14F-4D97-AF65-F5344CB8AC3E}">
        <p14:creationId xmlns:p14="http://schemas.microsoft.com/office/powerpoint/2010/main" val="19013631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57200" y="274638"/>
            <a:ext cx="8229600" cy="944562"/>
          </a:xfrm>
        </p:spPr>
        <p:txBody>
          <a:bodyPr/>
          <a:lstStyle/>
          <a:p>
            <a:pPr eaLnBrk="1" hangingPunct="1"/>
            <a:r>
              <a:rPr lang="en-US" dirty="0"/>
              <a:t>DELETE</a:t>
            </a:r>
          </a:p>
        </p:txBody>
      </p:sp>
      <p:sp>
        <p:nvSpPr>
          <p:cNvPr id="34819" name="Rectangle 3"/>
          <p:cNvSpPr>
            <a:spLocks noGrp="1" noChangeArrowheads="1"/>
          </p:cNvSpPr>
          <p:nvPr>
            <p:ph type="body" idx="1"/>
          </p:nvPr>
        </p:nvSpPr>
        <p:spPr>
          <a:xfrm>
            <a:off x="93335" y="1306286"/>
            <a:ext cx="9065658" cy="2696088"/>
          </a:xfrm>
        </p:spPr>
        <p:txBody>
          <a:bodyPr>
            <a:normAutofit/>
          </a:bodyPr>
          <a:lstStyle/>
          <a:p>
            <a:pPr>
              <a:lnSpc>
                <a:spcPct val="80000"/>
              </a:lnSpc>
            </a:pPr>
            <a:r>
              <a:rPr lang="en-US" sz="2400" dirty="0"/>
              <a:t>MAKES CHANGES TO THE DATA</a:t>
            </a:r>
          </a:p>
          <a:p>
            <a:pPr eaLnBrk="1" hangingPunct="1">
              <a:lnSpc>
                <a:spcPct val="80000"/>
              </a:lnSpc>
            </a:pPr>
            <a:r>
              <a:rPr lang="en-US" sz="2400" dirty="0"/>
              <a:t>Row level deletion – can’t delete less than this. </a:t>
            </a:r>
          </a:p>
          <a:p>
            <a:pPr eaLnBrk="1" hangingPunct="1">
              <a:lnSpc>
                <a:spcPct val="80000"/>
              </a:lnSpc>
            </a:pPr>
            <a:endParaRPr lang="en-US" sz="2000" dirty="0"/>
          </a:p>
          <a:p>
            <a:pPr marL="0" indent="0" eaLnBrk="1" hangingPunct="1">
              <a:lnSpc>
                <a:spcPct val="80000"/>
              </a:lnSpc>
              <a:buNone/>
            </a:pPr>
            <a:r>
              <a:rPr lang="en-US" sz="2000" dirty="0">
                <a:latin typeface="Courier New" charset="0"/>
                <a:ea typeface="Courier New" charset="0"/>
                <a:cs typeface="Courier New" charset="0"/>
              </a:rPr>
              <a:t>DELETE FROM &lt;</a:t>
            </a:r>
            <a:r>
              <a:rPr lang="en-US" sz="2000" dirty="0" err="1">
                <a:latin typeface="Courier New" charset="0"/>
                <a:ea typeface="Courier New" charset="0"/>
                <a:cs typeface="Courier New" charset="0"/>
              </a:rPr>
              <a:t>tablename</a:t>
            </a:r>
            <a:r>
              <a:rPr lang="en-US" sz="2000" dirty="0">
                <a:latin typeface="Courier New" charset="0"/>
                <a:ea typeface="Courier New" charset="0"/>
                <a:cs typeface="Courier New" charset="0"/>
              </a:rPr>
              <a:t>&gt; WHERE &lt;column&gt; = &lt;value&gt;</a:t>
            </a:r>
          </a:p>
          <a:p>
            <a:pPr marL="0" indent="0" eaLnBrk="1" hangingPunct="1">
              <a:lnSpc>
                <a:spcPct val="80000"/>
              </a:lnSpc>
              <a:buNone/>
            </a:pPr>
            <a:endParaRPr lang="en-US" sz="2000" dirty="0"/>
          </a:p>
          <a:p>
            <a:pPr algn="just">
              <a:lnSpc>
                <a:spcPct val="80000"/>
              </a:lnSpc>
            </a:pPr>
            <a:r>
              <a:rPr lang="en-US" sz="2400" dirty="0"/>
              <a:t>The WHERE predicate is the same as for the SELECT statement, that is, it determines which rows will be deleted  </a:t>
            </a:r>
          </a:p>
        </p:txBody>
      </p:sp>
      <p:sp>
        <p:nvSpPr>
          <p:cNvPr id="2" name="TextBox 1"/>
          <p:cNvSpPr txBox="1"/>
          <p:nvPr/>
        </p:nvSpPr>
        <p:spPr>
          <a:xfrm>
            <a:off x="3200400" y="6203950"/>
            <a:ext cx="4814888" cy="369888"/>
          </a:xfrm>
          <a:prstGeom prst="rect">
            <a:avLst/>
          </a:prstGeom>
          <a:noFill/>
        </p:spPr>
        <p:txBody>
          <a:bodyPr wrap="none">
            <a:spAutoFit/>
          </a:bodyPr>
          <a:lstStyle/>
          <a:p>
            <a:pPr>
              <a:defRPr/>
            </a:pPr>
            <a:r>
              <a:rPr lang="en-US" i="1" dirty="0">
                <a:solidFill>
                  <a:srgbClr val="0070C0"/>
                </a:solidFill>
                <a:effectLst>
                  <a:outerShdw blurRad="38100" dist="38100" dir="2700000" algn="tl">
                    <a:srgbClr val="000000">
                      <a:alpha val="43137"/>
                    </a:srgbClr>
                  </a:outerShdw>
                </a:effectLst>
              </a:rPr>
              <a:t>Null does not mean zero.  Null means ‘blank’.</a:t>
            </a:r>
          </a:p>
        </p:txBody>
      </p:sp>
      <p:sp>
        <p:nvSpPr>
          <p:cNvPr id="3" name="Slide Number Placeholder 2"/>
          <p:cNvSpPr>
            <a:spLocks noGrp="1"/>
          </p:cNvSpPr>
          <p:nvPr>
            <p:ph type="sldNum" sz="quarter" idx="12"/>
          </p:nvPr>
        </p:nvSpPr>
        <p:spPr/>
        <p:txBody>
          <a:bodyPr/>
          <a:lstStyle/>
          <a:p>
            <a:fld id="{1D92F159-EFD3-4C4F-9DBB-1A2CAF81A5CC}" type="slidenum">
              <a:rPr lang="en-US" smtClean="0"/>
              <a:t>54</a:t>
            </a:fld>
            <a:endParaRPr lang="en-US"/>
          </a:p>
        </p:txBody>
      </p:sp>
    </p:spTree>
    <p:extLst>
      <p:ext uri="{BB962C8B-B14F-4D97-AF65-F5344CB8AC3E}">
        <p14:creationId xmlns:p14="http://schemas.microsoft.com/office/powerpoint/2010/main" val="165379469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57200" y="274638"/>
            <a:ext cx="8229600" cy="944562"/>
          </a:xfrm>
        </p:spPr>
        <p:txBody>
          <a:bodyPr/>
          <a:lstStyle/>
          <a:p>
            <a:pPr eaLnBrk="1" hangingPunct="1"/>
            <a:r>
              <a:rPr lang="en-US" dirty="0"/>
              <a:t>Example</a:t>
            </a:r>
          </a:p>
        </p:txBody>
      </p:sp>
      <p:sp>
        <p:nvSpPr>
          <p:cNvPr id="34819" name="Rectangle 3"/>
          <p:cNvSpPr>
            <a:spLocks noGrp="1" noChangeArrowheads="1"/>
          </p:cNvSpPr>
          <p:nvPr>
            <p:ph type="body" idx="1"/>
          </p:nvPr>
        </p:nvSpPr>
        <p:spPr>
          <a:xfrm>
            <a:off x="93335" y="1306286"/>
            <a:ext cx="9065658" cy="4778828"/>
          </a:xfrm>
        </p:spPr>
        <p:txBody>
          <a:bodyPr>
            <a:normAutofit/>
          </a:bodyPr>
          <a:lstStyle/>
          <a:p>
            <a:pPr eaLnBrk="1" hangingPunct="1">
              <a:lnSpc>
                <a:spcPct val="80000"/>
              </a:lnSpc>
              <a:buFontTx/>
              <a:buNone/>
            </a:pPr>
            <a:endParaRPr lang="en-US" sz="2000" dirty="0"/>
          </a:p>
          <a:p>
            <a:pPr marL="0" indent="0">
              <a:lnSpc>
                <a:spcPct val="80000"/>
              </a:lnSpc>
              <a:buNone/>
            </a:pPr>
            <a:r>
              <a:rPr lang="en-US" sz="1800" dirty="0" err="1">
                <a:latin typeface="Courier New" charset="0"/>
                <a:ea typeface="Courier New" charset="0"/>
                <a:cs typeface="Courier New" charset="0"/>
              </a:rPr>
              <a:t>sql</a:t>
            </a:r>
            <a:r>
              <a:rPr lang="en-US" sz="1800" dirty="0">
                <a:latin typeface="Courier New" charset="0"/>
                <a:ea typeface="Courier New" charset="0"/>
                <a:cs typeface="Courier New" charset="0"/>
              </a:rPr>
              <a:t> = '''SELECT count(*) FROM </a:t>
            </a:r>
            <a:r>
              <a:rPr lang="en-US" sz="1800" dirty="0" err="1">
                <a:latin typeface="Courier New" charset="0"/>
                <a:ea typeface="Courier New" charset="0"/>
                <a:cs typeface="Courier New" charset="0"/>
              </a:rPr>
              <a:t>gene_ontology</a:t>
            </a:r>
            <a:r>
              <a:rPr lang="en-US" sz="1800" dirty="0">
                <a:latin typeface="Courier New" charset="0"/>
                <a:ea typeface="Courier New" charset="0"/>
                <a:cs typeface="Courier New" charset="0"/>
              </a:rPr>
              <a:t>;'''</a:t>
            </a:r>
          </a:p>
          <a:p>
            <a:pPr marL="0" indent="0">
              <a:lnSpc>
                <a:spcPct val="80000"/>
              </a:lnSpc>
              <a:buNone/>
            </a:pPr>
            <a:r>
              <a:rPr lang="en-US" sz="1800" dirty="0" err="1">
                <a:latin typeface="Courier New" charset="0"/>
                <a:ea typeface="Courier New" charset="0"/>
                <a:cs typeface="Courier New" charset="0"/>
              </a:rPr>
              <a:t>curs.execute</a:t>
            </a:r>
            <a:r>
              <a:rPr lang="en-US" sz="1800" dirty="0">
                <a:latin typeface="Courier New" charset="0"/>
                <a:ea typeface="Courier New" charset="0"/>
                <a:cs typeface="Courier New" charset="0"/>
              </a:rPr>
              <a:t>(</a:t>
            </a:r>
            <a:r>
              <a:rPr lang="en-US" sz="1800" dirty="0" err="1">
                <a:latin typeface="Courier New" charset="0"/>
                <a:ea typeface="Courier New" charset="0"/>
                <a:cs typeface="Courier New" charset="0"/>
              </a:rPr>
              <a:t>sql</a:t>
            </a:r>
            <a:r>
              <a:rPr lang="en-US" sz="1800" dirty="0">
                <a:latin typeface="Courier New" charset="0"/>
                <a:ea typeface="Courier New" charset="0"/>
                <a:cs typeface="Courier New" charset="0"/>
              </a:rPr>
              <a:t>)</a:t>
            </a:r>
          </a:p>
          <a:p>
            <a:pPr marL="0" indent="0">
              <a:lnSpc>
                <a:spcPct val="80000"/>
              </a:lnSpc>
              <a:buNone/>
            </a:pPr>
            <a:r>
              <a:rPr lang="en-US" sz="1800" dirty="0">
                <a:latin typeface="Courier New" charset="0"/>
                <a:ea typeface="Courier New" charset="0"/>
                <a:cs typeface="Courier New" charset="0"/>
              </a:rPr>
              <a:t>for row in curs: print(row)</a:t>
            </a:r>
          </a:p>
          <a:p>
            <a:pPr marL="0" indent="0">
              <a:lnSpc>
                <a:spcPct val="80000"/>
              </a:lnSpc>
              <a:buNone/>
            </a:pPr>
            <a:endParaRPr lang="en-US" sz="1800" dirty="0">
              <a:latin typeface="Courier New" charset="0"/>
              <a:ea typeface="Courier New" charset="0"/>
              <a:cs typeface="Courier New" charset="0"/>
            </a:endParaRPr>
          </a:p>
          <a:p>
            <a:pPr marL="0" indent="0">
              <a:lnSpc>
                <a:spcPct val="80000"/>
              </a:lnSpc>
              <a:buNone/>
            </a:pPr>
            <a:r>
              <a:rPr lang="en-US" sz="1800" dirty="0" err="1">
                <a:latin typeface="Courier New" charset="0"/>
                <a:ea typeface="Courier New" charset="0"/>
                <a:cs typeface="Courier New" charset="0"/>
              </a:rPr>
              <a:t>sql</a:t>
            </a:r>
            <a:r>
              <a:rPr lang="en-US" sz="1800" dirty="0">
                <a:latin typeface="Courier New" charset="0"/>
                <a:ea typeface="Courier New" charset="0"/>
                <a:cs typeface="Courier New" charset="0"/>
              </a:rPr>
              <a:t> = '''DELETE FROM </a:t>
            </a:r>
            <a:r>
              <a:rPr lang="en-US" sz="1800" dirty="0" err="1">
                <a:latin typeface="Courier New" charset="0"/>
                <a:ea typeface="Courier New" charset="0"/>
                <a:cs typeface="Courier New" charset="0"/>
              </a:rPr>
              <a:t>gene_ontology</a:t>
            </a:r>
            <a:r>
              <a:rPr lang="en-US" sz="1800" dirty="0">
                <a:latin typeface="Courier New" charset="0"/>
                <a:ea typeface="Courier New" charset="0"/>
                <a:cs typeface="Courier New" charset="0"/>
              </a:rPr>
              <a:t> WHERE category = 'process';'''</a:t>
            </a:r>
          </a:p>
          <a:p>
            <a:pPr marL="0" indent="0">
              <a:lnSpc>
                <a:spcPct val="80000"/>
              </a:lnSpc>
              <a:buNone/>
            </a:pPr>
            <a:r>
              <a:rPr lang="en-US" sz="1800" dirty="0" err="1">
                <a:latin typeface="Courier New" charset="0"/>
                <a:ea typeface="Courier New" charset="0"/>
                <a:cs typeface="Courier New" charset="0"/>
              </a:rPr>
              <a:t>curs.execute</a:t>
            </a:r>
            <a:r>
              <a:rPr lang="en-US" sz="1800" dirty="0">
                <a:latin typeface="Courier New" charset="0"/>
                <a:ea typeface="Courier New" charset="0"/>
                <a:cs typeface="Courier New" charset="0"/>
              </a:rPr>
              <a:t>(</a:t>
            </a:r>
            <a:r>
              <a:rPr lang="en-US" sz="1800" dirty="0" err="1">
                <a:latin typeface="Courier New" charset="0"/>
                <a:ea typeface="Courier New" charset="0"/>
                <a:cs typeface="Courier New" charset="0"/>
              </a:rPr>
              <a:t>sql</a:t>
            </a:r>
            <a:r>
              <a:rPr lang="en-US" sz="1800" dirty="0">
                <a:latin typeface="Courier New" charset="0"/>
                <a:ea typeface="Courier New" charset="0"/>
                <a:cs typeface="Courier New" charset="0"/>
              </a:rPr>
              <a:t>)</a:t>
            </a:r>
          </a:p>
          <a:p>
            <a:pPr marL="0" indent="0">
              <a:lnSpc>
                <a:spcPct val="80000"/>
              </a:lnSpc>
              <a:buNone/>
            </a:pPr>
            <a:endParaRPr lang="en-US" sz="1800" dirty="0">
              <a:latin typeface="Courier New" charset="0"/>
              <a:ea typeface="Courier New" charset="0"/>
              <a:cs typeface="Courier New" charset="0"/>
            </a:endParaRPr>
          </a:p>
          <a:p>
            <a:pPr marL="0" indent="0">
              <a:lnSpc>
                <a:spcPct val="80000"/>
              </a:lnSpc>
              <a:buNone/>
            </a:pPr>
            <a:r>
              <a:rPr lang="en-US" sz="1800" dirty="0" err="1">
                <a:latin typeface="Courier New" charset="0"/>
                <a:ea typeface="Courier New" charset="0"/>
                <a:cs typeface="Courier New" charset="0"/>
              </a:rPr>
              <a:t>sql</a:t>
            </a:r>
            <a:r>
              <a:rPr lang="en-US" sz="1800" dirty="0">
                <a:latin typeface="Courier New" charset="0"/>
                <a:ea typeface="Courier New" charset="0"/>
                <a:cs typeface="Courier New" charset="0"/>
              </a:rPr>
              <a:t> = '''SELECT count(*) FROM </a:t>
            </a:r>
            <a:r>
              <a:rPr lang="en-US" sz="1800" dirty="0" err="1">
                <a:latin typeface="Courier New" charset="0"/>
                <a:ea typeface="Courier New" charset="0"/>
                <a:cs typeface="Courier New" charset="0"/>
              </a:rPr>
              <a:t>gene_ontology</a:t>
            </a:r>
            <a:r>
              <a:rPr lang="en-US" sz="1800" dirty="0">
                <a:latin typeface="Courier New" charset="0"/>
                <a:ea typeface="Courier New" charset="0"/>
                <a:cs typeface="Courier New" charset="0"/>
              </a:rPr>
              <a:t>;'''</a:t>
            </a:r>
          </a:p>
          <a:p>
            <a:pPr marL="0" indent="0">
              <a:lnSpc>
                <a:spcPct val="80000"/>
              </a:lnSpc>
              <a:buNone/>
            </a:pPr>
            <a:r>
              <a:rPr lang="en-US" sz="1800" dirty="0" err="1">
                <a:latin typeface="Courier New" charset="0"/>
                <a:ea typeface="Courier New" charset="0"/>
                <a:cs typeface="Courier New" charset="0"/>
              </a:rPr>
              <a:t>curs.execute</a:t>
            </a:r>
            <a:r>
              <a:rPr lang="en-US" sz="1800" dirty="0">
                <a:latin typeface="Courier New" charset="0"/>
                <a:ea typeface="Courier New" charset="0"/>
                <a:cs typeface="Courier New" charset="0"/>
              </a:rPr>
              <a:t>(</a:t>
            </a:r>
            <a:r>
              <a:rPr lang="en-US" sz="1800" dirty="0" err="1">
                <a:latin typeface="Courier New" charset="0"/>
                <a:ea typeface="Courier New" charset="0"/>
                <a:cs typeface="Courier New" charset="0"/>
              </a:rPr>
              <a:t>sql</a:t>
            </a:r>
            <a:r>
              <a:rPr lang="en-US" sz="1800" dirty="0">
                <a:latin typeface="Courier New" charset="0"/>
                <a:ea typeface="Courier New" charset="0"/>
                <a:cs typeface="Courier New" charset="0"/>
              </a:rPr>
              <a:t>)</a:t>
            </a:r>
          </a:p>
          <a:p>
            <a:pPr marL="0" indent="0">
              <a:lnSpc>
                <a:spcPct val="80000"/>
              </a:lnSpc>
              <a:buNone/>
            </a:pPr>
            <a:r>
              <a:rPr lang="en-US" sz="1800" dirty="0">
                <a:latin typeface="Courier New" charset="0"/>
                <a:ea typeface="Courier New" charset="0"/>
                <a:cs typeface="Courier New" charset="0"/>
              </a:rPr>
              <a:t>for row in curs: print(row)</a:t>
            </a:r>
          </a:p>
        </p:txBody>
      </p:sp>
      <p:sp>
        <p:nvSpPr>
          <p:cNvPr id="2" name="TextBox 1"/>
          <p:cNvSpPr txBox="1"/>
          <p:nvPr/>
        </p:nvSpPr>
        <p:spPr>
          <a:xfrm>
            <a:off x="3200400" y="6203950"/>
            <a:ext cx="4814888" cy="369888"/>
          </a:xfrm>
          <a:prstGeom prst="rect">
            <a:avLst/>
          </a:prstGeom>
          <a:noFill/>
        </p:spPr>
        <p:txBody>
          <a:bodyPr wrap="none">
            <a:spAutoFit/>
          </a:bodyPr>
          <a:lstStyle/>
          <a:p>
            <a:pPr>
              <a:defRPr/>
            </a:pPr>
            <a:r>
              <a:rPr lang="en-US" i="1" dirty="0">
                <a:solidFill>
                  <a:srgbClr val="0070C0"/>
                </a:solidFill>
                <a:effectLst>
                  <a:outerShdw blurRad="38100" dist="38100" dir="2700000" algn="tl">
                    <a:srgbClr val="000000">
                      <a:alpha val="43137"/>
                    </a:srgbClr>
                  </a:outerShdw>
                </a:effectLst>
              </a:rPr>
              <a:t>Null does not mean zero.  Null means ‘blank’.</a:t>
            </a:r>
          </a:p>
        </p:txBody>
      </p:sp>
      <p:sp>
        <p:nvSpPr>
          <p:cNvPr id="3" name="Slide Number Placeholder 2"/>
          <p:cNvSpPr>
            <a:spLocks noGrp="1"/>
          </p:cNvSpPr>
          <p:nvPr>
            <p:ph type="sldNum" sz="quarter" idx="12"/>
          </p:nvPr>
        </p:nvSpPr>
        <p:spPr/>
        <p:txBody>
          <a:bodyPr/>
          <a:lstStyle/>
          <a:p>
            <a:fld id="{1D92F159-EFD3-4C4F-9DBB-1A2CAF81A5CC}" type="slidenum">
              <a:rPr lang="en-US" smtClean="0"/>
              <a:t>55</a:t>
            </a:fld>
            <a:endParaRPr lang="en-US"/>
          </a:p>
        </p:txBody>
      </p:sp>
    </p:spTree>
    <p:extLst>
      <p:ext uri="{BB962C8B-B14F-4D97-AF65-F5344CB8AC3E}">
        <p14:creationId xmlns:p14="http://schemas.microsoft.com/office/powerpoint/2010/main" val="44651170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t>Deleting All Rows</a:t>
            </a:r>
          </a:p>
        </p:txBody>
      </p:sp>
      <p:sp>
        <p:nvSpPr>
          <p:cNvPr id="35843" name="Rectangle 3"/>
          <p:cNvSpPr>
            <a:spLocks noGrp="1" noChangeArrowheads="1"/>
          </p:cNvSpPr>
          <p:nvPr>
            <p:ph type="body" idx="1"/>
          </p:nvPr>
        </p:nvSpPr>
        <p:spPr>
          <a:xfrm>
            <a:off x="457200" y="1600200"/>
            <a:ext cx="8382000" cy="4525963"/>
          </a:xfrm>
        </p:spPr>
        <p:txBody>
          <a:bodyPr>
            <a:normAutofit fontScale="92500"/>
          </a:bodyPr>
          <a:lstStyle/>
          <a:p>
            <a:pPr eaLnBrk="1" hangingPunct="1"/>
            <a:r>
              <a:rPr lang="en-US" sz="2800" dirty="0"/>
              <a:t>Want to delete All rows, but keep the table structure ?</a:t>
            </a:r>
          </a:p>
          <a:p>
            <a:pPr eaLnBrk="1" hangingPunct="1"/>
            <a:r>
              <a:rPr lang="en-US" sz="2800" dirty="0">
                <a:latin typeface="Courier New" charset="0"/>
                <a:ea typeface="Courier New" charset="0"/>
                <a:cs typeface="Courier New" charset="0"/>
              </a:rPr>
              <a:t>DELETE FROM </a:t>
            </a:r>
            <a:r>
              <a:rPr lang="en-US" sz="2800" dirty="0" err="1">
                <a:latin typeface="Courier New" charset="0"/>
                <a:ea typeface="Courier New" charset="0"/>
                <a:cs typeface="Courier New" charset="0"/>
              </a:rPr>
              <a:t>gene_ontology</a:t>
            </a:r>
            <a:r>
              <a:rPr lang="en-US" sz="2800" dirty="0">
                <a:latin typeface="Courier New" charset="0"/>
                <a:ea typeface="Courier New" charset="0"/>
                <a:cs typeface="Courier New" charset="0"/>
              </a:rPr>
              <a:t>; </a:t>
            </a:r>
            <a:r>
              <a:rPr lang="en-US" sz="2800" dirty="0"/>
              <a:t>#SQLite, MySQL</a:t>
            </a:r>
          </a:p>
          <a:p>
            <a:pPr indent="0" eaLnBrk="1" hangingPunct="1">
              <a:buFontTx/>
              <a:buNone/>
            </a:pPr>
            <a:r>
              <a:rPr lang="en-US" sz="2000" dirty="0"/>
              <a:t>This would delete all rows of data from a table.</a:t>
            </a:r>
          </a:p>
          <a:p>
            <a:pPr indent="0" eaLnBrk="1" hangingPunct="1">
              <a:buFontTx/>
              <a:buNone/>
            </a:pPr>
            <a:r>
              <a:rPr lang="en-US" sz="2000" dirty="0"/>
              <a:t>Preserves table structure (table still exists)</a:t>
            </a:r>
          </a:p>
          <a:p>
            <a:pPr indent="0" eaLnBrk="1" hangingPunct="1">
              <a:buFontTx/>
              <a:buNone/>
            </a:pPr>
            <a:r>
              <a:rPr lang="en-US" sz="2000" dirty="0"/>
              <a:t>Optimized for speed in </a:t>
            </a:r>
            <a:r>
              <a:rPr lang="en-US" sz="2000" dirty="0" err="1"/>
              <a:t>Sqlite</a:t>
            </a:r>
            <a:r>
              <a:rPr lang="en-US" sz="2000" dirty="0"/>
              <a:t>, no row-by-row execution as in MySQL.</a:t>
            </a:r>
          </a:p>
          <a:p>
            <a:pPr indent="0" eaLnBrk="1" hangingPunct="1">
              <a:buFontTx/>
              <a:buNone/>
            </a:pPr>
            <a:r>
              <a:rPr lang="en-US" sz="2000" dirty="0"/>
              <a:t>EXISTS &lt;</a:t>
            </a:r>
            <a:r>
              <a:rPr lang="en-US" sz="2000" dirty="0" err="1"/>
              <a:t>table_name</a:t>
            </a:r>
            <a:r>
              <a:rPr lang="en-US" sz="2000" dirty="0"/>
              <a:t>&gt; still evaluates to True</a:t>
            </a:r>
          </a:p>
          <a:p>
            <a:pPr eaLnBrk="1" hangingPunct="1">
              <a:buFontTx/>
              <a:buNone/>
            </a:pPr>
            <a:endParaRPr lang="en-US" sz="2000" i="1" dirty="0"/>
          </a:p>
          <a:p>
            <a:pPr eaLnBrk="1" hangingPunct="1"/>
            <a:r>
              <a:rPr lang="en-US" sz="2800" i="1" dirty="0"/>
              <a:t>TRUNCATE </a:t>
            </a:r>
            <a:r>
              <a:rPr lang="en-US" sz="2800" i="1" dirty="0" err="1"/>
              <a:t>gene_ontology</a:t>
            </a:r>
            <a:r>
              <a:rPr lang="en-US" sz="2800" i="1" dirty="0"/>
              <a:t>; #MySQL only</a:t>
            </a:r>
          </a:p>
          <a:p>
            <a:pPr indent="0" eaLnBrk="1" hangingPunct="1">
              <a:buFontTx/>
              <a:buNone/>
            </a:pPr>
            <a:r>
              <a:rPr lang="en-US" sz="2000" dirty="0"/>
              <a:t>MySQL – behaves like SQLite DELETE FROM</a:t>
            </a:r>
          </a:p>
          <a:p>
            <a:pPr indent="0" eaLnBrk="1" hangingPunct="1">
              <a:buFontTx/>
              <a:buNone/>
            </a:pPr>
            <a:r>
              <a:rPr lang="en-US" sz="2000" dirty="0"/>
              <a:t>This removes all rows of data, but preserved the columns, datatypes and table structure.  It does NOT allow you to go backwards and undo.</a:t>
            </a:r>
            <a:r>
              <a:rPr lang="en-US" sz="2800" dirty="0"/>
              <a:t> </a:t>
            </a:r>
          </a:p>
        </p:txBody>
      </p:sp>
      <p:sp>
        <p:nvSpPr>
          <p:cNvPr id="2" name="Slide Number Placeholder 1"/>
          <p:cNvSpPr>
            <a:spLocks noGrp="1"/>
          </p:cNvSpPr>
          <p:nvPr>
            <p:ph type="sldNum" sz="quarter" idx="12"/>
          </p:nvPr>
        </p:nvSpPr>
        <p:spPr/>
        <p:txBody>
          <a:bodyPr/>
          <a:lstStyle/>
          <a:p>
            <a:fld id="{1D92F159-EFD3-4C4F-9DBB-1A2CAF81A5CC}" type="slidenum">
              <a:rPr lang="en-US" smtClean="0"/>
              <a:t>56</a:t>
            </a:fld>
            <a:endParaRPr lang="en-US"/>
          </a:p>
        </p:txBody>
      </p:sp>
    </p:spTree>
    <p:extLst>
      <p:ext uri="{BB962C8B-B14F-4D97-AF65-F5344CB8AC3E}">
        <p14:creationId xmlns:p14="http://schemas.microsoft.com/office/powerpoint/2010/main" val="12144305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Autofit/>
          </a:bodyPr>
          <a:lstStyle/>
          <a:p>
            <a:pPr marL="457200" lvl="1" indent="0">
              <a:buNone/>
            </a:pPr>
            <a:r>
              <a:rPr lang="en-US" sz="2400" dirty="0" err="1">
                <a:latin typeface="Courier New" charset="0"/>
                <a:ea typeface="Courier New" charset="0"/>
                <a:cs typeface="Courier New" charset="0"/>
              </a:rPr>
              <a:t>sql</a:t>
            </a:r>
            <a:r>
              <a:rPr lang="en-US" sz="2400" dirty="0">
                <a:latin typeface="Courier New" charset="0"/>
                <a:ea typeface="Courier New" charset="0"/>
                <a:cs typeface="Courier New" charset="0"/>
              </a:rPr>
              <a:t> = '''SELECT count(*) FROM gene_ontology;'''</a:t>
            </a:r>
            <a:r>
              <a:rPr lang="en-US" sz="2400" dirty="0" err="1">
                <a:latin typeface="Courier New" charset="0"/>
                <a:ea typeface="Courier New" charset="0"/>
                <a:cs typeface="Courier New" charset="0"/>
              </a:rPr>
              <a:t>curs.execute</a:t>
            </a:r>
            <a:r>
              <a:rPr lang="en-US" sz="2400" dirty="0">
                <a:latin typeface="Courier New" charset="0"/>
                <a:ea typeface="Courier New" charset="0"/>
                <a:cs typeface="Courier New" charset="0"/>
              </a:rPr>
              <a:t>(</a:t>
            </a:r>
            <a:r>
              <a:rPr lang="en-US" sz="2400" dirty="0" err="1">
                <a:latin typeface="Courier New" charset="0"/>
                <a:ea typeface="Courier New" charset="0"/>
                <a:cs typeface="Courier New" charset="0"/>
              </a:rPr>
              <a:t>sql</a:t>
            </a:r>
            <a:r>
              <a:rPr lang="en-US" sz="2400" dirty="0">
                <a:latin typeface="Courier New" charset="0"/>
                <a:ea typeface="Courier New" charset="0"/>
                <a:cs typeface="Courier New" charset="0"/>
              </a:rPr>
              <a:t>)for row in curs: print(row)</a:t>
            </a:r>
          </a:p>
          <a:p>
            <a:pPr marL="457200" lvl="1" indent="0">
              <a:buNone/>
            </a:pPr>
            <a:endParaRPr lang="en-US" sz="1000" dirty="0">
              <a:latin typeface="Courier New" charset="0"/>
              <a:ea typeface="Courier New" charset="0"/>
              <a:cs typeface="Courier New" charset="0"/>
            </a:endParaRPr>
          </a:p>
          <a:p>
            <a:pPr marL="457200" lvl="1" indent="0">
              <a:buNone/>
            </a:pPr>
            <a:r>
              <a:rPr lang="en-US" sz="2400" dirty="0" err="1">
                <a:latin typeface="Courier New" charset="0"/>
                <a:ea typeface="Courier New" charset="0"/>
                <a:cs typeface="Courier New" charset="0"/>
              </a:rPr>
              <a:t>sql</a:t>
            </a:r>
            <a:r>
              <a:rPr lang="en-US" sz="2400" dirty="0">
                <a:latin typeface="Courier New" charset="0"/>
                <a:ea typeface="Courier New" charset="0"/>
                <a:cs typeface="Courier New" charset="0"/>
              </a:rPr>
              <a:t> = '''DELETE FROM gene_ontology;'''</a:t>
            </a:r>
            <a:r>
              <a:rPr lang="en-US" sz="2400" dirty="0" err="1">
                <a:latin typeface="Courier New" charset="0"/>
                <a:ea typeface="Courier New" charset="0"/>
                <a:cs typeface="Courier New" charset="0"/>
              </a:rPr>
              <a:t>curs.execute</a:t>
            </a:r>
            <a:r>
              <a:rPr lang="en-US" sz="2400" dirty="0">
                <a:latin typeface="Courier New" charset="0"/>
                <a:ea typeface="Courier New" charset="0"/>
                <a:cs typeface="Courier New" charset="0"/>
              </a:rPr>
              <a:t>(</a:t>
            </a:r>
            <a:r>
              <a:rPr lang="en-US" sz="2400" dirty="0" err="1">
                <a:latin typeface="Courier New" charset="0"/>
                <a:ea typeface="Courier New" charset="0"/>
                <a:cs typeface="Courier New" charset="0"/>
              </a:rPr>
              <a:t>sql</a:t>
            </a:r>
            <a:r>
              <a:rPr lang="en-US" sz="2400" dirty="0">
                <a:latin typeface="Courier New" charset="0"/>
                <a:ea typeface="Courier New" charset="0"/>
                <a:cs typeface="Courier New" charset="0"/>
              </a:rPr>
              <a:t>)</a:t>
            </a:r>
          </a:p>
          <a:p>
            <a:pPr marL="457200" lvl="1" indent="0">
              <a:buNone/>
            </a:pPr>
            <a:endParaRPr lang="en-US" sz="1000" dirty="0">
              <a:latin typeface="Courier New" charset="0"/>
              <a:ea typeface="Courier New" charset="0"/>
              <a:cs typeface="Courier New" charset="0"/>
            </a:endParaRPr>
          </a:p>
          <a:p>
            <a:pPr marL="457200" lvl="1" indent="0">
              <a:buNone/>
            </a:pPr>
            <a:r>
              <a:rPr lang="en-US" sz="2400" dirty="0" err="1">
                <a:latin typeface="Courier New" charset="0"/>
                <a:ea typeface="Courier New" charset="0"/>
                <a:cs typeface="Courier New" charset="0"/>
              </a:rPr>
              <a:t>sql</a:t>
            </a:r>
            <a:r>
              <a:rPr lang="en-US" sz="2400" dirty="0">
                <a:latin typeface="Courier New" charset="0"/>
                <a:ea typeface="Courier New" charset="0"/>
                <a:cs typeface="Courier New" charset="0"/>
              </a:rPr>
              <a:t> = '''SELECT count(*) FROM gene_ontology;'''</a:t>
            </a:r>
            <a:r>
              <a:rPr lang="en-US" sz="2400" dirty="0" err="1">
                <a:latin typeface="Courier New" charset="0"/>
                <a:ea typeface="Courier New" charset="0"/>
                <a:cs typeface="Courier New" charset="0"/>
              </a:rPr>
              <a:t>curs.execute</a:t>
            </a:r>
            <a:r>
              <a:rPr lang="en-US" sz="2400" dirty="0">
                <a:latin typeface="Courier New" charset="0"/>
                <a:ea typeface="Courier New" charset="0"/>
                <a:cs typeface="Courier New" charset="0"/>
              </a:rPr>
              <a:t>(</a:t>
            </a:r>
            <a:r>
              <a:rPr lang="en-US" sz="2400" dirty="0" err="1">
                <a:latin typeface="Courier New" charset="0"/>
                <a:ea typeface="Courier New" charset="0"/>
                <a:cs typeface="Courier New" charset="0"/>
              </a:rPr>
              <a:t>sql</a:t>
            </a:r>
            <a:r>
              <a:rPr lang="en-US" sz="2400" dirty="0">
                <a:latin typeface="Courier New" charset="0"/>
                <a:ea typeface="Courier New" charset="0"/>
                <a:cs typeface="Courier New" charset="0"/>
              </a:rPr>
              <a:t>)for row in curs: print(row)</a:t>
            </a:r>
          </a:p>
          <a:p>
            <a:pPr marL="457200" lvl="1" indent="0">
              <a:buNone/>
            </a:pPr>
            <a:endParaRPr lang="en-US" sz="1000" dirty="0">
              <a:latin typeface="Courier New" charset="0"/>
              <a:ea typeface="Courier New" charset="0"/>
              <a:cs typeface="Courier New" charset="0"/>
            </a:endParaRPr>
          </a:p>
          <a:p>
            <a:pPr marL="457200" lvl="1" indent="0">
              <a:buNone/>
            </a:pPr>
            <a:r>
              <a:rPr lang="en-US" sz="2400" dirty="0">
                <a:latin typeface="Courier New" charset="0"/>
                <a:ea typeface="Courier New" charset="0"/>
                <a:cs typeface="Courier New" charset="0"/>
              </a:rPr>
              <a:t>(0,)</a:t>
            </a:r>
          </a:p>
        </p:txBody>
      </p:sp>
      <p:sp>
        <p:nvSpPr>
          <p:cNvPr id="4" name="Slide Number Placeholder 3"/>
          <p:cNvSpPr>
            <a:spLocks noGrp="1"/>
          </p:cNvSpPr>
          <p:nvPr>
            <p:ph type="sldNum" sz="quarter" idx="12"/>
          </p:nvPr>
        </p:nvSpPr>
        <p:spPr/>
        <p:txBody>
          <a:bodyPr/>
          <a:lstStyle/>
          <a:p>
            <a:fld id="{1D92F159-EFD3-4C4F-9DBB-1A2CAF81A5CC}" type="slidenum">
              <a:rPr lang="en-US" smtClean="0"/>
              <a:t>57</a:t>
            </a:fld>
            <a:endParaRPr lang="en-US"/>
          </a:p>
        </p:txBody>
      </p:sp>
    </p:spTree>
    <p:extLst>
      <p:ext uri="{BB962C8B-B14F-4D97-AF65-F5344CB8AC3E}">
        <p14:creationId xmlns:p14="http://schemas.microsoft.com/office/powerpoint/2010/main" val="124958872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Dropping a table	</a:t>
            </a:r>
          </a:p>
        </p:txBody>
      </p:sp>
      <p:sp>
        <p:nvSpPr>
          <p:cNvPr id="3" name="Content Placeholder 2"/>
          <p:cNvSpPr>
            <a:spLocks noGrp="1"/>
          </p:cNvSpPr>
          <p:nvPr>
            <p:ph idx="1"/>
          </p:nvPr>
        </p:nvSpPr>
        <p:spPr/>
        <p:txBody>
          <a:bodyPr/>
          <a:lstStyle/>
          <a:p>
            <a:r>
              <a:rPr lang="en-US" sz="2800" dirty="0"/>
              <a:t>This permanently removes a table and all data.  </a:t>
            </a:r>
            <a:r>
              <a:rPr lang="en-US" sz="2800" b="1" dirty="0"/>
              <a:t>PERMANENTLY</a:t>
            </a:r>
            <a:r>
              <a:rPr lang="en-US" sz="2800" dirty="0"/>
              <a:t>! Gone! Really!</a:t>
            </a:r>
          </a:p>
          <a:p>
            <a:pPr marL="0" indent="0">
              <a:buNone/>
            </a:pPr>
            <a:endParaRPr lang="en-US" sz="1000" dirty="0"/>
          </a:p>
          <a:p>
            <a:pPr marL="0" indent="0">
              <a:buNone/>
            </a:pPr>
            <a:r>
              <a:rPr lang="en-US" sz="2400" dirty="0">
                <a:latin typeface="Courier New" charset="0"/>
                <a:ea typeface="Courier New" charset="0"/>
                <a:cs typeface="Courier New" charset="0"/>
              </a:rPr>
              <a:t>DROP TABLE </a:t>
            </a:r>
            <a:r>
              <a:rPr lang="en-US" sz="2400" dirty="0" err="1">
                <a:latin typeface="Courier New" charset="0"/>
                <a:ea typeface="Courier New" charset="0"/>
                <a:cs typeface="Courier New" charset="0"/>
              </a:rPr>
              <a:t>gene_ontology</a:t>
            </a:r>
            <a:r>
              <a:rPr lang="en-US" sz="2400" dirty="0">
                <a:latin typeface="Courier New" charset="0"/>
                <a:ea typeface="Courier New" charset="0"/>
                <a:cs typeface="Courier New" charset="0"/>
              </a:rPr>
              <a:t>;</a:t>
            </a:r>
          </a:p>
          <a:p>
            <a:pPr marL="0" indent="0">
              <a:buNone/>
            </a:pPr>
            <a:endParaRPr lang="en-US" sz="1000" dirty="0">
              <a:latin typeface="Courier New" charset="0"/>
              <a:ea typeface="Courier New" charset="0"/>
              <a:cs typeface="Courier New" charset="0"/>
            </a:endParaRPr>
          </a:p>
          <a:p>
            <a:pPr lvl="1"/>
            <a:r>
              <a:rPr lang="en-US" sz="2400" dirty="0"/>
              <a:t>EXISTS &lt;</a:t>
            </a:r>
            <a:r>
              <a:rPr lang="en-US" sz="2400" dirty="0" err="1"/>
              <a:t>table_name</a:t>
            </a:r>
            <a:r>
              <a:rPr lang="en-US" sz="2400" dirty="0"/>
              <a:t>&gt; now evaluates to False</a:t>
            </a:r>
          </a:p>
          <a:p>
            <a:pPr marL="57150" indent="0">
              <a:buNone/>
            </a:pPr>
            <a:endParaRPr lang="en-US" sz="1000" dirty="0"/>
          </a:p>
          <a:p>
            <a:pPr marL="0" indent="0">
              <a:buNone/>
            </a:pPr>
            <a:r>
              <a:rPr lang="en-US" sz="2400" dirty="0">
                <a:latin typeface="Courier New" charset="0"/>
                <a:ea typeface="Courier New" charset="0"/>
                <a:cs typeface="Courier New" charset="0"/>
              </a:rPr>
              <a:t>SELECT name FROM </a:t>
            </a:r>
            <a:r>
              <a:rPr lang="en-US" sz="2400" dirty="0" err="1">
                <a:latin typeface="Courier New" charset="0"/>
                <a:ea typeface="Courier New" charset="0"/>
                <a:cs typeface="Courier New" charset="0"/>
              </a:rPr>
              <a:t>sqlite_master</a:t>
            </a:r>
            <a:r>
              <a:rPr lang="en-US" sz="2400" dirty="0">
                <a:latin typeface="Courier New" charset="0"/>
                <a:ea typeface="Courier New" charset="0"/>
                <a:cs typeface="Courier New" charset="0"/>
              </a:rPr>
              <a:t> WHERE type='table' AND name='</a:t>
            </a:r>
            <a:r>
              <a:rPr lang="en-US" sz="2400" dirty="0" err="1">
                <a:latin typeface="Courier New" charset="0"/>
                <a:ea typeface="Courier New" charset="0"/>
                <a:cs typeface="Courier New" charset="0"/>
              </a:rPr>
              <a:t>gene_ontology</a:t>
            </a:r>
            <a:r>
              <a:rPr lang="en-US" sz="2400" dirty="0">
                <a:latin typeface="Courier New" charset="0"/>
                <a:ea typeface="Courier New" charset="0"/>
                <a:cs typeface="Courier New" charset="0"/>
              </a:rPr>
              <a:t>';</a:t>
            </a:r>
          </a:p>
        </p:txBody>
      </p:sp>
      <p:sp>
        <p:nvSpPr>
          <p:cNvPr id="4" name="Slide Number Placeholder 3"/>
          <p:cNvSpPr>
            <a:spLocks noGrp="1"/>
          </p:cNvSpPr>
          <p:nvPr>
            <p:ph type="sldNum" sz="quarter" idx="12"/>
          </p:nvPr>
        </p:nvSpPr>
        <p:spPr/>
        <p:txBody>
          <a:bodyPr/>
          <a:lstStyle/>
          <a:p>
            <a:fld id="{1D92F159-EFD3-4C4F-9DBB-1A2CAF81A5CC}" type="slidenum">
              <a:rPr lang="en-US" smtClean="0"/>
              <a:t>58</a:t>
            </a:fld>
            <a:endParaRPr lang="en-US"/>
          </a:p>
        </p:txBody>
      </p:sp>
    </p:spTree>
    <p:extLst>
      <p:ext uri="{BB962C8B-B14F-4D97-AF65-F5344CB8AC3E}">
        <p14:creationId xmlns:p14="http://schemas.microsoft.com/office/powerpoint/2010/main" val="159515067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Dropping a table</a:t>
            </a:r>
          </a:p>
        </p:txBody>
      </p:sp>
      <p:sp>
        <p:nvSpPr>
          <p:cNvPr id="3" name="Content Placeholder 2"/>
          <p:cNvSpPr>
            <a:spLocks noGrp="1"/>
          </p:cNvSpPr>
          <p:nvPr>
            <p:ph idx="1"/>
          </p:nvPr>
        </p:nvSpPr>
        <p:spPr>
          <a:xfrm>
            <a:off x="457200" y="1600200"/>
            <a:ext cx="8506918" cy="4525963"/>
          </a:xfrm>
        </p:spPr>
        <p:txBody>
          <a:bodyPr>
            <a:normAutofit fontScale="77500" lnSpcReduction="20000"/>
          </a:bodyPr>
          <a:lstStyle/>
          <a:p>
            <a:pPr marL="0" indent="0">
              <a:buNone/>
            </a:pPr>
            <a:r>
              <a:rPr lang="en-US" sz="3100" dirty="0" err="1">
                <a:latin typeface="Courier New" charset="0"/>
                <a:ea typeface="Courier New" charset="0"/>
                <a:cs typeface="Courier New" charset="0"/>
              </a:rPr>
              <a:t>sql</a:t>
            </a:r>
            <a:r>
              <a:rPr lang="en-US" sz="3100" dirty="0">
                <a:latin typeface="Courier New" charset="0"/>
                <a:ea typeface="Courier New" charset="0"/>
                <a:cs typeface="Courier New" charset="0"/>
              </a:rPr>
              <a:t> = '''DROP TABLE </a:t>
            </a:r>
            <a:r>
              <a:rPr lang="en-US" sz="3100" dirty="0" err="1">
                <a:latin typeface="Courier New" charset="0"/>
                <a:ea typeface="Courier New" charset="0"/>
                <a:cs typeface="Courier New" charset="0"/>
              </a:rPr>
              <a:t>gene_ontology</a:t>
            </a:r>
            <a:r>
              <a:rPr lang="en-US" sz="3100" dirty="0">
                <a:latin typeface="Courier New" charset="0"/>
                <a:ea typeface="Courier New" charset="0"/>
                <a:cs typeface="Courier New" charset="0"/>
              </a:rPr>
              <a:t>;'''</a:t>
            </a:r>
          </a:p>
          <a:p>
            <a:pPr marL="0" indent="0">
              <a:buNone/>
            </a:pPr>
            <a:r>
              <a:rPr lang="en-US" sz="3100" dirty="0" err="1">
                <a:latin typeface="Courier New" charset="0"/>
                <a:ea typeface="Courier New" charset="0"/>
                <a:cs typeface="Courier New" charset="0"/>
              </a:rPr>
              <a:t>curs.execute</a:t>
            </a:r>
            <a:r>
              <a:rPr lang="en-US" sz="3100" dirty="0">
                <a:latin typeface="Courier New" charset="0"/>
                <a:ea typeface="Courier New" charset="0"/>
                <a:cs typeface="Courier New" charset="0"/>
              </a:rPr>
              <a:t>(</a:t>
            </a:r>
            <a:r>
              <a:rPr lang="en-US" sz="3100" dirty="0" err="1">
                <a:latin typeface="Courier New" charset="0"/>
                <a:ea typeface="Courier New" charset="0"/>
                <a:cs typeface="Courier New" charset="0"/>
              </a:rPr>
              <a:t>sql</a:t>
            </a:r>
            <a:r>
              <a:rPr lang="en-US" sz="3100" dirty="0">
                <a:latin typeface="Courier New" charset="0"/>
                <a:ea typeface="Courier New" charset="0"/>
                <a:cs typeface="Courier New" charset="0"/>
              </a:rPr>
              <a:t>)</a:t>
            </a:r>
          </a:p>
          <a:p>
            <a:pPr marL="0" indent="0">
              <a:buNone/>
            </a:pPr>
            <a:r>
              <a:rPr lang="en-US" sz="3100" dirty="0" err="1">
                <a:latin typeface="Courier New" charset="0"/>
                <a:ea typeface="Courier New" charset="0"/>
                <a:cs typeface="Courier New" charset="0"/>
              </a:rPr>
              <a:t>conn.commit</a:t>
            </a:r>
            <a:r>
              <a:rPr lang="en-US" sz="3100" dirty="0">
                <a:latin typeface="Courier New" charset="0"/>
                <a:ea typeface="Courier New" charset="0"/>
                <a:cs typeface="Courier New" charset="0"/>
              </a:rPr>
              <a:t>()</a:t>
            </a:r>
          </a:p>
          <a:p>
            <a:pPr marL="0" indent="0">
              <a:buNone/>
            </a:pPr>
            <a:r>
              <a:rPr lang="en-US" sz="3100" dirty="0" err="1">
                <a:latin typeface="Courier New" charset="0"/>
                <a:ea typeface="Courier New" charset="0"/>
                <a:cs typeface="Courier New" charset="0"/>
              </a:rPr>
              <a:t>sql</a:t>
            </a:r>
            <a:r>
              <a:rPr lang="en-US" sz="3100" dirty="0">
                <a:latin typeface="Courier New" charset="0"/>
                <a:ea typeface="Courier New" charset="0"/>
                <a:cs typeface="Courier New" charset="0"/>
              </a:rPr>
              <a:t>='''SELECT count(*) FROM </a:t>
            </a:r>
            <a:r>
              <a:rPr lang="en-US" sz="3100" dirty="0" err="1">
                <a:latin typeface="Courier New" charset="0"/>
                <a:ea typeface="Courier New" charset="0"/>
                <a:cs typeface="Courier New" charset="0"/>
              </a:rPr>
              <a:t>gene_ontology</a:t>
            </a:r>
            <a:r>
              <a:rPr lang="en-US" sz="3100" dirty="0">
                <a:latin typeface="Courier New" charset="0"/>
                <a:ea typeface="Courier New" charset="0"/>
                <a:cs typeface="Courier New" charset="0"/>
              </a:rPr>
              <a:t>;'''</a:t>
            </a:r>
          </a:p>
          <a:p>
            <a:pPr marL="0" indent="0">
              <a:buNone/>
            </a:pPr>
            <a:r>
              <a:rPr lang="en-US" sz="3100" dirty="0" err="1">
                <a:latin typeface="Courier New" charset="0"/>
                <a:ea typeface="Courier New" charset="0"/>
                <a:cs typeface="Courier New" charset="0"/>
              </a:rPr>
              <a:t>curs.execute</a:t>
            </a:r>
            <a:r>
              <a:rPr lang="en-US" sz="3100" dirty="0">
                <a:latin typeface="Courier New" charset="0"/>
                <a:ea typeface="Courier New" charset="0"/>
                <a:cs typeface="Courier New" charset="0"/>
              </a:rPr>
              <a:t>(</a:t>
            </a:r>
            <a:r>
              <a:rPr lang="en-US" sz="3100" dirty="0" err="1">
                <a:latin typeface="Courier New" charset="0"/>
                <a:ea typeface="Courier New" charset="0"/>
                <a:cs typeface="Courier New" charset="0"/>
              </a:rPr>
              <a:t>sql</a:t>
            </a:r>
            <a:r>
              <a:rPr lang="en-US" sz="3100" dirty="0">
                <a:latin typeface="Courier New" charset="0"/>
                <a:ea typeface="Courier New" charset="0"/>
                <a:cs typeface="Courier New" charset="0"/>
              </a:rPr>
              <a:t>)</a:t>
            </a:r>
          </a:p>
          <a:p>
            <a:pPr marL="0" indent="0">
              <a:buNone/>
            </a:pPr>
            <a:r>
              <a:rPr lang="en-US" dirty="0"/>
              <a:t>---------------------------------------------------------------------------</a:t>
            </a:r>
          </a:p>
          <a:p>
            <a:pPr marL="0" indent="0">
              <a:buNone/>
            </a:pPr>
            <a:r>
              <a:rPr lang="en-US" dirty="0" err="1"/>
              <a:t>OperationalError</a:t>
            </a:r>
            <a:r>
              <a:rPr lang="en-US" dirty="0"/>
              <a:t>              </a:t>
            </a:r>
            <a:r>
              <a:rPr lang="en-US" dirty="0" err="1"/>
              <a:t>Traceback</a:t>
            </a:r>
            <a:r>
              <a:rPr lang="en-US" dirty="0"/>
              <a:t> (most recent call last)</a:t>
            </a:r>
          </a:p>
          <a:p>
            <a:pPr marL="0" indent="0">
              <a:buNone/>
            </a:pPr>
            <a:r>
              <a:rPr lang="en-US" dirty="0"/>
              <a:t>&lt;ipython-input-55-6a6eca696432&gt; in &lt;module&gt;()</a:t>
            </a:r>
          </a:p>
          <a:p>
            <a:pPr marL="0" indent="0">
              <a:buNone/>
            </a:pPr>
            <a:r>
              <a:rPr lang="en-US" dirty="0"/>
              <a:t>----&gt; 1 </a:t>
            </a:r>
            <a:r>
              <a:rPr lang="en-US" dirty="0" err="1"/>
              <a:t>curs.execute</a:t>
            </a:r>
            <a:r>
              <a:rPr lang="en-US" dirty="0"/>
              <a:t>(</a:t>
            </a:r>
            <a:r>
              <a:rPr lang="en-US" dirty="0" err="1"/>
              <a:t>sql</a:t>
            </a:r>
            <a:r>
              <a:rPr lang="en-US" dirty="0"/>
              <a:t>)</a:t>
            </a:r>
          </a:p>
          <a:p>
            <a:endParaRPr lang="en-US" dirty="0"/>
          </a:p>
          <a:p>
            <a:pPr marL="0" indent="0">
              <a:buNone/>
            </a:pPr>
            <a:r>
              <a:rPr lang="en-US" dirty="0" err="1"/>
              <a:t>OperationalError</a:t>
            </a:r>
            <a:r>
              <a:rPr lang="en-US" dirty="0"/>
              <a:t>: no such table: </a:t>
            </a:r>
            <a:r>
              <a:rPr lang="en-US" dirty="0" err="1"/>
              <a:t>gene_ontology</a:t>
            </a:r>
            <a:endParaRPr lang="en-US" dirty="0"/>
          </a:p>
          <a:p>
            <a:endParaRPr lang="en-US" dirty="0"/>
          </a:p>
        </p:txBody>
      </p:sp>
      <p:sp>
        <p:nvSpPr>
          <p:cNvPr id="4" name="Slide Number Placeholder 3"/>
          <p:cNvSpPr>
            <a:spLocks noGrp="1"/>
          </p:cNvSpPr>
          <p:nvPr>
            <p:ph type="sldNum" sz="quarter" idx="12"/>
          </p:nvPr>
        </p:nvSpPr>
        <p:spPr/>
        <p:txBody>
          <a:bodyPr/>
          <a:lstStyle/>
          <a:p>
            <a:fld id="{1D92F159-EFD3-4C4F-9DBB-1A2CAF81A5CC}" type="slidenum">
              <a:rPr lang="en-US" smtClean="0"/>
              <a:t>59</a:t>
            </a:fld>
            <a:endParaRPr lang="en-US"/>
          </a:p>
        </p:txBody>
      </p:sp>
    </p:spTree>
    <p:extLst>
      <p:ext uri="{BB962C8B-B14F-4D97-AF65-F5344CB8AC3E}">
        <p14:creationId xmlns:p14="http://schemas.microsoft.com/office/powerpoint/2010/main" val="511562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ChangeArrowheads="1"/>
          </p:cNvSpPr>
          <p:nvPr/>
        </p:nvSpPr>
        <p:spPr bwMode="auto">
          <a:xfrm>
            <a:off x="157495" y="1417638"/>
            <a:ext cx="904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000" dirty="0">
                <a:cs typeface="Times New Roman" pitchFamily="18" charset="0"/>
              </a:rPr>
              <a:t>GENE</a:t>
            </a:r>
            <a:endParaRPr lang="en-US" altLang="en-US" sz="3200" dirty="0"/>
          </a:p>
        </p:txBody>
      </p:sp>
      <p:graphicFrame>
        <p:nvGraphicFramePr>
          <p:cNvPr id="6233" name="Group 89"/>
          <p:cNvGraphicFramePr>
            <a:graphicFrameLocks noGrp="1"/>
          </p:cNvGraphicFramePr>
          <p:nvPr>
            <p:extLst>
              <p:ext uri="{D42A27DB-BD31-4B8C-83A1-F6EECF244321}">
                <p14:modId xmlns:p14="http://schemas.microsoft.com/office/powerpoint/2010/main" val="783958405"/>
              </p:ext>
            </p:extLst>
          </p:nvPr>
        </p:nvGraphicFramePr>
        <p:xfrm>
          <a:off x="1136650" y="1449425"/>
          <a:ext cx="7239000" cy="1371600"/>
        </p:xfrm>
        <a:graphic>
          <a:graphicData uri="http://schemas.openxmlformats.org/drawingml/2006/table">
            <a:tbl>
              <a:tblPr/>
              <a:tblGrid>
                <a:gridCol w="1874838">
                  <a:extLst>
                    <a:ext uri="{9D8B030D-6E8A-4147-A177-3AD203B41FA5}">
                      <a16:colId xmlns:a16="http://schemas.microsoft.com/office/drawing/2014/main" val="20000"/>
                    </a:ext>
                  </a:extLst>
                </a:gridCol>
                <a:gridCol w="1498600">
                  <a:extLst>
                    <a:ext uri="{9D8B030D-6E8A-4147-A177-3AD203B41FA5}">
                      <a16:colId xmlns:a16="http://schemas.microsoft.com/office/drawing/2014/main" val="20001"/>
                    </a:ext>
                  </a:extLst>
                </a:gridCol>
                <a:gridCol w="2055812">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Gene Symbol</a:t>
                      </a:r>
                      <a:endParaRPr kumimoji="0" lang="en-US" sz="32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Gene ID</a:t>
                      </a:r>
                      <a:endParaRPr kumimoji="0" lang="en-US" sz="32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Chromosome</a:t>
                      </a:r>
                      <a:endParaRPr kumimoji="0" lang="en-US" sz="32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Species</a:t>
                      </a:r>
                      <a:endParaRPr kumimoji="0" lang="en-US" sz="32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HOXA3</a:t>
                      </a:r>
                      <a:endParaRPr kumimoji="0" lang="en-US" sz="32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3200</a:t>
                      </a:r>
                      <a:endParaRPr kumimoji="0" lang="en-US" sz="32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7</a:t>
                      </a:r>
                      <a:endParaRPr kumimoji="0" lang="en-US" sz="32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Human</a:t>
                      </a:r>
                      <a:endParaRPr kumimoji="0" lang="en-US" sz="32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APTX</a:t>
                      </a:r>
                      <a:endParaRPr kumimoji="0" lang="en-US" sz="32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54840</a:t>
                      </a:r>
                      <a:endParaRPr kumimoji="0" lang="en-US" sz="32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9</a:t>
                      </a:r>
                      <a:endParaRPr kumimoji="0" lang="en-US" sz="32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Human</a:t>
                      </a:r>
                      <a:endParaRPr kumimoji="0" lang="en-US" sz="32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0265" name="Rectangle 91"/>
          <p:cNvSpPr>
            <a:spLocks noChangeArrowheads="1"/>
          </p:cNvSpPr>
          <p:nvPr/>
        </p:nvSpPr>
        <p:spPr bwMode="auto">
          <a:xfrm>
            <a:off x="146049" y="2972114"/>
            <a:ext cx="8678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dirty="0"/>
              <a:t>Most will consist of more than one table with some identified relation </a:t>
            </a:r>
            <a:r>
              <a:rPr lang="en-US" altLang="en-US"/>
              <a:t>between tables </a:t>
            </a:r>
            <a:endParaRPr lang="en-US" altLang="en-US" dirty="0"/>
          </a:p>
        </p:txBody>
      </p:sp>
      <p:sp>
        <p:nvSpPr>
          <p:cNvPr id="10266" name="Rectangle 92"/>
          <p:cNvSpPr>
            <a:spLocks noChangeArrowheads="1"/>
          </p:cNvSpPr>
          <p:nvPr/>
        </p:nvSpPr>
        <p:spPr bwMode="auto">
          <a:xfrm>
            <a:off x="451466" y="3492535"/>
            <a:ext cx="11989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1400" dirty="0">
                <a:cs typeface="Times New Roman" pitchFamily="18" charset="0"/>
              </a:rPr>
              <a:t>TAXONOMY</a:t>
            </a:r>
            <a:endParaRPr lang="en-US" altLang="en-US" sz="1400" dirty="0"/>
          </a:p>
        </p:txBody>
      </p:sp>
      <p:graphicFrame>
        <p:nvGraphicFramePr>
          <p:cNvPr id="6395" name="Group 251"/>
          <p:cNvGraphicFramePr>
            <a:graphicFrameLocks noGrp="1"/>
          </p:cNvGraphicFramePr>
          <p:nvPr>
            <p:extLst>
              <p:ext uri="{D42A27DB-BD31-4B8C-83A1-F6EECF244321}">
                <p14:modId xmlns:p14="http://schemas.microsoft.com/office/powerpoint/2010/main" val="1097159661"/>
              </p:ext>
            </p:extLst>
          </p:nvPr>
        </p:nvGraphicFramePr>
        <p:xfrm>
          <a:off x="1905000" y="3492535"/>
          <a:ext cx="4953000" cy="1069409"/>
        </p:xfrm>
        <a:graphic>
          <a:graphicData uri="http://schemas.openxmlformats.org/drawingml/2006/table">
            <a:tbl>
              <a:tblPr/>
              <a:tblGrid>
                <a:gridCol w="1529316">
                  <a:extLst>
                    <a:ext uri="{9D8B030D-6E8A-4147-A177-3AD203B41FA5}">
                      <a16:colId xmlns:a16="http://schemas.microsoft.com/office/drawing/2014/main" val="20000"/>
                    </a:ext>
                  </a:extLst>
                </a:gridCol>
                <a:gridCol w="1169582">
                  <a:extLst>
                    <a:ext uri="{9D8B030D-6E8A-4147-A177-3AD203B41FA5}">
                      <a16:colId xmlns:a16="http://schemas.microsoft.com/office/drawing/2014/main" val="20001"/>
                    </a:ext>
                  </a:extLst>
                </a:gridCol>
                <a:gridCol w="1015852">
                  <a:extLst>
                    <a:ext uri="{9D8B030D-6E8A-4147-A177-3AD203B41FA5}">
                      <a16:colId xmlns:a16="http://schemas.microsoft.com/office/drawing/2014/main" val="20002"/>
                    </a:ext>
                  </a:extLst>
                </a:gridCol>
                <a:gridCol w="1238250">
                  <a:extLst>
                    <a:ext uri="{9D8B030D-6E8A-4147-A177-3AD203B41FA5}">
                      <a16:colId xmlns:a16="http://schemas.microsoft.com/office/drawing/2014/main" val="20003"/>
                    </a:ext>
                  </a:extLst>
                </a:gridCol>
              </a:tblGrid>
              <a:tr h="39898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Common Name</a:t>
                      </a:r>
                      <a:endParaRPr kumimoji="0" lang="en-US" sz="2400" b="0" i="0" u="none" strike="noStrike" cap="none" normalizeH="0" baseline="0" dirty="0">
                        <a:ln>
                          <a:noFill/>
                        </a:ln>
                        <a:solidFill>
                          <a:schemeClr val="tx1"/>
                        </a:solidFill>
                        <a:effectLst/>
                        <a:latin typeface="Arial" charset="0"/>
                      </a:endParaRPr>
                    </a:p>
                  </a:txBody>
                  <a:tcPr marT="45687" marB="4568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Times New Roman" pitchFamily="18" charset="0"/>
                          <a:cs typeface="Times New Roman" pitchFamily="18" charset="0"/>
                        </a:rPr>
                        <a:t>TaxonID</a:t>
                      </a:r>
                      <a:endParaRPr kumimoji="0" lang="en-US" sz="2400" b="0" i="0" u="none" strike="noStrike" cap="none" normalizeH="0" baseline="0" dirty="0">
                        <a:ln>
                          <a:noFill/>
                        </a:ln>
                        <a:solidFill>
                          <a:schemeClr val="tx1"/>
                        </a:solidFill>
                        <a:effectLst/>
                        <a:latin typeface="Arial" charset="0"/>
                      </a:endParaRPr>
                    </a:p>
                  </a:txBody>
                  <a:tcPr marT="45687" marB="4568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Genus</a:t>
                      </a:r>
                      <a:endParaRPr kumimoji="0" lang="en-US" sz="2400" b="0" i="0" u="none" strike="noStrike" cap="none" normalizeH="0" baseline="0">
                        <a:ln>
                          <a:noFill/>
                        </a:ln>
                        <a:solidFill>
                          <a:schemeClr val="tx1"/>
                        </a:solidFill>
                        <a:effectLst/>
                        <a:latin typeface="Arial" charset="0"/>
                      </a:endParaRPr>
                    </a:p>
                  </a:txBody>
                  <a:tcPr marT="45687" marB="4568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Species</a:t>
                      </a:r>
                      <a:endParaRPr kumimoji="0" lang="en-US" sz="2400" b="0" i="0" u="none" strike="noStrike" cap="none" normalizeH="0" baseline="0">
                        <a:ln>
                          <a:noFill/>
                        </a:ln>
                        <a:solidFill>
                          <a:schemeClr val="tx1"/>
                        </a:solidFill>
                        <a:effectLst/>
                        <a:latin typeface="Arial" charset="0"/>
                      </a:endParaRPr>
                    </a:p>
                  </a:txBody>
                  <a:tcPr marT="45687" marB="4568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2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Human</a:t>
                      </a:r>
                      <a:endParaRPr kumimoji="0" lang="en-US" sz="2400" b="0" i="0" u="none" strike="noStrike" cap="none" normalizeH="0" baseline="0">
                        <a:ln>
                          <a:noFill/>
                        </a:ln>
                        <a:solidFill>
                          <a:schemeClr val="tx1"/>
                        </a:solidFill>
                        <a:effectLst/>
                        <a:latin typeface="Arial" charset="0"/>
                      </a:endParaRPr>
                    </a:p>
                  </a:txBody>
                  <a:tcPr marT="45687" marB="4568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9606</a:t>
                      </a:r>
                      <a:endParaRPr kumimoji="0" lang="en-US" sz="2400" b="0" i="0" u="none" strike="noStrike" cap="none" normalizeH="0" baseline="0">
                        <a:ln>
                          <a:noFill/>
                        </a:ln>
                        <a:solidFill>
                          <a:schemeClr val="tx1"/>
                        </a:solidFill>
                        <a:effectLst/>
                        <a:latin typeface="Arial" charset="0"/>
                      </a:endParaRPr>
                    </a:p>
                  </a:txBody>
                  <a:tcPr marT="45687" marB="4568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Homo</a:t>
                      </a:r>
                      <a:endParaRPr kumimoji="0" lang="en-US" sz="2400" b="0" i="0" u="none" strike="noStrike" cap="none" normalizeH="0" baseline="0">
                        <a:ln>
                          <a:noFill/>
                        </a:ln>
                        <a:solidFill>
                          <a:schemeClr val="tx1"/>
                        </a:solidFill>
                        <a:effectLst/>
                        <a:latin typeface="Arial" charset="0"/>
                      </a:endParaRPr>
                    </a:p>
                  </a:txBody>
                  <a:tcPr marT="45687" marB="4568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sapiens</a:t>
                      </a:r>
                      <a:endParaRPr kumimoji="0" lang="en-US" sz="2400" b="0" i="0" u="none" strike="noStrike" cap="none" normalizeH="0" baseline="0">
                        <a:ln>
                          <a:noFill/>
                        </a:ln>
                        <a:solidFill>
                          <a:schemeClr val="tx1"/>
                        </a:solidFill>
                        <a:effectLst/>
                        <a:latin typeface="Arial" charset="0"/>
                      </a:endParaRPr>
                    </a:p>
                  </a:txBody>
                  <a:tcPr marT="45687" marB="4568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2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Mouse</a:t>
                      </a:r>
                      <a:endParaRPr kumimoji="0" lang="en-US" sz="2400" b="0" i="0" u="none" strike="noStrike" cap="none" normalizeH="0" baseline="0">
                        <a:ln>
                          <a:noFill/>
                        </a:ln>
                        <a:solidFill>
                          <a:schemeClr val="tx1"/>
                        </a:solidFill>
                        <a:effectLst/>
                        <a:latin typeface="Arial" charset="0"/>
                      </a:endParaRPr>
                    </a:p>
                  </a:txBody>
                  <a:tcPr marT="45687" marB="4568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10090</a:t>
                      </a:r>
                      <a:endParaRPr kumimoji="0" lang="en-US" sz="2400" b="0" i="0" u="none" strike="noStrike" cap="none" normalizeH="0" baseline="0">
                        <a:ln>
                          <a:noFill/>
                        </a:ln>
                        <a:solidFill>
                          <a:schemeClr val="tx1"/>
                        </a:solidFill>
                        <a:effectLst/>
                        <a:latin typeface="Arial" charset="0"/>
                      </a:endParaRPr>
                    </a:p>
                  </a:txBody>
                  <a:tcPr marT="45687" marB="4568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Mus</a:t>
                      </a:r>
                      <a:endParaRPr kumimoji="0" lang="en-US" sz="2400" b="0" i="0" u="none" strike="noStrike" cap="none" normalizeH="0" baseline="0">
                        <a:ln>
                          <a:noFill/>
                        </a:ln>
                        <a:solidFill>
                          <a:schemeClr val="tx1"/>
                        </a:solidFill>
                        <a:effectLst/>
                        <a:latin typeface="Arial" charset="0"/>
                      </a:endParaRPr>
                    </a:p>
                  </a:txBody>
                  <a:tcPr marT="45687" marB="4568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Times New Roman" pitchFamily="18" charset="0"/>
                          <a:cs typeface="Times New Roman" pitchFamily="18" charset="0"/>
                        </a:rPr>
                        <a:t>musculus</a:t>
                      </a:r>
                      <a:endParaRPr kumimoji="0" lang="en-US" sz="2400" b="0" i="0" u="none" strike="noStrike" cap="none" normalizeH="0" baseline="0" dirty="0">
                        <a:ln>
                          <a:noFill/>
                        </a:ln>
                        <a:solidFill>
                          <a:schemeClr val="tx1"/>
                        </a:solidFill>
                        <a:effectLst/>
                        <a:latin typeface="Arial" charset="0"/>
                      </a:endParaRPr>
                    </a:p>
                  </a:txBody>
                  <a:tcPr marT="45687" marB="4568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0289" name="Rectangle 170"/>
          <p:cNvSpPr>
            <a:spLocks noChangeArrowheads="1"/>
          </p:cNvSpPr>
          <p:nvPr/>
        </p:nvSpPr>
        <p:spPr bwMode="auto">
          <a:xfrm>
            <a:off x="451466" y="5013424"/>
            <a:ext cx="122180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1400" dirty="0">
                <a:cs typeface="Times New Roman" pitchFamily="18" charset="0"/>
              </a:rPr>
              <a:t>GENE_INFO</a:t>
            </a:r>
            <a:endParaRPr lang="en-US" altLang="en-US" sz="1400" dirty="0"/>
          </a:p>
        </p:txBody>
      </p:sp>
      <p:graphicFrame>
        <p:nvGraphicFramePr>
          <p:cNvPr id="6507" name="Group 363"/>
          <p:cNvGraphicFramePr>
            <a:graphicFrameLocks noGrp="1"/>
          </p:cNvGraphicFramePr>
          <p:nvPr>
            <p:extLst>
              <p:ext uri="{D42A27DB-BD31-4B8C-83A1-F6EECF244321}">
                <p14:modId xmlns:p14="http://schemas.microsoft.com/office/powerpoint/2010/main" val="320615940"/>
              </p:ext>
            </p:extLst>
          </p:nvPr>
        </p:nvGraphicFramePr>
        <p:xfrm>
          <a:off x="1905000" y="5013424"/>
          <a:ext cx="6452191" cy="1435553"/>
        </p:xfrm>
        <a:graphic>
          <a:graphicData uri="http://schemas.openxmlformats.org/drawingml/2006/table">
            <a:tbl>
              <a:tblPr/>
              <a:tblGrid>
                <a:gridCol w="1539949">
                  <a:extLst>
                    <a:ext uri="{9D8B030D-6E8A-4147-A177-3AD203B41FA5}">
                      <a16:colId xmlns:a16="http://schemas.microsoft.com/office/drawing/2014/main" val="20000"/>
                    </a:ext>
                  </a:extLst>
                </a:gridCol>
                <a:gridCol w="1169581">
                  <a:extLst>
                    <a:ext uri="{9D8B030D-6E8A-4147-A177-3AD203B41FA5}">
                      <a16:colId xmlns:a16="http://schemas.microsoft.com/office/drawing/2014/main" val="20001"/>
                    </a:ext>
                  </a:extLst>
                </a:gridCol>
                <a:gridCol w="1892596">
                  <a:extLst>
                    <a:ext uri="{9D8B030D-6E8A-4147-A177-3AD203B41FA5}">
                      <a16:colId xmlns:a16="http://schemas.microsoft.com/office/drawing/2014/main" val="20002"/>
                    </a:ext>
                  </a:extLst>
                </a:gridCol>
                <a:gridCol w="1850065">
                  <a:extLst>
                    <a:ext uri="{9D8B030D-6E8A-4147-A177-3AD203B41FA5}">
                      <a16:colId xmlns:a16="http://schemas.microsoft.com/office/drawing/2014/main" val="20003"/>
                    </a:ext>
                  </a:extLst>
                </a:gridCol>
              </a:tblGrid>
              <a:tr h="35075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Gene ID</a:t>
                      </a:r>
                      <a:endParaRPr kumimoji="0" lang="en-US" sz="2400" b="0" i="0" u="none" strike="noStrike" cap="none" normalizeH="0" baseline="0" dirty="0">
                        <a:ln>
                          <a:noFill/>
                        </a:ln>
                        <a:solidFill>
                          <a:schemeClr val="tx1"/>
                        </a:solidFill>
                        <a:effectLst/>
                        <a:latin typeface="Arial"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TaxonID</a:t>
                      </a:r>
                      <a:endParaRPr kumimoji="0" lang="en-US" sz="2400" b="0" i="0" u="none" strike="noStrike" cap="none" normalizeH="0" baseline="0">
                        <a:ln>
                          <a:noFill/>
                        </a:ln>
                        <a:solidFill>
                          <a:schemeClr val="tx1"/>
                        </a:solidFill>
                        <a:effectLst/>
                        <a:latin typeface="Arial"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Gene Accession</a:t>
                      </a:r>
                      <a:endParaRPr kumimoji="0" lang="en-US" sz="2400" b="0" i="0" u="none" strike="noStrike" cap="none" normalizeH="0" baseline="0">
                        <a:ln>
                          <a:noFill/>
                        </a:ln>
                        <a:solidFill>
                          <a:schemeClr val="tx1"/>
                        </a:solidFill>
                        <a:effectLst/>
                        <a:latin typeface="Arial"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Protein Accession</a:t>
                      </a:r>
                      <a:endParaRPr kumimoji="0" lang="en-US" sz="2400" b="0" i="0" u="none" strike="noStrike" cap="none" normalizeH="0" baseline="0">
                        <a:ln>
                          <a:noFill/>
                        </a:ln>
                        <a:solidFill>
                          <a:schemeClr val="tx1"/>
                        </a:solidFill>
                        <a:effectLst/>
                        <a:latin typeface="Arial"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803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3200</a:t>
                      </a:r>
                      <a:endParaRPr kumimoji="0" lang="en-US" sz="2400" b="0" i="0" u="none" strike="noStrike" cap="none" normalizeH="0" baseline="0">
                        <a:ln>
                          <a:noFill/>
                        </a:ln>
                        <a:solidFill>
                          <a:schemeClr val="tx1"/>
                        </a:solidFill>
                        <a:effectLst/>
                        <a:latin typeface="Arial"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9606</a:t>
                      </a:r>
                      <a:endParaRPr kumimoji="0" lang="en-US" sz="2400" b="0" i="0" u="none" strike="noStrike" cap="none" normalizeH="0" baseline="0" dirty="0">
                        <a:ln>
                          <a:noFill/>
                        </a:ln>
                        <a:solidFill>
                          <a:schemeClr val="tx1"/>
                        </a:solidFill>
                        <a:effectLst/>
                        <a:latin typeface="Arial"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NM_030661</a:t>
                      </a:r>
                      <a:endParaRPr kumimoji="0" lang="en-US" sz="2400" b="0" i="0" u="none" strike="noStrike" cap="none" normalizeH="0" baseline="0">
                        <a:ln>
                          <a:noFill/>
                        </a:ln>
                        <a:solidFill>
                          <a:schemeClr val="tx1"/>
                        </a:solidFill>
                        <a:effectLst/>
                        <a:latin typeface="Arial"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NP_109377</a:t>
                      </a:r>
                      <a:endParaRPr kumimoji="0" lang="en-US" sz="2400" b="0" i="0" u="none" strike="noStrike" cap="none" normalizeH="0" baseline="0">
                        <a:ln>
                          <a:noFill/>
                        </a:ln>
                        <a:solidFill>
                          <a:schemeClr val="tx1"/>
                        </a:solidFill>
                        <a:effectLst/>
                        <a:latin typeface="Arial"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150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54840</a:t>
                      </a:r>
                      <a:endParaRPr kumimoji="0" lang="en-US" sz="2400" b="0" i="0" u="none" strike="noStrike" cap="none" normalizeH="0" baseline="0">
                        <a:ln>
                          <a:noFill/>
                        </a:ln>
                        <a:solidFill>
                          <a:schemeClr val="tx1"/>
                        </a:solidFill>
                        <a:effectLst/>
                        <a:latin typeface="Arial"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9606</a:t>
                      </a:r>
                      <a:endParaRPr kumimoji="0" lang="en-US" sz="2400" b="0" i="0" u="none" strike="noStrike" cap="none" normalizeH="0" baseline="0">
                        <a:ln>
                          <a:noFill/>
                        </a:ln>
                        <a:solidFill>
                          <a:schemeClr val="tx1"/>
                        </a:solidFill>
                        <a:effectLst/>
                        <a:latin typeface="Arial"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NM_017692</a:t>
                      </a:r>
                      <a:endParaRPr kumimoji="0" lang="en-US" sz="2400" b="0" i="0" u="none" strike="noStrike" cap="none" normalizeH="0" baseline="0">
                        <a:ln>
                          <a:noFill/>
                        </a:ln>
                        <a:solidFill>
                          <a:schemeClr val="tx1"/>
                        </a:solidFill>
                        <a:effectLst/>
                        <a:latin typeface="Arial"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NP_060162</a:t>
                      </a:r>
                      <a:endParaRPr kumimoji="0" lang="en-US" sz="2400" b="0" i="0" u="none" strike="noStrike" cap="none" normalizeH="0" baseline="0">
                        <a:ln>
                          <a:noFill/>
                        </a:ln>
                        <a:solidFill>
                          <a:schemeClr val="tx1"/>
                        </a:solidFill>
                        <a:effectLst/>
                        <a:latin typeface="Arial"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25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6461</a:t>
                      </a:r>
                      <a:endParaRPr kumimoji="0" lang="en-US" sz="2400" b="0" i="0" u="none" strike="noStrike" cap="none" normalizeH="0" baseline="0">
                        <a:ln>
                          <a:noFill/>
                        </a:ln>
                        <a:solidFill>
                          <a:schemeClr val="tx1"/>
                        </a:solidFill>
                        <a:effectLst/>
                        <a:latin typeface="Arial"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10090</a:t>
                      </a:r>
                      <a:endParaRPr kumimoji="0" lang="en-US" sz="2400" b="0" i="0" u="none" strike="noStrike" cap="none" normalizeH="0" baseline="0">
                        <a:ln>
                          <a:noFill/>
                        </a:ln>
                        <a:solidFill>
                          <a:schemeClr val="tx1"/>
                        </a:solidFill>
                        <a:effectLst/>
                        <a:latin typeface="Arial"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NM_003028</a:t>
                      </a:r>
                      <a:endParaRPr kumimoji="0" lang="en-US" sz="2400" b="0" i="0" u="none" strike="noStrike" cap="none" normalizeH="0" baseline="0">
                        <a:ln>
                          <a:noFill/>
                        </a:ln>
                        <a:solidFill>
                          <a:schemeClr val="tx1"/>
                        </a:solidFill>
                        <a:effectLst/>
                        <a:latin typeface="Arial"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NP_003019</a:t>
                      </a:r>
                      <a:endParaRPr kumimoji="0" lang="en-US" sz="2400" b="0" i="0" u="none" strike="noStrike" cap="none" normalizeH="0" baseline="0" dirty="0">
                        <a:ln>
                          <a:noFill/>
                        </a:ln>
                        <a:solidFill>
                          <a:schemeClr val="tx1"/>
                        </a:solidFill>
                        <a:effectLst/>
                        <a:latin typeface="Arial"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0317" name="Rectangle 360"/>
          <p:cNvSpPr>
            <a:spLocks noChangeArrowheads="1"/>
          </p:cNvSpPr>
          <p:nvPr/>
        </p:nvSpPr>
        <p:spPr bwMode="auto">
          <a:xfrm>
            <a:off x="0" y="39782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cxnSp>
        <p:nvCxnSpPr>
          <p:cNvPr id="11" name="Straight Arrow Connector 10"/>
          <p:cNvCxnSpPr/>
          <p:nvPr/>
        </p:nvCxnSpPr>
        <p:spPr>
          <a:xfrm>
            <a:off x="4082902" y="3791616"/>
            <a:ext cx="21266" cy="131189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US" altLang="en-US" dirty="0"/>
              <a:t>Tables</a:t>
            </a:r>
            <a:endParaRPr lang="en-US" dirty="0"/>
          </a:p>
        </p:txBody>
      </p:sp>
      <p:sp>
        <p:nvSpPr>
          <p:cNvPr id="2" name="Slide Number Placeholder 1"/>
          <p:cNvSpPr>
            <a:spLocks noGrp="1"/>
          </p:cNvSpPr>
          <p:nvPr>
            <p:ph type="sldNum" sz="quarter" idx="12"/>
          </p:nvPr>
        </p:nvSpPr>
        <p:spPr/>
        <p:txBody>
          <a:bodyPr/>
          <a:lstStyle/>
          <a:p>
            <a:fld id="{1D92F159-EFD3-4C4F-9DBB-1A2CAF81A5CC}" type="slidenum">
              <a:rPr lang="en-US" smtClean="0"/>
              <a:t>6</a:t>
            </a:fld>
            <a:endParaRPr lang="en-US"/>
          </a:p>
        </p:txBody>
      </p:sp>
    </p:spTree>
    <p:extLst>
      <p:ext uri="{BB962C8B-B14F-4D97-AF65-F5344CB8AC3E}">
        <p14:creationId xmlns:p14="http://schemas.microsoft.com/office/powerpoint/2010/main" val="315746406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sz="4000" dirty="0"/>
              <a:t>Creating Tables</a:t>
            </a:r>
          </a:p>
        </p:txBody>
      </p:sp>
      <p:sp>
        <p:nvSpPr>
          <p:cNvPr id="8195" name="Rectangle 3"/>
          <p:cNvSpPr>
            <a:spLocks noGrp="1" noChangeArrowheads="1"/>
          </p:cNvSpPr>
          <p:nvPr>
            <p:ph type="body" idx="1"/>
          </p:nvPr>
        </p:nvSpPr>
        <p:spPr>
          <a:xfrm>
            <a:off x="914400" y="1295400"/>
            <a:ext cx="7772400" cy="5029200"/>
          </a:xfrm>
        </p:spPr>
        <p:txBody>
          <a:bodyPr>
            <a:normAutofit fontScale="92500" lnSpcReduction="10000"/>
          </a:bodyPr>
          <a:lstStyle/>
          <a:p>
            <a:pPr>
              <a:buFontTx/>
              <a:buNone/>
            </a:pPr>
            <a:r>
              <a:rPr lang="en-US" sz="2400" dirty="0">
                <a:latin typeface="Courier New" charset="0"/>
                <a:ea typeface="Courier New" charset="0"/>
                <a:cs typeface="Courier New" charset="0"/>
              </a:rPr>
              <a:t>CREATE TABLE </a:t>
            </a:r>
            <a:r>
              <a:rPr lang="en-US" sz="2400" dirty="0" err="1">
                <a:latin typeface="Courier New" charset="0"/>
                <a:ea typeface="Courier New" charset="0"/>
                <a:cs typeface="Courier New" charset="0"/>
              </a:rPr>
              <a:t>table_name</a:t>
            </a:r>
            <a:r>
              <a:rPr lang="en-US" sz="2400" dirty="0">
                <a:latin typeface="Courier New" charset="0"/>
                <a:ea typeface="Courier New" charset="0"/>
                <a:cs typeface="Courier New" charset="0"/>
              </a:rPr>
              <a:t> </a:t>
            </a:r>
          </a:p>
          <a:p>
            <a:pPr>
              <a:buFontTx/>
              <a:buNone/>
            </a:pPr>
            <a:r>
              <a:rPr lang="en-US" sz="2400" dirty="0">
                <a:latin typeface="Courier New" charset="0"/>
                <a:ea typeface="Courier New" charset="0"/>
                <a:cs typeface="Courier New" charset="0"/>
              </a:rPr>
              <a:t>(ColumnName1 datatype &lt;options&gt;,</a:t>
            </a:r>
          </a:p>
          <a:p>
            <a:pPr>
              <a:buFontTx/>
              <a:buNone/>
            </a:pPr>
            <a:r>
              <a:rPr lang="en-US" sz="2400" dirty="0">
                <a:latin typeface="Courier New" charset="0"/>
                <a:ea typeface="Courier New" charset="0"/>
                <a:cs typeface="Courier New" charset="0"/>
              </a:rPr>
              <a:t>ColumnName2 datatype,</a:t>
            </a:r>
          </a:p>
          <a:p>
            <a:pPr>
              <a:buFontTx/>
              <a:buNone/>
            </a:pPr>
            <a:r>
              <a:rPr lang="en-US" sz="2400" dirty="0">
                <a:latin typeface="Courier New" charset="0"/>
                <a:ea typeface="Courier New" charset="0"/>
                <a:cs typeface="Courier New" charset="0"/>
              </a:rPr>
              <a:t>ColumnName3 datatype ); </a:t>
            </a:r>
          </a:p>
          <a:p>
            <a:pPr>
              <a:buFontTx/>
              <a:buNone/>
            </a:pPr>
            <a:endParaRPr lang="en-US" sz="2400" dirty="0">
              <a:latin typeface="Courier New" charset="0"/>
              <a:ea typeface="Courier New" charset="0"/>
              <a:cs typeface="Courier New" charset="0"/>
            </a:endParaRPr>
          </a:p>
          <a:p>
            <a:pPr>
              <a:buFontTx/>
              <a:buNone/>
            </a:pPr>
            <a:r>
              <a:rPr lang="en-US" sz="2400" dirty="0" err="1">
                <a:latin typeface="Courier New" charset="0"/>
                <a:ea typeface="Courier New" charset="0"/>
                <a:cs typeface="Courier New" charset="0"/>
              </a:rPr>
              <a:t>sql</a:t>
            </a:r>
            <a:r>
              <a:rPr lang="en-US" sz="2400" dirty="0">
                <a:latin typeface="Courier New" charset="0"/>
                <a:ea typeface="Courier New" charset="0"/>
                <a:cs typeface="Courier New" charset="0"/>
              </a:rPr>
              <a:t> = '''CREATE TABLE </a:t>
            </a:r>
            <a:r>
              <a:rPr lang="en-US" sz="2400" dirty="0" err="1">
                <a:latin typeface="Courier New" charset="0"/>
                <a:ea typeface="Courier New" charset="0"/>
                <a:cs typeface="Courier New" charset="0"/>
              </a:rPr>
              <a:t>gene_ontology</a:t>
            </a:r>
            <a:endParaRPr lang="en-US" sz="2400" dirty="0">
              <a:latin typeface="Courier New" charset="0"/>
              <a:ea typeface="Courier New" charset="0"/>
              <a:cs typeface="Courier New" charset="0"/>
            </a:endParaRPr>
          </a:p>
          <a:p>
            <a:pPr>
              <a:buFontTx/>
              <a:buNone/>
            </a:pPr>
            <a:r>
              <a:rPr lang="en-US" sz="2400" dirty="0">
                <a:latin typeface="Courier New" charset="0"/>
                <a:ea typeface="Courier New" charset="0"/>
                <a:cs typeface="Courier New" charset="0"/>
              </a:rPr>
              <a:t>(</a:t>
            </a:r>
            <a:r>
              <a:rPr lang="en-US" sz="2400" dirty="0" err="1">
                <a:latin typeface="Courier New" charset="0"/>
                <a:ea typeface="Courier New" charset="0"/>
                <a:cs typeface="Courier New" charset="0"/>
              </a:rPr>
              <a:t>pfamA_acc</a:t>
            </a:r>
            <a:r>
              <a:rPr lang="en-US" sz="2400" dirty="0">
                <a:latin typeface="Courier New" charset="0"/>
                <a:ea typeface="Courier New" charset="0"/>
                <a:cs typeface="Courier New" charset="0"/>
              </a:rPr>
              <a:t> TEXT NOT NULL,</a:t>
            </a:r>
          </a:p>
          <a:p>
            <a:pPr>
              <a:buFontTx/>
              <a:buNone/>
            </a:pPr>
            <a:r>
              <a:rPr lang="en-US" sz="2400" dirty="0" err="1">
                <a:latin typeface="Courier New" charset="0"/>
                <a:ea typeface="Courier New" charset="0"/>
                <a:cs typeface="Courier New" charset="0"/>
              </a:rPr>
              <a:t>go_id</a:t>
            </a:r>
            <a:r>
              <a:rPr lang="en-US" sz="2400" dirty="0">
                <a:latin typeface="Courier New" charset="0"/>
                <a:ea typeface="Courier New" charset="0"/>
                <a:cs typeface="Courier New" charset="0"/>
              </a:rPr>
              <a:t> TEXT NOT NULL,</a:t>
            </a:r>
          </a:p>
          <a:p>
            <a:pPr>
              <a:buFontTx/>
              <a:buNone/>
            </a:pPr>
            <a:r>
              <a:rPr lang="en-US" sz="2400" dirty="0">
                <a:latin typeface="Courier New" charset="0"/>
                <a:ea typeface="Courier New" charset="0"/>
                <a:cs typeface="Courier New" charset="0"/>
              </a:rPr>
              <a:t>term TEXT NOT NULL,</a:t>
            </a:r>
          </a:p>
          <a:p>
            <a:pPr>
              <a:buFontTx/>
              <a:buNone/>
            </a:pPr>
            <a:r>
              <a:rPr lang="en-US" sz="2400" dirty="0">
                <a:latin typeface="Courier New" charset="0"/>
                <a:ea typeface="Courier New" charset="0"/>
                <a:cs typeface="Courier New" charset="0"/>
              </a:rPr>
              <a:t>category TEXT NOT NULL);'''</a:t>
            </a:r>
          </a:p>
          <a:p>
            <a:pPr>
              <a:buFontTx/>
              <a:buNone/>
            </a:pPr>
            <a:endParaRPr lang="en-US" sz="2400" dirty="0"/>
          </a:p>
          <a:p>
            <a:pPr>
              <a:buFontTx/>
              <a:buNone/>
            </a:pPr>
            <a:r>
              <a:rPr lang="en-US" sz="2400" dirty="0"/>
              <a:t>Not NULL means that data must be inserted in that field</a:t>
            </a:r>
          </a:p>
          <a:p>
            <a:pPr>
              <a:buFontTx/>
              <a:buNone/>
            </a:pPr>
            <a:r>
              <a:rPr lang="en-US" sz="2400" dirty="0"/>
              <a:t>Can also declare default values</a:t>
            </a:r>
          </a:p>
          <a:p>
            <a:pPr>
              <a:buFontTx/>
              <a:buNone/>
            </a:pPr>
            <a:endParaRPr lang="en-US" sz="2400" dirty="0"/>
          </a:p>
        </p:txBody>
      </p:sp>
      <p:sp>
        <p:nvSpPr>
          <p:cNvPr id="2" name="Slide Number Placeholder 1"/>
          <p:cNvSpPr>
            <a:spLocks noGrp="1"/>
          </p:cNvSpPr>
          <p:nvPr>
            <p:ph type="sldNum" sz="quarter" idx="12"/>
          </p:nvPr>
        </p:nvSpPr>
        <p:spPr/>
        <p:txBody>
          <a:bodyPr/>
          <a:lstStyle/>
          <a:p>
            <a:fld id="{1D92F159-EFD3-4C4F-9DBB-1A2CAF81A5CC}" type="slidenum">
              <a:rPr lang="en-US" smtClean="0"/>
              <a:t>60</a:t>
            </a:fld>
            <a:endParaRPr lang="en-US"/>
          </a:p>
        </p:txBody>
      </p:sp>
    </p:spTree>
    <p:extLst>
      <p:ext uri="{BB962C8B-B14F-4D97-AF65-F5344CB8AC3E}">
        <p14:creationId xmlns:p14="http://schemas.microsoft.com/office/powerpoint/2010/main" val="145194894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sz="4000" dirty="0"/>
              <a:t>Example</a:t>
            </a:r>
          </a:p>
        </p:txBody>
      </p:sp>
      <p:sp>
        <p:nvSpPr>
          <p:cNvPr id="8195" name="Rectangle 3"/>
          <p:cNvSpPr>
            <a:spLocks noGrp="1" noChangeArrowheads="1"/>
          </p:cNvSpPr>
          <p:nvPr>
            <p:ph type="body" idx="1"/>
          </p:nvPr>
        </p:nvSpPr>
        <p:spPr>
          <a:xfrm>
            <a:off x="914400" y="1295400"/>
            <a:ext cx="7772400" cy="5029200"/>
          </a:xfrm>
        </p:spPr>
        <p:txBody>
          <a:bodyPr>
            <a:normAutofit/>
          </a:bodyPr>
          <a:lstStyle/>
          <a:p>
            <a:pPr>
              <a:buFontTx/>
              <a:buNone/>
            </a:pPr>
            <a:r>
              <a:rPr lang="en-US" sz="2400" dirty="0">
                <a:latin typeface="Courier New" charset="0"/>
                <a:ea typeface="Courier New" charset="0"/>
                <a:cs typeface="Courier New" charset="0"/>
              </a:rPr>
              <a:t>print('CREATE </a:t>
            </a:r>
            <a:r>
              <a:rPr lang="en-US" sz="2400" dirty="0" err="1">
                <a:latin typeface="Courier New" charset="0"/>
                <a:ea typeface="Courier New" charset="0"/>
                <a:cs typeface="Courier New" charset="0"/>
              </a:rPr>
              <a:t>gene_ontology</a:t>
            </a:r>
            <a:r>
              <a:rPr lang="en-US" sz="2400" dirty="0">
                <a:latin typeface="Courier New" charset="0"/>
                <a:ea typeface="Courier New" charset="0"/>
                <a:cs typeface="Courier New" charset="0"/>
              </a:rPr>
              <a:t>')</a:t>
            </a:r>
          </a:p>
          <a:p>
            <a:pPr>
              <a:buFontTx/>
              <a:buNone/>
            </a:pPr>
            <a:r>
              <a:rPr lang="en-US" sz="2400" dirty="0" err="1">
                <a:latin typeface="Courier New" charset="0"/>
                <a:ea typeface="Courier New" charset="0"/>
                <a:cs typeface="Courier New" charset="0"/>
              </a:rPr>
              <a:t>sql</a:t>
            </a:r>
            <a:r>
              <a:rPr lang="en-US" sz="2400" dirty="0">
                <a:latin typeface="Courier New" charset="0"/>
                <a:ea typeface="Courier New" charset="0"/>
                <a:cs typeface="Courier New" charset="0"/>
              </a:rPr>
              <a:t> = '''</a:t>
            </a:r>
          </a:p>
          <a:p>
            <a:pPr marL="0" indent="0">
              <a:buNone/>
            </a:pPr>
            <a:r>
              <a:rPr lang="en-US" sz="2400" dirty="0">
                <a:latin typeface="Courier New" charset="0"/>
                <a:ea typeface="Courier New" charset="0"/>
                <a:cs typeface="Courier New" charset="0"/>
              </a:rPr>
              <a:t>CREATE TABLE </a:t>
            </a:r>
            <a:r>
              <a:rPr lang="en-US" sz="2400" dirty="0" err="1">
                <a:latin typeface="Courier New" charset="0"/>
                <a:ea typeface="Courier New" charset="0"/>
                <a:cs typeface="Courier New" charset="0"/>
              </a:rPr>
              <a:t>gene_ontology</a:t>
            </a:r>
            <a:r>
              <a:rPr lang="en-US" sz="2400" dirty="0">
                <a:latin typeface="Courier New" charset="0"/>
                <a:ea typeface="Courier New" charset="0"/>
                <a:cs typeface="Courier New" charset="0"/>
              </a:rPr>
              <a:t> (</a:t>
            </a:r>
            <a:r>
              <a:rPr lang="en-US" sz="2400" dirty="0" err="1">
                <a:latin typeface="Courier New" charset="0"/>
                <a:ea typeface="Courier New" charset="0"/>
                <a:cs typeface="Courier New" charset="0"/>
              </a:rPr>
              <a:t>pfamA_acc</a:t>
            </a:r>
            <a:r>
              <a:rPr lang="en-US" sz="2400" dirty="0">
                <a:latin typeface="Courier New" charset="0"/>
                <a:ea typeface="Courier New" charset="0"/>
                <a:cs typeface="Courier New" charset="0"/>
              </a:rPr>
              <a:t> TEXT NOT </a:t>
            </a:r>
            <a:r>
              <a:rPr lang="en-US" sz="2400" dirty="0" err="1">
                <a:latin typeface="Courier New" charset="0"/>
                <a:ea typeface="Courier New" charset="0"/>
                <a:cs typeface="Courier New" charset="0"/>
              </a:rPr>
              <a:t>NULL,go_id</a:t>
            </a:r>
            <a:r>
              <a:rPr lang="en-US" sz="2400" dirty="0">
                <a:latin typeface="Courier New" charset="0"/>
                <a:ea typeface="Courier New" charset="0"/>
                <a:cs typeface="Courier New" charset="0"/>
              </a:rPr>
              <a:t> TEXT NOT </a:t>
            </a:r>
            <a:r>
              <a:rPr lang="en-US" sz="2400" dirty="0" err="1">
                <a:latin typeface="Courier New" charset="0"/>
                <a:ea typeface="Courier New" charset="0"/>
                <a:cs typeface="Courier New" charset="0"/>
              </a:rPr>
              <a:t>NULL,term</a:t>
            </a:r>
            <a:r>
              <a:rPr lang="en-US" sz="2400" dirty="0">
                <a:latin typeface="Courier New" charset="0"/>
                <a:ea typeface="Courier New" charset="0"/>
                <a:cs typeface="Courier New" charset="0"/>
              </a:rPr>
              <a:t> TEXT NOT </a:t>
            </a:r>
            <a:r>
              <a:rPr lang="en-US" sz="2400" dirty="0" err="1">
                <a:latin typeface="Courier New" charset="0"/>
                <a:ea typeface="Courier New" charset="0"/>
                <a:cs typeface="Courier New" charset="0"/>
              </a:rPr>
              <a:t>NULL,category</a:t>
            </a:r>
            <a:r>
              <a:rPr lang="en-US" sz="2400" dirty="0">
                <a:latin typeface="Courier New" charset="0"/>
                <a:ea typeface="Courier New" charset="0"/>
                <a:cs typeface="Courier New" charset="0"/>
              </a:rPr>
              <a:t> TEXT NOT NULL,FOREIGN KEY(</a:t>
            </a:r>
            <a:r>
              <a:rPr lang="en-US" sz="2400" dirty="0" err="1">
                <a:latin typeface="Courier New" charset="0"/>
                <a:ea typeface="Courier New" charset="0"/>
                <a:cs typeface="Courier New" charset="0"/>
              </a:rPr>
              <a:t>pfamA_acc</a:t>
            </a:r>
            <a:r>
              <a:rPr lang="en-US" sz="2400" dirty="0">
                <a:latin typeface="Courier New" charset="0"/>
                <a:ea typeface="Courier New" charset="0"/>
                <a:cs typeface="Courier New" charset="0"/>
              </a:rPr>
              <a:t>) REFERENCES </a:t>
            </a:r>
            <a:r>
              <a:rPr lang="en-US" sz="2400" dirty="0" err="1">
                <a:latin typeface="Courier New" charset="0"/>
                <a:ea typeface="Courier New" charset="0"/>
                <a:cs typeface="Courier New" charset="0"/>
              </a:rPr>
              <a:t>pfamA</a:t>
            </a:r>
            <a:r>
              <a:rPr lang="en-US" sz="2400" dirty="0">
                <a:latin typeface="Courier New" charset="0"/>
                <a:ea typeface="Courier New" charset="0"/>
                <a:cs typeface="Courier New" charset="0"/>
              </a:rPr>
              <a:t>(</a:t>
            </a:r>
            <a:r>
              <a:rPr lang="en-US" sz="2400" dirty="0" err="1">
                <a:latin typeface="Courier New" charset="0"/>
                <a:ea typeface="Courier New" charset="0"/>
                <a:cs typeface="Courier New" charset="0"/>
              </a:rPr>
              <a:t>pfamA_acc</a:t>
            </a:r>
            <a:r>
              <a:rPr lang="en-US" sz="2400" dirty="0">
                <a:latin typeface="Courier New" charset="0"/>
                <a:ea typeface="Courier New" charset="0"/>
                <a:cs typeface="Courier New" charset="0"/>
              </a:rPr>
              <a:t>));</a:t>
            </a:r>
          </a:p>
          <a:p>
            <a:pPr marL="0" indent="0">
              <a:buNone/>
            </a:pPr>
            <a:r>
              <a:rPr lang="en-US" sz="2400" dirty="0">
                <a:latin typeface="Courier New" charset="0"/>
                <a:ea typeface="Courier New" charset="0"/>
                <a:cs typeface="Courier New" charset="0"/>
              </a:rPr>
              <a:t>'''</a:t>
            </a:r>
          </a:p>
          <a:p>
            <a:pPr marL="0" indent="0">
              <a:buNone/>
            </a:pPr>
            <a:r>
              <a:rPr lang="en-US" sz="2400" dirty="0" err="1">
                <a:latin typeface="Courier New" charset="0"/>
                <a:ea typeface="Courier New" charset="0"/>
                <a:cs typeface="Courier New" charset="0"/>
              </a:rPr>
              <a:t>curs.execute</a:t>
            </a:r>
            <a:r>
              <a:rPr lang="en-US" sz="2400" dirty="0">
                <a:latin typeface="Courier New" charset="0"/>
                <a:ea typeface="Courier New" charset="0"/>
                <a:cs typeface="Courier New" charset="0"/>
              </a:rPr>
              <a:t>(</a:t>
            </a:r>
            <a:r>
              <a:rPr lang="en-US" sz="2400" dirty="0" err="1">
                <a:latin typeface="Courier New" charset="0"/>
                <a:ea typeface="Courier New" charset="0"/>
                <a:cs typeface="Courier New" charset="0"/>
              </a:rPr>
              <a:t>sql</a:t>
            </a:r>
            <a:r>
              <a:rPr lang="en-US" sz="2400" dirty="0">
                <a:latin typeface="Courier New" charset="0"/>
                <a:ea typeface="Courier New" charset="0"/>
                <a:cs typeface="Courier New" charset="0"/>
              </a:rPr>
              <a:t>)</a:t>
            </a:r>
          </a:p>
          <a:p>
            <a:pPr marL="0" indent="0">
              <a:buNone/>
            </a:pPr>
            <a:r>
              <a:rPr lang="en-US" sz="2400" dirty="0">
                <a:latin typeface="Courier New" charset="0"/>
                <a:ea typeface="Courier New" charset="0"/>
                <a:cs typeface="Courier New" charset="0"/>
              </a:rPr>
              <a:t>print('DONE')</a:t>
            </a:r>
            <a:endParaRPr lang="en-US" sz="2400" dirty="0"/>
          </a:p>
        </p:txBody>
      </p:sp>
      <p:sp>
        <p:nvSpPr>
          <p:cNvPr id="2" name="Slide Number Placeholder 1"/>
          <p:cNvSpPr>
            <a:spLocks noGrp="1"/>
          </p:cNvSpPr>
          <p:nvPr>
            <p:ph type="sldNum" sz="quarter" idx="12"/>
          </p:nvPr>
        </p:nvSpPr>
        <p:spPr/>
        <p:txBody>
          <a:bodyPr/>
          <a:lstStyle/>
          <a:p>
            <a:fld id="{1D92F159-EFD3-4C4F-9DBB-1A2CAF81A5CC}" type="slidenum">
              <a:rPr lang="en-US" smtClean="0"/>
              <a:t>61</a:t>
            </a:fld>
            <a:endParaRPr lang="en-US"/>
          </a:p>
        </p:txBody>
      </p:sp>
    </p:spTree>
    <p:extLst>
      <p:ext uri="{BB962C8B-B14F-4D97-AF65-F5344CB8AC3E}">
        <p14:creationId xmlns:p14="http://schemas.microsoft.com/office/powerpoint/2010/main" val="104927136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sz="4000" dirty="0"/>
              <a:t>Add Values from File</a:t>
            </a:r>
          </a:p>
        </p:txBody>
      </p:sp>
      <p:sp>
        <p:nvSpPr>
          <p:cNvPr id="8195" name="Rectangle 3"/>
          <p:cNvSpPr>
            <a:spLocks noGrp="1" noChangeArrowheads="1"/>
          </p:cNvSpPr>
          <p:nvPr>
            <p:ph type="body" idx="1"/>
          </p:nvPr>
        </p:nvSpPr>
        <p:spPr>
          <a:xfrm>
            <a:off x="734517" y="1295400"/>
            <a:ext cx="8117174" cy="5029200"/>
          </a:xfrm>
        </p:spPr>
        <p:txBody>
          <a:bodyPr>
            <a:normAutofit lnSpcReduction="10000"/>
          </a:bodyPr>
          <a:lstStyle/>
          <a:p>
            <a:pPr>
              <a:buFontTx/>
              <a:buNone/>
            </a:pPr>
            <a:r>
              <a:rPr lang="en-US" sz="2400" dirty="0">
                <a:latin typeface="Courier New" charset="0"/>
                <a:ea typeface="Courier New" charset="0"/>
                <a:cs typeface="Courier New" charset="0"/>
              </a:rPr>
              <a:t>print('Loading </a:t>
            </a:r>
            <a:r>
              <a:rPr lang="en-US" sz="2400" dirty="0" err="1">
                <a:latin typeface="Courier New" charset="0"/>
                <a:ea typeface="Courier New" charset="0"/>
                <a:cs typeface="Courier New" charset="0"/>
              </a:rPr>
              <a:t>gene_ontology</a:t>
            </a:r>
            <a:r>
              <a:rPr lang="en-US" sz="2400" dirty="0">
                <a:latin typeface="Courier New" charset="0"/>
                <a:ea typeface="Courier New" charset="0"/>
                <a:cs typeface="Courier New" charset="0"/>
              </a:rPr>
              <a:t>')</a:t>
            </a:r>
          </a:p>
          <a:p>
            <a:pPr>
              <a:buFontTx/>
              <a:buNone/>
            </a:pPr>
            <a:r>
              <a:rPr lang="en-US" sz="2400" dirty="0" err="1">
                <a:latin typeface="Courier New" charset="0"/>
                <a:ea typeface="Courier New" charset="0"/>
                <a:cs typeface="Courier New" charset="0"/>
              </a:rPr>
              <a:t>sourceFile</a:t>
            </a:r>
            <a:r>
              <a:rPr lang="en-US" sz="2400" dirty="0">
                <a:latin typeface="Courier New" charset="0"/>
                <a:ea typeface="Courier New" charset="0"/>
                <a:cs typeface="Courier New" charset="0"/>
              </a:rPr>
              <a:t> = '</a:t>
            </a:r>
            <a:r>
              <a:rPr lang="en-US" sz="2400" dirty="0" err="1">
                <a:latin typeface="Courier New" charset="0"/>
                <a:ea typeface="Courier New" charset="0"/>
                <a:cs typeface="Courier New" charset="0"/>
              </a:rPr>
              <a:t>gene_ontology.txt</a:t>
            </a:r>
            <a:r>
              <a:rPr lang="en-US" sz="2400" dirty="0">
                <a:latin typeface="Courier New" charset="0"/>
                <a:ea typeface="Courier New" charset="0"/>
                <a:cs typeface="Courier New" charset="0"/>
              </a:rPr>
              <a:t>'</a:t>
            </a:r>
          </a:p>
          <a:p>
            <a:pPr>
              <a:buFontTx/>
              <a:buNone/>
            </a:pPr>
            <a:r>
              <a:rPr lang="en-US" sz="2400" dirty="0" err="1">
                <a:latin typeface="Courier New" charset="0"/>
                <a:ea typeface="Courier New" charset="0"/>
                <a:cs typeface="Courier New" charset="0"/>
              </a:rPr>
              <a:t>sql</a:t>
            </a:r>
            <a:r>
              <a:rPr lang="en-US" sz="2400" dirty="0">
                <a:latin typeface="Courier New" charset="0"/>
                <a:ea typeface="Courier New" charset="0"/>
                <a:cs typeface="Courier New" charset="0"/>
              </a:rPr>
              <a:t> = '''</a:t>
            </a:r>
          </a:p>
          <a:p>
            <a:pPr marL="0" indent="0">
              <a:buNone/>
            </a:pPr>
            <a:r>
              <a:rPr lang="en-US" sz="2400" dirty="0">
                <a:latin typeface="Courier New" charset="0"/>
                <a:ea typeface="Courier New" charset="0"/>
                <a:cs typeface="Courier New" charset="0"/>
              </a:rPr>
              <a:t>INSERT INTO </a:t>
            </a:r>
            <a:r>
              <a:rPr lang="en-US" sz="2400" dirty="0" err="1">
                <a:latin typeface="Courier New" charset="0"/>
                <a:ea typeface="Courier New" charset="0"/>
                <a:cs typeface="Courier New" charset="0"/>
              </a:rPr>
              <a:t>gene_ontology</a:t>
            </a:r>
            <a:r>
              <a:rPr lang="en-US" sz="2400" dirty="0">
                <a:latin typeface="Courier New" charset="0"/>
                <a:ea typeface="Courier New" charset="0"/>
                <a:cs typeface="Courier New" charset="0"/>
              </a:rPr>
              <a:t> VALUES (?,?,?,?);</a:t>
            </a:r>
          </a:p>
          <a:p>
            <a:pPr marL="0" indent="0">
              <a:buNone/>
            </a:pPr>
            <a:r>
              <a:rPr lang="en-US" sz="2400" dirty="0">
                <a:latin typeface="Courier New" charset="0"/>
                <a:ea typeface="Courier New" charset="0"/>
                <a:cs typeface="Courier New" charset="0"/>
              </a:rPr>
              <a:t>'''</a:t>
            </a:r>
          </a:p>
          <a:p>
            <a:pPr marL="0" indent="0">
              <a:buNone/>
            </a:pPr>
            <a:r>
              <a:rPr lang="en-US" sz="2400" dirty="0" err="1">
                <a:latin typeface="Courier New" charset="0"/>
                <a:ea typeface="Courier New" charset="0"/>
                <a:cs typeface="Courier New" charset="0"/>
              </a:rPr>
              <a:t>infile</a:t>
            </a:r>
            <a:r>
              <a:rPr lang="en-US" sz="2400" dirty="0">
                <a:latin typeface="Courier New" charset="0"/>
                <a:ea typeface="Courier New" charset="0"/>
                <a:cs typeface="Courier New" charset="0"/>
              </a:rPr>
              <a:t> = open(</a:t>
            </a:r>
            <a:r>
              <a:rPr lang="en-US" sz="2400" dirty="0" err="1">
                <a:latin typeface="Courier New" charset="0"/>
                <a:ea typeface="Courier New" charset="0"/>
                <a:cs typeface="Courier New" charset="0"/>
              </a:rPr>
              <a:t>sourceFile</a:t>
            </a:r>
            <a:r>
              <a:rPr lang="en-US" sz="2400" dirty="0">
                <a:latin typeface="Courier New" charset="0"/>
                <a:ea typeface="Courier New" charset="0"/>
                <a:cs typeface="Courier New" charset="0"/>
              </a:rPr>
              <a:t>, encoding='utf8')</a:t>
            </a:r>
          </a:p>
          <a:p>
            <a:pPr marL="0" indent="0">
              <a:buNone/>
            </a:pPr>
            <a:r>
              <a:rPr lang="en-US" sz="2400" dirty="0">
                <a:latin typeface="Courier New" charset="0"/>
                <a:ea typeface="Courier New" charset="0"/>
                <a:cs typeface="Courier New" charset="0"/>
              </a:rPr>
              <a:t>for line in </a:t>
            </a:r>
            <a:r>
              <a:rPr lang="en-US" sz="2400" dirty="0" err="1">
                <a:latin typeface="Courier New" charset="0"/>
                <a:ea typeface="Courier New" charset="0"/>
                <a:cs typeface="Courier New" charset="0"/>
              </a:rPr>
              <a:t>infile</a:t>
            </a:r>
            <a:r>
              <a:rPr lang="en-US" sz="2400" dirty="0">
                <a:latin typeface="Courier New" charset="0"/>
                <a:ea typeface="Courier New" charset="0"/>
                <a:cs typeface="Courier New" charset="0"/>
              </a:rPr>
              <a:t>:    </a:t>
            </a:r>
          </a:p>
          <a:p>
            <a:pPr marL="0" indent="0">
              <a:buNone/>
            </a:pPr>
            <a:r>
              <a:rPr lang="en-US" sz="2400" dirty="0">
                <a:latin typeface="Courier New" charset="0"/>
                <a:ea typeface="Courier New" charset="0"/>
                <a:cs typeface="Courier New" charset="0"/>
              </a:rPr>
              <a:t>	fields = </a:t>
            </a:r>
            <a:r>
              <a:rPr lang="en-US" sz="2400" dirty="0" err="1">
                <a:latin typeface="Courier New" charset="0"/>
                <a:ea typeface="Courier New" charset="0"/>
                <a:cs typeface="Courier New" charset="0"/>
              </a:rPr>
              <a:t>line.rstrip</a:t>
            </a:r>
            <a:r>
              <a:rPr lang="en-US" sz="2400" dirty="0">
                <a:latin typeface="Courier New" charset="0"/>
                <a:ea typeface="Courier New" charset="0"/>
                <a:cs typeface="Courier New" charset="0"/>
              </a:rPr>
              <a:t>('\n').split('\t')</a:t>
            </a:r>
          </a:p>
          <a:p>
            <a:pPr marL="0" indent="0">
              <a:buNone/>
            </a:pPr>
            <a:r>
              <a:rPr lang="en-US" sz="2400" dirty="0">
                <a:latin typeface="Courier New" charset="0"/>
                <a:ea typeface="Courier New" charset="0"/>
                <a:cs typeface="Courier New" charset="0"/>
              </a:rPr>
              <a:t>	</a:t>
            </a:r>
            <a:r>
              <a:rPr lang="en-US" sz="2400" dirty="0" err="1">
                <a:latin typeface="Courier New" charset="0"/>
                <a:ea typeface="Courier New" charset="0"/>
                <a:cs typeface="Courier New" charset="0"/>
              </a:rPr>
              <a:t>curs.execute</a:t>
            </a:r>
            <a:r>
              <a:rPr lang="en-US" sz="2400" dirty="0">
                <a:latin typeface="Courier New" charset="0"/>
                <a:ea typeface="Courier New" charset="0"/>
                <a:cs typeface="Courier New" charset="0"/>
              </a:rPr>
              <a:t>(</a:t>
            </a:r>
            <a:r>
              <a:rPr lang="en-US" sz="2400" dirty="0" err="1">
                <a:latin typeface="Courier New" charset="0"/>
                <a:ea typeface="Courier New" charset="0"/>
                <a:cs typeface="Courier New" charset="0"/>
              </a:rPr>
              <a:t>sql</a:t>
            </a:r>
            <a:r>
              <a:rPr lang="en-US" sz="2400" dirty="0">
                <a:latin typeface="Courier New" charset="0"/>
                <a:ea typeface="Courier New" charset="0"/>
                <a:cs typeface="Courier New" charset="0"/>
              </a:rPr>
              <a:t>, fields)</a:t>
            </a:r>
          </a:p>
          <a:p>
            <a:pPr marL="0" indent="0">
              <a:buNone/>
            </a:pPr>
            <a:r>
              <a:rPr lang="en-US" sz="2400" dirty="0" err="1">
                <a:latin typeface="Courier New" charset="0"/>
                <a:ea typeface="Courier New" charset="0"/>
                <a:cs typeface="Courier New" charset="0"/>
              </a:rPr>
              <a:t>infile.close</a:t>
            </a:r>
            <a:r>
              <a:rPr lang="en-US" sz="2400" dirty="0">
                <a:latin typeface="Courier New" charset="0"/>
                <a:ea typeface="Courier New" charset="0"/>
                <a:cs typeface="Courier New" charset="0"/>
              </a:rPr>
              <a:t>()</a:t>
            </a:r>
          </a:p>
          <a:p>
            <a:pPr marL="0" indent="0">
              <a:buNone/>
            </a:pPr>
            <a:r>
              <a:rPr lang="en-US" sz="2400" dirty="0" err="1">
                <a:latin typeface="Courier New" charset="0"/>
                <a:ea typeface="Courier New" charset="0"/>
                <a:cs typeface="Courier New" charset="0"/>
              </a:rPr>
              <a:t>conn.commit</a:t>
            </a:r>
            <a:r>
              <a:rPr lang="en-US" sz="2400" dirty="0">
                <a:latin typeface="Courier New" charset="0"/>
                <a:ea typeface="Courier New" charset="0"/>
                <a:cs typeface="Courier New" charset="0"/>
              </a:rPr>
              <a:t>()</a:t>
            </a:r>
          </a:p>
          <a:p>
            <a:pPr marL="0" indent="0">
              <a:buNone/>
            </a:pPr>
            <a:r>
              <a:rPr lang="en-US" sz="2400" dirty="0">
                <a:latin typeface="Courier New" charset="0"/>
                <a:ea typeface="Courier New" charset="0"/>
                <a:cs typeface="Courier New" charset="0"/>
              </a:rPr>
              <a:t>print('DONE')</a:t>
            </a:r>
            <a:endParaRPr lang="en-US" sz="2400" dirty="0"/>
          </a:p>
        </p:txBody>
      </p:sp>
      <p:sp>
        <p:nvSpPr>
          <p:cNvPr id="2" name="TextBox 1"/>
          <p:cNvSpPr txBox="1"/>
          <p:nvPr/>
        </p:nvSpPr>
        <p:spPr>
          <a:xfrm>
            <a:off x="6160957" y="899410"/>
            <a:ext cx="184731" cy="369332"/>
          </a:xfrm>
          <a:prstGeom prst="rect">
            <a:avLst/>
          </a:prstGeom>
          <a:noFill/>
        </p:spPr>
        <p:txBody>
          <a:bodyPr wrap="none" rtlCol="0">
            <a:spAutoFit/>
          </a:bodyPr>
          <a:lstStyle/>
          <a:p>
            <a:endParaRPr lang="en-US" dirty="0"/>
          </a:p>
        </p:txBody>
      </p:sp>
      <p:sp>
        <p:nvSpPr>
          <p:cNvPr id="3" name="Slide Number Placeholder 2"/>
          <p:cNvSpPr>
            <a:spLocks noGrp="1"/>
          </p:cNvSpPr>
          <p:nvPr>
            <p:ph type="sldNum" sz="quarter" idx="12"/>
          </p:nvPr>
        </p:nvSpPr>
        <p:spPr/>
        <p:txBody>
          <a:bodyPr/>
          <a:lstStyle/>
          <a:p>
            <a:fld id="{1D92F159-EFD3-4C4F-9DBB-1A2CAF81A5CC}" type="slidenum">
              <a:rPr lang="en-US" smtClean="0"/>
              <a:t>62</a:t>
            </a:fld>
            <a:endParaRPr lang="en-US"/>
          </a:p>
        </p:txBody>
      </p:sp>
    </p:spTree>
    <p:extLst>
      <p:ext uri="{BB962C8B-B14F-4D97-AF65-F5344CB8AC3E}">
        <p14:creationId xmlns:p14="http://schemas.microsoft.com/office/powerpoint/2010/main" val="211565645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31648"/>
          </a:xfrm>
        </p:spPr>
        <p:txBody>
          <a:bodyPr>
            <a:normAutofit/>
          </a:bodyPr>
          <a:lstStyle/>
          <a:p>
            <a:r>
              <a:rPr lang="en-US" sz="2800" dirty="0"/>
              <a:t>Restoring the </a:t>
            </a:r>
            <a:r>
              <a:rPr lang="en-US" sz="2800" dirty="0" err="1"/>
              <a:t>gene_ontology</a:t>
            </a:r>
            <a:r>
              <a:rPr lang="en-US" sz="2800" dirty="0"/>
              <a:t> table from a copy of the database (table must not exist in order to create it)</a:t>
            </a:r>
          </a:p>
        </p:txBody>
      </p:sp>
      <p:sp>
        <p:nvSpPr>
          <p:cNvPr id="3" name="Content Placeholder 2"/>
          <p:cNvSpPr>
            <a:spLocks noGrp="1"/>
          </p:cNvSpPr>
          <p:nvPr>
            <p:ph idx="1"/>
          </p:nvPr>
        </p:nvSpPr>
        <p:spPr>
          <a:xfrm>
            <a:off x="457200" y="1600200"/>
            <a:ext cx="8229600" cy="5018314"/>
          </a:xfrm>
        </p:spPr>
        <p:txBody>
          <a:bodyPr>
            <a:normAutofit fontScale="85000" lnSpcReduction="20000"/>
          </a:bodyPr>
          <a:lstStyle/>
          <a:p>
            <a:pPr marL="0" indent="0">
              <a:buNone/>
            </a:pPr>
            <a:r>
              <a:rPr lang="en-US" sz="2600" dirty="0" err="1">
                <a:latin typeface="Courier New" charset="0"/>
                <a:ea typeface="Courier New" charset="0"/>
                <a:cs typeface="Courier New" charset="0"/>
              </a:rPr>
              <a:t>sql</a:t>
            </a:r>
            <a:r>
              <a:rPr lang="en-US" sz="2600" dirty="0">
                <a:latin typeface="Courier New" charset="0"/>
                <a:ea typeface="Courier New" charset="0"/>
                <a:cs typeface="Courier New" charset="0"/>
              </a:rPr>
              <a:t> = '''ATTACH '</a:t>
            </a:r>
            <a:r>
              <a:rPr lang="en-US" sz="2600" dirty="0" err="1">
                <a:latin typeface="Courier New" charset="0"/>
                <a:ea typeface="Courier New" charset="0"/>
                <a:cs typeface="Courier New" charset="0"/>
              </a:rPr>
              <a:t>small_pfam_nochange.sqlite</a:t>
            </a:r>
            <a:r>
              <a:rPr lang="en-US" sz="2600" dirty="0">
                <a:latin typeface="Courier New" charset="0"/>
                <a:ea typeface="Courier New" charset="0"/>
                <a:cs typeface="Courier New" charset="0"/>
              </a:rPr>
              <a:t>' as master;'''</a:t>
            </a:r>
          </a:p>
          <a:p>
            <a:pPr marL="0" indent="0">
              <a:buNone/>
            </a:pPr>
            <a:r>
              <a:rPr lang="en-US" sz="2600" dirty="0" err="1">
                <a:latin typeface="Courier New" charset="0"/>
                <a:ea typeface="Courier New" charset="0"/>
                <a:cs typeface="Courier New" charset="0"/>
              </a:rPr>
              <a:t>curs.execute</a:t>
            </a:r>
            <a:r>
              <a:rPr lang="en-US" sz="2600" dirty="0">
                <a:latin typeface="Courier New" charset="0"/>
                <a:ea typeface="Courier New" charset="0"/>
                <a:cs typeface="Courier New" charset="0"/>
              </a:rPr>
              <a:t>(</a:t>
            </a:r>
            <a:r>
              <a:rPr lang="en-US" sz="2600" dirty="0" err="1">
                <a:latin typeface="Courier New" charset="0"/>
                <a:ea typeface="Courier New" charset="0"/>
                <a:cs typeface="Courier New" charset="0"/>
              </a:rPr>
              <a:t>sql</a:t>
            </a:r>
            <a:r>
              <a:rPr lang="en-US" sz="2600" dirty="0">
                <a:latin typeface="Courier New" charset="0"/>
                <a:ea typeface="Courier New" charset="0"/>
                <a:cs typeface="Courier New" charset="0"/>
              </a:rPr>
              <a:t>)</a:t>
            </a:r>
          </a:p>
          <a:p>
            <a:pPr marL="0" indent="0">
              <a:buNone/>
            </a:pPr>
            <a:r>
              <a:rPr lang="en-US" sz="2600" dirty="0" err="1">
                <a:latin typeface="Courier New" charset="0"/>
                <a:ea typeface="Courier New" charset="0"/>
                <a:cs typeface="Courier New" charset="0"/>
              </a:rPr>
              <a:t>sql</a:t>
            </a:r>
            <a:r>
              <a:rPr lang="en-US" sz="2600" dirty="0">
                <a:latin typeface="Courier New" charset="0"/>
                <a:ea typeface="Courier New" charset="0"/>
                <a:cs typeface="Courier New" charset="0"/>
              </a:rPr>
              <a:t> = '''CREATE TABLE </a:t>
            </a:r>
            <a:r>
              <a:rPr lang="en-US" sz="2600" dirty="0" err="1">
                <a:latin typeface="Courier New" charset="0"/>
                <a:ea typeface="Courier New" charset="0"/>
                <a:cs typeface="Courier New" charset="0"/>
              </a:rPr>
              <a:t>gene_ontology</a:t>
            </a:r>
            <a:r>
              <a:rPr lang="en-US" sz="2600" dirty="0">
                <a:latin typeface="Courier New" charset="0"/>
                <a:ea typeface="Courier New" charset="0"/>
                <a:cs typeface="Courier New" charset="0"/>
              </a:rPr>
              <a:t> as select * FROM </a:t>
            </a:r>
            <a:r>
              <a:rPr lang="en-US" sz="2600" dirty="0" err="1">
                <a:latin typeface="Courier New" charset="0"/>
                <a:ea typeface="Courier New" charset="0"/>
                <a:cs typeface="Courier New" charset="0"/>
              </a:rPr>
              <a:t>master.gene_ontology</a:t>
            </a:r>
            <a:r>
              <a:rPr lang="en-US" sz="2600" dirty="0">
                <a:latin typeface="Courier New" charset="0"/>
                <a:ea typeface="Courier New" charset="0"/>
                <a:cs typeface="Courier New" charset="0"/>
              </a:rPr>
              <a:t>;'''</a:t>
            </a:r>
          </a:p>
          <a:p>
            <a:pPr marL="0" indent="0">
              <a:buNone/>
            </a:pPr>
            <a:r>
              <a:rPr lang="en-US" sz="2600" dirty="0" err="1">
                <a:latin typeface="Courier New" charset="0"/>
                <a:ea typeface="Courier New" charset="0"/>
                <a:cs typeface="Courier New" charset="0"/>
              </a:rPr>
              <a:t>curs.execute</a:t>
            </a:r>
            <a:r>
              <a:rPr lang="en-US" sz="2600" dirty="0">
                <a:latin typeface="Courier New" charset="0"/>
                <a:ea typeface="Courier New" charset="0"/>
                <a:cs typeface="Courier New" charset="0"/>
              </a:rPr>
              <a:t>(</a:t>
            </a:r>
            <a:r>
              <a:rPr lang="en-US" sz="2600" dirty="0" err="1">
                <a:latin typeface="Courier New" charset="0"/>
                <a:ea typeface="Courier New" charset="0"/>
                <a:cs typeface="Courier New" charset="0"/>
              </a:rPr>
              <a:t>sql</a:t>
            </a:r>
            <a:r>
              <a:rPr lang="en-US" sz="2600" dirty="0">
                <a:latin typeface="Courier New" charset="0"/>
                <a:ea typeface="Courier New" charset="0"/>
                <a:cs typeface="Courier New" charset="0"/>
              </a:rPr>
              <a:t>)</a:t>
            </a:r>
          </a:p>
          <a:p>
            <a:pPr marL="0" indent="0">
              <a:buNone/>
            </a:pPr>
            <a:r>
              <a:rPr lang="en-US" sz="2600" dirty="0" err="1">
                <a:latin typeface="Courier New" charset="0"/>
                <a:ea typeface="Courier New" charset="0"/>
                <a:cs typeface="Courier New" charset="0"/>
              </a:rPr>
              <a:t>conn.commit</a:t>
            </a:r>
            <a:r>
              <a:rPr lang="en-US" sz="2600" dirty="0">
                <a:latin typeface="Courier New" charset="0"/>
                <a:ea typeface="Courier New" charset="0"/>
                <a:cs typeface="Courier New" charset="0"/>
              </a:rPr>
              <a:t>()</a:t>
            </a:r>
          </a:p>
          <a:p>
            <a:pPr marL="0" indent="0">
              <a:buNone/>
            </a:pPr>
            <a:r>
              <a:rPr lang="en-US" sz="2600" dirty="0" err="1">
                <a:latin typeface="Courier New" charset="0"/>
                <a:ea typeface="Courier New" charset="0"/>
                <a:cs typeface="Courier New" charset="0"/>
              </a:rPr>
              <a:t>sql</a:t>
            </a:r>
            <a:r>
              <a:rPr lang="en-US" sz="2600" dirty="0">
                <a:latin typeface="Courier New" charset="0"/>
                <a:ea typeface="Courier New" charset="0"/>
                <a:cs typeface="Courier New" charset="0"/>
              </a:rPr>
              <a:t> = '''DETACH master;'''</a:t>
            </a:r>
          </a:p>
          <a:p>
            <a:pPr marL="0" indent="0">
              <a:buNone/>
            </a:pPr>
            <a:r>
              <a:rPr lang="en-US" sz="2600" dirty="0" err="1">
                <a:latin typeface="Courier New" charset="0"/>
                <a:ea typeface="Courier New" charset="0"/>
                <a:cs typeface="Courier New" charset="0"/>
              </a:rPr>
              <a:t>curs.execute</a:t>
            </a:r>
            <a:r>
              <a:rPr lang="en-US" sz="2600" dirty="0">
                <a:latin typeface="Courier New" charset="0"/>
                <a:ea typeface="Courier New" charset="0"/>
                <a:cs typeface="Courier New" charset="0"/>
              </a:rPr>
              <a:t>(</a:t>
            </a:r>
            <a:r>
              <a:rPr lang="en-US" sz="2600" dirty="0" err="1">
                <a:latin typeface="Courier New" charset="0"/>
                <a:ea typeface="Courier New" charset="0"/>
                <a:cs typeface="Courier New" charset="0"/>
              </a:rPr>
              <a:t>sql</a:t>
            </a:r>
            <a:r>
              <a:rPr lang="en-US" sz="2600" dirty="0">
                <a:latin typeface="Courier New" charset="0"/>
                <a:ea typeface="Courier New" charset="0"/>
                <a:cs typeface="Courier New" charset="0"/>
              </a:rPr>
              <a:t>)</a:t>
            </a:r>
          </a:p>
          <a:p>
            <a:pPr marL="0" indent="0">
              <a:buNone/>
            </a:pPr>
            <a:endParaRPr lang="en-US" sz="2600" dirty="0">
              <a:latin typeface="Courier New" charset="0"/>
              <a:ea typeface="Courier New" charset="0"/>
              <a:cs typeface="Courier New" charset="0"/>
            </a:endParaRPr>
          </a:p>
          <a:p>
            <a:pPr marL="0" indent="0">
              <a:buNone/>
            </a:pPr>
            <a:r>
              <a:rPr lang="en-US" sz="2600" dirty="0" err="1">
                <a:latin typeface="Courier New" charset="0"/>
                <a:ea typeface="Courier New" charset="0"/>
                <a:cs typeface="Courier New" charset="0"/>
              </a:rPr>
              <a:t>sql</a:t>
            </a:r>
            <a:r>
              <a:rPr lang="en-US" sz="2600" dirty="0">
                <a:latin typeface="Courier New" charset="0"/>
                <a:ea typeface="Courier New" charset="0"/>
                <a:cs typeface="Courier New" charset="0"/>
              </a:rPr>
              <a:t>='''SELECT count(*) FROM </a:t>
            </a:r>
            <a:r>
              <a:rPr lang="en-US" sz="2600" dirty="0" err="1">
                <a:latin typeface="Courier New" charset="0"/>
                <a:ea typeface="Courier New" charset="0"/>
                <a:cs typeface="Courier New" charset="0"/>
              </a:rPr>
              <a:t>gene_ontology</a:t>
            </a:r>
            <a:r>
              <a:rPr lang="en-US" sz="2600" dirty="0">
                <a:latin typeface="Courier New" charset="0"/>
                <a:ea typeface="Courier New" charset="0"/>
                <a:cs typeface="Courier New" charset="0"/>
              </a:rPr>
              <a:t>;'''</a:t>
            </a:r>
          </a:p>
          <a:p>
            <a:pPr marL="0" indent="0">
              <a:buNone/>
            </a:pPr>
            <a:r>
              <a:rPr lang="en-US" sz="2600" dirty="0" err="1">
                <a:latin typeface="Courier New" charset="0"/>
                <a:ea typeface="Courier New" charset="0"/>
                <a:cs typeface="Courier New" charset="0"/>
              </a:rPr>
              <a:t>curs.execute</a:t>
            </a:r>
            <a:r>
              <a:rPr lang="en-US" sz="2600" dirty="0">
                <a:latin typeface="Courier New" charset="0"/>
                <a:ea typeface="Courier New" charset="0"/>
                <a:cs typeface="Courier New" charset="0"/>
              </a:rPr>
              <a:t>(</a:t>
            </a:r>
            <a:r>
              <a:rPr lang="en-US" sz="2600" dirty="0" err="1">
                <a:latin typeface="Courier New" charset="0"/>
                <a:ea typeface="Courier New" charset="0"/>
                <a:cs typeface="Courier New" charset="0"/>
              </a:rPr>
              <a:t>sql</a:t>
            </a:r>
            <a:r>
              <a:rPr lang="en-US" sz="2600" dirty="0">
                <a:latin typeface="Courier New" charset="0"/>
                <a:ea typeface="Courier New" charset="0"/>
                <a:cs typeface="Courier New" charset="0"/>
              </a:rPr>
              <a:t>)</a:t>
            </a:r>
          </a:p>
          <a:p>
            <a:pPr marL="0" indent="0">
              <a:buNone/>
            </a:pPr>
            <a:r>
              <a:rPr lang="en-US" sz="2600" dirty="0">
                <a:latin typeface="Courier New" charset="0"/>
                <a:ea typeface="Courier New" charset="0"/>
                <a:cs typeface="Courier New" charset="0"/>
              </a:rPr>
              <a:t>for row in curs: print(row)</a:t>
            </a:r>
          </a:p>
          <a:p>
            <a:pPr marL="0" indent="0">
              <a:buNone/>
            </a:pPr>
            <a:endParaRPr lang="en-US" sz="2600" dirty="0">
              <a:latin typeface="Courier New" charset="0"/>
              <a:ea typeface="Courier New" charset="0"/>
              <a:cs typeface="Courier New" charset="0"/>
            </a:endParaRPr>
          </a:p>
          <a:p>
            <a:pPr marL="0" indent="0">
              <a:buNone/>
            </a:pPr>
            <a:r>
              <a:rPr lang="en-US" dirty="0"/>
              <a:t>#Good as new!</a:t>
            </a:r>
          </a:p>
          <a:p>
            <a:pPr marL="0" indent="0">
              <a:buNone/>
            </a:pPr>
            <a:endParaRPr lang="en-US" dirty="0"/>
          </a:p>
          <a:p>
            <a:pPr marL="0" indent="0">
              <a:buNone/>
            </a:pP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1D92F159-EFD3-4C4F-9DBB-1A2CAF81A5CC}" type="slidenum">
              <a:rPr lang="en-US" smtClean="0"/>
              <a:t>63</a:t>
            </a:fld>
            <a:endParaRPr lang="en-US"/>
          </a:p>
        </p:txBody>
      </p:sp>
    </p:spTree>
    <p:extLst>
      <p:ext uri="{BB962C8B-B14F-4D97-AF65-F5344CB8AC3E}">
        <p14:creationId xmlns:p14="http://schemas.microsoft.com/office/powerpoint/2010/main" val="195136303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t>UPDATE</a:t>
            </a:r>
          </a:p>
        </p:txBody>
      </p:sp>
      <p:sp>
        <p:nvSpPr>
          <p:cNvPr id="36867" name="Rectangle 3"/>
          <p:cNvSpPr>
            <a:spLocks noGrp="1" noChangeArrowheads="1"/>
          </p:cNvSpPr>
          <p:nvPr>
            <p:ph type="body" idx="1"/>
          </p:nvPr>
        </p:nvSpPr>
        <p:spPr/>
        <p:txBody>
          <a:bodyPr>
            <a:normAutofit/>
          </a:bodyPr>
          <a:lstStyle/>
          <a:p>
            <a:pPr marL="0" indent="0" eaLnBrk="1" hangingPunct="1">
              <a:lnSpc>
                <a:spcPct val="90000"/>
              </a:lnSpc>
              <a:buNone/>
            </a:pPr>
            <a:r>
              <a:rPr lang="en-US" sz="2800" dirty="0"/>
              <a:t>Modifies data (already in a table)  in all rows matching the WHERE clause </a:t>
            </a:r>
          </a:p>
          <a:p>
            <a:pPr marL="0" indent="0" eaLnBrk="1" hangingPunct="1">
              <a:lnSpc>
                <a:spcPct val="90000"/>
              </a:lnSpc>
              <a:buNone/>
            </a:pPr>
            <a:endParaRPr lang="en-US" sz="2800" dirty="0"/>
          </a:p>
          <a:p>
            <a:pPr marL="0" indent="0">
              <a:lnSpc>
                <a:spcPct val="90000"/>
              </a:lnSpc>
              <a:buNone/>
            </a:pPr>
            <a:r>
              <a:rPr lang="en-US" sz="2200" dirty="0">
                <a:latin typeface="Courier New" charset="0"/>
                <a:ea typeface="Courier New" charset="0"/>
                <a:cs typeface="Courier New" charset="0"/>
              </a:rPr>
              <a:t>UPDATE </a:t>
            </a:r>
            <a:r>
              <a:rPr lang="en-US" sz="2200" dirty="0" err="1">
                <a:latin typeface="Courier New" charset="0"/>
                <a:ea typeface="Courier New" charset="0"/>
                <a:cs typeface="Courier New" charset="0"/>
              </a:rPr>
              <a:t>table_name</a:t>
            </a:r>
            <a:r>
              <a:rPr lang="en-US" sz="2200" dirty="0">
                <a:latin typeface="Courier New" charset="0"/>
                <a:ea typeface="Courier New" charset="0"/>
                <a:cs typeface="Courier New" charset="0"/>
              </a:rPr>
              <a:t> </a:t>
            </a:r>
          </a:p>
          <a:p>
            <a:pPr marL="0" indent="0">
              <a:lnSpc>
                <a:spcPct val="90000"/>
              </a:lnSpc>
              <a:buNone/>
            </a:pPr>
            <a:r>
              <a:rPr lang="en-US" sz="2200" dirty="0">
                <a:latin typeface="Courier New" charset="0"/>
                <a:ea typeface="Courier New" charset="0"/>
                <a:cs typeface="Courier New" charset="0"/>
              </a:rPr>
              <a:t>SET column1 = value1, column2 = value2...., </a:t>
            </a:r>
            <a:r>
              <a:rPr lang="en-US" sz="2200" dirty="0" err="1">
                <a:latin typeface="Courier New" charset="0"/>
                <a:ea typeface="Courier New" charset="0"/>
                <a:cs typeface="Courier New" charset="0"/>
              </a:rPr>
              <a:t>columnN</a:t>
            </a:r>
            <a:r>
              <a:rPr lang="en-US" sz="2200" dirty="0">
                <a:latin typeface="Courier New" charset="0"/>
                <a:ea typeface="Courier New" charset="0"/>
                <a:cs typeface="Courier New" charset="0"/>
              </a:rPr>
              <a:t> = </a:t>
            </a:r>
            <a:r>
              <a:rPr lang="en-US" sz="2200" dirty="0" err="1">
                <a:latin typeface="Courier New" charset="0"/>
                <a:ea typeface="Courier New" charset="0"/>
                <a:cs typeface="Courier New" charset="0"/>
              </a:rPr>
              <a:t>valueN</a:t>
            </a:r>
            <a:endParaRPr lang="en-US" sz="2200" dirty="0">
              <a:latin typeface="Courier New" charset="0"/>
              <a:ea typeface="Courier New" charset="0"/>
              <a:cs typeface="Courier New" charset="0"/>
            </a:endParaRPr>
          </a:p>
          <a:p>
            <a:pPr marL="0" indent="0">
              <a:lnSpc>
                <a:spcPct val="90000"/>
              </a:lnSpc>
              <a:buNone/>
            </a:pPr>
            <a:r>
              <a:rPr lang="en-US" sz="2200" dirty="0">
                <a:latin typeface="Courier New" charset="0"/>
                <a:ea typeface="Courier New" charset="0"/>
                <a:cs typeface="Courier New" charset="0"/>
              </a:rPr>
              <a:t>WHERE [condition];</a:t>
            </a:r>
          </a:p>
          <a:p>
            <a:pPr marL="0" indent="0">
              <a:lnSpc>
                <a:spcPct val="90000"/>
              </a:lnSpc>
              <a:buNone/>
            </a:pPr>
            <a:endParaRPr lang="en-US" sz="2200" dirty="0">
              <a:latin typeface="Courier New" charset="0"/>
              <a:ea typeface="Courier New" charset="0"/>
              <a:cs typeface="Courier New" charset="0"/>
            </a:endParaRPr>
          </a:p>
          <a:p>
            <a:pPr marL="0" indent="0">
              <a:lnSpc>
                <a:spcPct val="90000"/>
              </a:lnSpc>
              <a:buNone/>
            </a:pPr>
            <a:r>
              <a:rPr lang="en-US" sz="2800" dirty="0"/>
              <a:t>Update is generally a single row command, but use of the where clause can cause data to be updated in multiple rows (whether you intended to or not !!!!)</a:t>
            </a:r>
          </a:p>
          <a:p>
            <a:pPr eaLnBrk="1" hangingPunct="1">
              <a:lnSpc>
                <a:spcPct val="90000"/>
              </a:lnSpc>
              <a:buFontTx/>
              <a:buNone/>
            </a:pPr>
            <a:endParaRPr lang="en-US" sz="2800" dirty="0"/>
          </a:p>
        </p:txBody>
      </p:sp>
      <p:sp>
        <p:nvSpPr>
          <p:cNvPr id="2" name="Slide Number Placeholder 1"/>
          <p:cNvSpPr>
            <a:spLocks noGrp="1"/>
          </p:cNvSpPr>
          <p:nvPr>
            <p:ph type="sldNum" sz="quarter" idx="12"/>
          </p:nvPr>
        </p:nvSpPr>
        <p:spPr/>
        <p:txBody>
          <a:bodyPr/>
          <a:lstStyle/>
          <a:p>
            <a:fld id="{1D92F159-EFD3-4C4F-9DBB-1A2CAF81A5CC}" type="slidenum">
              <a:rPr lang="en-US" smtClean="0"/>
              <a:t>64</a:t>
            </a:fld>
            <a:endParaRPr lang="en-US"/>
          </a:p>
        </p:txBody>
      </p:sp>
    </p:spTree>
    <p:extLst>
      <p:ext uri="{BB962C8B-B14F-4D97-AF65-F5344CB8AC3E}">
        <p14:creationId xmlns:p14="http://schemas.microsoft.com/office/powerpoint/2010/main" val="18825545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dirty="0"/>
              <a:t>Example</a:t>
            </a:r>
          </a:p>
        </p:txBody>
      </p:sp>
      <p:sp>
        <p:nvSpPr>
          <p:cNvPr id="36867" name="Rectangle 3"/>
          <p:cNvSpPr>
            <a:spLocks noGrp="1" noChangeArrowheads="1"/>
          </p:cNvSpPr>
          <p:nvPr>
            <p:ph type="body" idx="1"/>
          </p:nvPr>
        </p:nvSpPr>
        <p:spPr>
          <a:xfrm>
            <a:off x="157400" y="1600200"/>
            <a:ext cx="8656816" cy="4525963"/>
          </a:xfrm>
        </p:spPr>
        <p:txBody>
          <a:bodyPr/>
          <a:lstStyle/>
          <a:p>
            <a:pPr marL="0" indent="0" eaLnBrk="1" hangingPunct="1">
              <a:buNone/>
            </a:pPr>
            <a:endParaRPr lang="en-US" sz="2800" dirty="0"/>
          </a:p>
          <a:p>
            <a:pPr marL="57150" indent="0">
              <a:buNone/>
            </a:pPr>
            <a:r>
              <a:rPr lang="en-US" sz="2200" dirty="0">
                <a:latin typeface="Courier New" charset="0"/>
                <a:ea typeface="Courier New" charset="0"/>
                <a:cs typeface="Courier New" charset="0"/>
              </a:rPr>
              <a:t>INSERT INTO </a:t>
            </a:r>
            <a:r>
              <a:rPr lang="en-US" sz="2200" dirty="0" err="1">
                <a:latin typeface="Courier New" charset="0"/>
                <a:ea typeface="Courier New" charset="0"/>
                <a:cs typeface="Courier New" charset="0"/>
              </a:rPr>
              <a:t>gene_ontology</a:t>
            </a:r>
            <a:r>
              <a:rPr lang="en-US" sz="2200" dirty="0">
                <a:latin typeface="Courier New" charset="0"/>
                <a:ea typeface="Courier New" charset="0"/>
                <a:cs typeface="Courier New" charset="0"/>
              </a:rPr>
              <a:t> </a:t>
            </a:r>
          </a:p>
          <a:p>
            <a:pPr marL="57150" indent="0">
              <a:buNone/>
            </a:pPr>
            <a:r>
              <a:rPr lang="en-US" sz="2200" dirty="0">
                <a:latin typeface="Courier New" charset="0"/>
                <a:ea typeface="Courier New" charset="0"/>
                <a:cs typeface="Courier New" charset="0"/>
              </a:rPr>
              <a:t>VALUES ('myPfamId1', '</a:t>
            </a:r>
            <a:r>
              <a:rPr lang="en-US" sz="2200" dirty="0" err="1">
                <a:latin typeface="Courier New" charset="0"/>
                <a:ea typeface="Courier New" charset="0"/>
                <a:cs typeface="Courier New" charset="0"/>
              </a:rPr>
              <a:t>goid</a:t>
            </a:r>
            <a:r>
              <a:rPr lang="en-US" sz="2200" dirty="0">
                <a:latin typeface="Courier New" charset="0"/>
                <a:ea typeface="Courier New" charset="0"/>
                <a:cs typeface="Courier New" charset="0"/>
              </a:rPr>
              <a:t>', '</a:t>
            </a:r>
            <a:r>
              <a:rPr lang="en-US" sz="2200" dirty="0" err="1">
                <a:latin typeface="Courier New" charset="0"/>
                <a:ea typeface="Courier New" charset="0"/>
                <a:cs typeface="Courier New" charset="0"/>
              </a:rPr>
              <a:t>myterm</a:t>
            </a:r>
            <a:r>
              <a:rPr lang="en-US" sz="2200" dirty="0">
                <a:latin typeface="Courier New" charset="0"/>
                <a:ea typeface="Courier New" charset="0"/>
                <a:cs typeface="Courier New" charset="0"/>
              </a:rPr>
              <a:t>', 'process');</a:t>
            </a:r>
          </a:p>
          <a:p>
            <a:pPr marL="57150" indent="0">
              <a:buNone/>
            </a:pPr>
            <a:endParaRPr lang="en-US" sz="2200" dirty="0">
              <a:latin typeface="Courier New" charset="0"/>
              <a:ea typeface="Courier New" charset="0"/>
              <a:cs typeface="Courier New" charset="0"/>
            </a:endParaRPr>
          </a:p>
          <a:p>
            <a:pPr marL="57150" indent="0">
              <a:buNone/>
            </a:pPr>
            <a:r>
              <a:rPr lang="en-US" sz="2200" dirty="0">
                <a:latin typeface="Courier New" charset="0"/>
                <a:ea typeface="Courier New" charset="0"/>
                <a:cs typeface="Courier New" charset="0"/>
              </a:rPr>
              <a:t>UPDATE </a:t>
            </a:r>
            <a:r>
              <a:rPr lang="en-US" sz="2200" dirty="0" err="1">
                <a:latin typeface="Courier New" charset="0"/>
                <a:ea typeface="Courier New" charset="0"/>
                <a:cs typeface="Courier New" charset="0"/>
              </a:rPr>
              <a:t>gene_ontology</a:t>
            </a:r>
            <a:r>
              <a:rPr lang="en-US" sz="2200" dirty="0">
                <a:latin typeface="Courier New" charset="0"/>
                <a:ea typeface="Courier New" charset="0"/>
                <a:cs typeface="Courier New" charset="0"/>
              </a:rPr>
              <a:t> SET category = 'function'</a:t>
            </a:r>
          </a:p>
          <a:p>
            <a:pPr marL="57150" indent="0">
              <a:buNone/>
            </a:pPr>
            <a:r>
              <a:rPr lang="en-US" sz="2200" dirty="0">
                <a:latin typeface="Courier New" charset="0"/>
                <a:ea typeface="Courier New" charset="0"/>
                <a:cs typeface="Courier New" charset="0"/>
              </a:rPr>
              <a:t>WHERE </a:t>
            </a:r>
            <a:r>
              <a:rPr lang="en-US" sz="2200" dirty="0" err="1">
                <a:latin typeface="Courier New" charset="0"/>
                <a:ea typeface="Courier New" charset="0"/>
                <a:cs typeface="Courier New" charset="0"/>
              </a:rPr>
              <a:t>pfamA_acc</a:t>
            </a:r>
            <a:r>
              <a:rPr lang="en-US" sz="2200" dirty="0">
                <a:latin typeface="Courier New" charset="0"/>
                <a:ea typeface="Courier New" charset="0"/>
                <a:cs typeface="Courier New" charset="0"/>
              </a:rPr>
              <a:t>='myPfamId1' AND </a:t>
            </a:r>
            <a:r>
              <a:rPr lang="en-US" sz="2200" dirty="0" err="1">
                <a:latin typeface="Courier New" charset="0"/>
                <a:ea typeface="Courier New" charset="0"/>
                <a:cs typeface="Courier New" charset="0"/>
              </a:rPr>
              <a:t>go_id</a:t>
            </a:r>
            <a:r>
              <a:rPr lang="en-US" sz="2200" dirty="0">
                <a:latin typeface="Courier New" charset="0"/>
                <a:ea typeface="Courier New" charset="0"/>
                <a:cs typeface="Courier New" charset="0"/>
              </a:rPr>
              <a:t>='</a:t>
            </a:r>
            <a:r>
              <a:rPr lang="en-US" sz="2200" dirty="0" err="1">
                <a:latin typeface="Courier New" charset="0"/>
                <a:ea typeface="Courier New" charset="0"/>
                <a:cs typeface="Courier New" charset="0"/>
              </a:rPr>
              <a:t>goid</a:t>
            </a:r>
            <a:r>
              <a:rPr lang="en-US" sz="2200" dirty="0">
                <a:latin typeface="Courier New" charset="0"/>
                <a:ea typeface="Courier New" charset="0"/>
                <a:cs typeface="Courier New" charset="0"/>
              </a:rPr>
              <a:t>' AND term='</a:t>
            </a:r>
            <a:r>
              <a:rPr lang="en-US" sz="2200" dirty="0" err="1">
                <a:latin typeface="Courier New" charset="0"/>
                <a:ea typeface="Courier New" charset="0"/>
                <a:cs typeface="Courier New" charset="0"/>
              </a:rPr>
              <a:t>myterm</a:t>
            </a:r>
            <a:r>
              <a:rPr lang="en-US" sz="2200" dirty="0">
                <a:latin typeface="Courier New" charset="0"/>
                <a:ea typeface="Courier New" charset="0"/>
                <a:cs typeface="Courier New" charset="0"/>
              </a:rPr>
              <a:t>';</a:t>
            </a:r>
          </a:p>
          <a:p>
            <a:pPr eaLnBrk="1" hangingPunct="1">
              <a:lnSpc>
                <a:spcPct val="90000"/>
              </a:lnSpc>
              <a:buFontTx/>
              <a:buNone/>
            </a:pPr>
            <a:endParaRPr lang="en-US" sz="2800" dirty="0"/>
          </a:p>
        </p:txBody>
      </p:sp>
      <p:sp>
        <p:nvSpPr>
          <p:cNvPr id="2" name="Slide Number Placeholder 1"/>
          <p:cNvSpPr>
            <a:spLocks noGrp="1"/>
          </p:cNvSpPr>
          <p:nvPr>
            <p:ph type="sldNum" sz="quarter" idx="12"/>
          </p:nvPr>
        </p:nvSpPr>
        <p:spPr/>
        <p:txBody>
          <a:bodyPr/>
          <a:lstStyle/>
          <a:p>
            <a:fld id="{1D92F159-EFD3-4C4F-9DBB-1A2CAF81A5CC}" type="slidenum">
              <a:rPr lang="en-US" smtClean="0"/>
              <a:t>65</a:t>
            </a:fld>
            <a:endParaRPr lang="en-US"/>
          </a:p>
        </p:txBody>
      </p:sp>
    </p:spTree>
    <p:extLst>
      <p:ext uri="{BB962C8B-B14F-4D97-AF65-F5344CB8AC3E}">
        <p14:creationId xmlns:p14="http://schemas.microsoft.com/office/powerpoint/2010/main" val="76600334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dirty="0"/>
              <a:t>Example</a:t>
            </a:r>
          </a:p>
        </p:txBody>
      </p:sp>
      <p:sp>
        <p:nvSpPr>
          <p:cNvPr id="36867" name="Rectangle 3"/>
          <p:cNvSpPr>
            <a:spLocks noGrp="1" noChangeArrowheads="1"/>
          </p:cNvSpPr>
          <p:nvPr>
            <p:ph type="body" idx="1"/>
          </p:nvPr>
        </p:nvSpPr>
        <p:spPr>
          <a:xfrm>
            <a:off x="157400" y="1600200"/>
            <a:ext cx="8656816" cy="4525963"/>
          </a:xfrm>
        </p:spPr>
        <p:txBody>
          <a:bodyPr/>
          <a:lstStyle/>
          <a:p>
            <a:pPr marL="0" indent="0" eaLnBrk="1" hangingPunct="1">
              <a:lnSpc>
                <a:spcPct val="90000"/>
              </a:lnSpc>
              <a:buNone/>
            </a:pPr>
            <a:endParaRPr lang="en-US" sz="2800" dirty="0"/>
          </a:p>
          <a:p>
            <a:pPr marL="57150" indent="0">
              <a:buNone/>
            </a:pPr>
            <a:r>
              <a:rPr lang="en-US" sz="2200" dirty="0" err="1">
                <a:latin typeface="Courier New" charset="0"/>
                <a:ea typeface="Courier New" charset="0"/>
                <a:cs typeface="Courier New" charset="0"/>
              </a:rPr>
              <a:t>sql</a:t>
            </a:r>
            <a:r>
              <a:rPr lang="en-US" sz="2200" dirty="0">
                <a:latin typeface="Courier New" charset="0"/>
                <a:ea typeface="Courier New" charset="0"/>
                <a:cs typeface="Courier New" charset="0"/>
              </a:rPr>
              <a:t> = '''</a:t>
            </a:r>
          </a:p>
          <a:p>
            <a:pPr marL="57150" indent="0">
              <a:buNone/>
            </a:pPr>
            <a:r>
              <a:rPr lang="en-US" sz="2200" dirty="0">
                <a:latin typeface="Courier New" charset="0"/>
                <a:ea typeface="Courier New" charset="0"/>
                <a:cs typeface="Courier New" charset="0"/>
              </a:rPr>
              <a:t>UPDATE </a:t>
            </a:r>
            <a:r>
              <a:rPr lang="en-US" sz="2200" dirty="0" err="1">
                <a:latin typeface="Courier New" charset="0"/>
                <a:ea typeface="Courier New" charset="0"/>
                <a:cs typeface="Courier New" charset="0"/>
              </a:rPr>
              <a:t>gene_ontology</a:t>
            </a:r>
            <a:r>
              <a:rPr lang="en-US" sz="2200" dirty="0">
                <a:latin typeface="Courier New" charset="0"/>
                <a:ea typeface="Courier New" charset="0"/>
                <a:cs typeface="Courier New" charset="0"/>
              </a:rPr>
              <a:t> SET category = 'function’ WHERE </a:t>
            </a:r>
            <a:r>
              <a:rPr lang="en-US" sz="2200" dirty="0" err="1">
                <a:latin typeface="Courier New" charset="0"/>
                <a:ea typeface="Courier New" charset="0"/>
                <a:cs typeface="Courier New" charset="0"/>
              </a:rPr>
              <a:t>pfamA_acc</a:t>
            </a:r>
            <a:r>
              <a:rPr lang="en-US" sz="2200" dirty="0">
                <a:latin typeface="Courier New" charset="0"/>
                <a:ea typeface="Courier New" charset="0"/>
                <a:cs typeface="Courier New" charset="0"/>
              </a:rPr>
              <a:t>='myPfamId1' AND </a:t>
            </a:r>
            <a:r>
              <a:rPr lang="en-US" sz="2200" dirty="0" err="1">
                <a:latin typeface="Courier New" charset="0"/>
                <a:ea typeface="Courier New" charset="0"/>
                <a:cs typeface="Courier New" charset="0"/>
              </a:rPr>
              <a:t>go_id</a:t>
            </a:r>
            <a:r>
              <a:rPr lang="en-US" sz="2200" dirty="0">
                <a:latin typeface="Courier New" charset="0"/>
                <a:ea typeface="Courier New" charset="0"/>
                <a:cs typeface="Courier New" charset="0"/>
              </a:rPr>
              <a:t>='</a:t>
            </a:r>
            <a:r>
              <a:rPr lang="en-US" sz="2200" dirty="0" err="1">
                <a:latin typeface="Courier New" charset="0"/>
                <a:ea typeface="Courier New" charset="0"/>
                <a:cs typeface="Courier New" charset="0"/>
              </a:rPr>
              <a:t>goid</a:t>
            </a:r>
            <a:r>
              <a:rPr lang="en-US" sz="2200" dirty="0">
                <a:latin typeface="Courier New" charset="0"/>
                <a:ea typeface="Courier New" charset="0"/>
                <a:cs typeface="Courier New" charset="0"/>
              </a:rPr>
              <a:t>' AND term='</a:t>
            </a:r>
            <a:r>
              <a:rPr lang="en-US" sz="2200" dirty="0" err="1">
                <a:latin typeface="Courier New" charset="0"/>
                <a:ea typeface="Courier New" charset="0"/>
                <a:cs typeface="Courier New" charset="0"/>
              </a:rPr>
              <a:t>myterm</a:t>
            </a:r>
            <a:r>
              <a:rPr lang="en-US" sz="2200" dirty="0">
                <a:latin typeface="Courier New" charset="0"/>
                <a:ea typeface="Courier New" charset="0"/>
                <a:cs typeface="Courier New" charset="0"/>
              </a:rPr>
              <a:t>';</a:t>
            </a:r>
          </a:p>
          <a:p>
            <a:pPr marL="57150" indent="0">
              <a:buNone/>
            </a:pPr>
            <a:r>
              <a:rPr lang="en-US" sz="2200" dirty="0">
                <a:latin typeface="Courier New" charset="0"/>
                <a:ea typeface="Courier New" charset="0"/>
                <a:cs typeface="Courier New" charset="0"/>
              </a:rPr>
              <a:t>'''</a:t>
            </a:r>
          </a:p>
          <a:p>
            <a:pPr marL="57150" indent="0">
              <a:buNone/>
            </a:pPr>
            <a:r>
              <a:rPr lang="en-US" sz="2200" dirty="0" err="1">
                <a:latin typeface="Courier New" charset="0"/>
                <a:ea typeface="Courier New" charset="0"/>
                <a:cs typeface="Courier New" charset="0"/>
              </a:rPr>
              <a:t>curs.execute</a:t>
            </a:r>
            <a:r>
              <a:rPr lang="en-US" sz="2200" dirty="0">
                <a:latin typeface="Courier New" charset="0"/>
                <a:ea typeface="Courier New" charset="0"/>
                <a:cs typeface="Courier New" charset="0"/>
              </a:rPr>
              <a:t>(</a:t>
            </a:r>
            <a:r>
              <a:rPr lang="en-US" sz="2200" dirty="0" err="1">
                <a:latin typeface="Courier New" charset="0"/>
                <a:ea typeface="Courier New" charset="0"/>
                <a:cs typeface="Courier New" charset="0"/>
              </a:rPr>
              <a:t>sql</a:t>
            </a:r>
            <a:r>
              <a:rPr lang="en-US" sz="2200" dirty="0">
                <a:latin typeface="Courier New" charset="0"/>
                <a:ea typeface="Courier New" charset="0"/>
                <a:cs typeface="Courier New" charset="0"/>
              </a:rPr>
              <a:t>)</a:t>
            </a:r>
          </a:p>
          <a:p>
            <a:pPr marL="57150" indent="0">
              <a:buNone/>
            </a:pPr>
            <a:r>
              <a:rPr lang="en-US" sz="2200" dirty="0" err="1">
                <a:latin typeface="Courier New" charset="0"/>
                <a:ea typeface="Courier New" charset="0"/>
                <a:cs typeface="Courier New" charset="0"/>
              </a:rPr>
              <a:t>curs.fetchall</a:t>
            </a:r>
            <a:r>
              <a:rPr lang="en-US" sz="2200" dirty="0">
                <a:latin typeface="Courier New" charset="0"/>
                <a:ea typeface="Courier New" charset="0"/>
                <a:cs typeface="Courier New" charset="0"/>
              </a:rPr>
              <a:t>()</a:t>
            </a:r>
            <a:endParaRPr lang="en-US" sz="2800" dirty="0"/>
          </a:p>
        </p:txBody>
      </p:sp>
      <p:sp>
        <p:nvSpPr>
          <p:cNvPr id="2" name="Slide Number Placeholder 1"/>
          <p:cNvSpPr>
            <a:spLocks noGrp="1"/>
          </p:cNvSpPr>
          <p:nvPr>
            <p:ph type="sldNum" sz="quarter" idx="12"/>
          </p:nvPr>
        </p:nvSpPr>
        <p:spPr/>
        <p:txBody>
          <a:bodyPr/>
          <a:lstStyle/>
          <a:p>
            <a:fld id="{1D92F159-EFD3-4C4F-9DBB-1A2CAF81A5CC}" type="slidenum">
              <a:rPr lang="en-US" smtClean="0"/>
              <a:t>66</a:t>
            </a:fld>
            <a:endParaRPr lang="en-US"/>
          </a:p>
        </p:txBody>
      </p:sp>
    </p:spTree>
    <p:extLst>
      <p:ext uri="{BB962C8B-B14F-4D97-AF65-F5344CB8AC3E}">
        <p14:creationId xmlns:p14="http://schemas.microsoft.com/office/powerpoint/2010/main" val="5378926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normAutofit fontScale="90000"/>
          </a:bodyPr>
          <a:lstStyle/>
          <a:p>
            <a:pPr eaLnBrk="1" hangingPunct="1"/>
            <a:r>
              <a:rPr lang="en-US" sz="4000"/>
              <a:t>Update – potential pitfalls</a:t>
            </a:r>
            <a:br>
              <a:rPr lang="en-US" sz="4000"/>
            </a:br>
            <a:r>
              <a:rPr lang="en-US" sz="4000"/>
              <a:t>(Spot the Problem!)</a:t>
            </a:r>
          </a:p>
        </p:txBody>
      </p:sp>
      <p:sp>
        <p:nvSpPr>
          <p:cNvPr id="37891" name="Rectangle 3"/>
          <p:cNvSpPr>
            <a:spLocks noGrp="1" noChangeArrowheads="1"/>
          </p:cNvSpPr>
          <p:nvPr>
            <p:ph type="body" idx="1"/>
          </p:nvPr>
        </p:nvSpPr>
        <p:spPr/>
        <p:txBody>
          <a:bodyPr/>
          <a:lstStyle/>
          <a:p>
            <a:pPr eaLnBrk="1" hangingPunct="1"/>
            <a:r>
              <a:rPr lang="en-US" sz="2800" dirty="0"/>
              <a:t>Compare: </a:t>
            </a:r>
          </a:p>
          <a:p>
            <a:pPr marL="0" indent="0" eaLnBrk="1" hangingPunct="1">
              <a:buNone/>
            </a:pPr>
            <a:endParaRPr lang="en-US" sz="2800" dirty="0"/>
          </a:p>
          <a:p>
            <a:pPr marL="57150" indent="0">
              <a:buNone/>
            </a:pPr>
            <a:r>
              <a:rPr lang="en-US" sz="2400" dirty="0">
                <a:latin typeface="Courier New" charset="0"/>
                <a:ea typeface="Courier New" charset="0"/>
                <a:cs typeface="Courier New" charset="0"/>
              </a:rPr>
              <a:t>UPDATE </a:t>
            </a:r>
            <a:r>
              <a:rPr lang="en-US" sz="2400" dirty="0" err="1">
                <a:latin typeface="Courier New" charset="0"/>
                <a:ea typeface="Courier New" charset="0"/>
                <a:cs typeface="Courier New" charset="0"/>
              </a:rPr>
              <a:t>gene_table</a:t>
            </a:r>
            <a:r>
              <a:rPr lang="en-US" sz="2400" dirty="0">
                <a:latin typeface="Courier New" charset="0"/>
                <a:ea typeface="Courier New" charset="0"/>
                <a:cs typeface="Courier New" charset="0"/>
              </a:rPr>
              <a:t> SET symbol=’ABCD’ WHERE chromosome=8;</a:t>
            </a:r>
          </a:p>
          <a:p>
            <a:pPr eaLnBrk="1" hangingPunct="1">
              <a:buFontTx/>
              <a:buNone/>
            </a:pPr>
            <a:r>
              <a:rPr lang="en-US" sz="2800" dirty="0"/>
              <a:t>                         vs.</a:t>
            </a:r>
          </a:p>
          <a:p>
            <a:pPr marL="57150" indent="0">
              <a:buNone/>
            </a:pPr>
            <a:r>
              <a:rPr lang="en-US" sz="2400" dirty="0">
                <a:latin typeface="Courier New" charset="0"/>
                <a:ea typeface="Courier New" charset="0"/>
                <a:cs typeface="Courier New" charset="0"/>
              </a:rPr>
              <a:t>UPDATE </a:t>
            </a:r>
            <a:r>
              <a:rPr lang="en-US" sz="2400" dirty="0" err="1">
                <a:latin typeface="Courier New" charset="0"/>
                <a:ea typeface="Courier New" charset="0"/>
                <a:cs typeface="Courier New" charset="0"/>
              </a:rPr>
              <a:t>gene_table</a:t>
            </a:r>
            <a:r>
              <a:rPr lang="en-US" sz="2400" dirty="0">
                <a:latin typeface="Courier New" charset="0"/>
                <a:ea typeface="Courier New" charset="0"/>
                <a:cs typeface="Courier New" charset="0"/>
              </a:rPr>
              <a:t> SET symbol=’ABCD’ WHERE </a:t>
            </a:r>
            <a:r>
              <a:rPr lang="en-US" sz="2400" dirty="0" err="1">
                <a:latin typeface="Courier New" charset="0"/>
                <a:ea typeface="Courier New" charset="0"/>
                <a:cs typeface="Courier New" charset="0"/>
              </a:rPr>
              <a:t>geneid</a:t>
            </a:r>
            <a:r>
              <a:rPr lang="en-US" sz="2400" dirty="0">
                <a:latin typeface="Courier New" charset="0"/>
                <a:ea typeface="Courier New" charset="0"/>
                <a:cs typeface="Courier New" charset="0"/>
              </a:rPr>
              <a:t>=3612;</a:t>
            </a:r>
          </a:p>
          <a:p>
            <a:pPr eaLnBrk="1" hangingPunct="1"/>
            <a:endParaRPr lang="en-US" dirty="0"/>
          </a:p>
        </p:txBody>
      </p:sp>
      <p:sp>
        <p:nvSpPr>
          <p:cNvPr id="2" name="Slide Number Placeholder 1"/>
          <p:cNvSpPr>
            <a:spLocks noGrp="1"/>
          </p:cNvSpPr>
          <p:nvPr>
            <p:ph type="sldNum" sz="quarter" idx="12"/>
          </p:nvPr>
        </p:nvSpPr>
        <p:spPr/>
        <p:txBody>
          <a:bodyPr/>
          <a:lstStyle/>
          <a:p>
            <a:fld id="{1D92F159-EFD3-4C4F-9DBB-1A2CAF81A5CC}" type="slidenum">
              <a:rPr lang="en-US" smtClean="0"/>
              <a:t>67</a:t>
            </a:fld>
            <a:endParaRPr lang="en-US"/>
          </a:p>
        </p:txBody>
      </p:sp>
    </p:spTree>
    <p:extLst>
      <p:ext uri="{BB962C8B-B14F-4D97-AF65-F5344CB8AC3E}">
        <p14:creationId xmlns:p14="http://schemas.microsoft.com/office/powerpoint/2010/main" val="209302830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Modifying Tables	</a:t>
            </a:r>
          </a:p>
        </p:txBody>
      </p:sp>
      <p:sp>
        <p:nvSpPr>
          <p:cNvPr id="9219" name="Rectangle 3"/>
          <p:cNvSpPr>
            <a:spLocks noGrp="1" noChangeArrowheads="1"/>
          </p:cNvSpPr>
          <p:nvPr>
            <p:ph type="body" idx="1"/>
          </p:nvPr>
        </p:nvSpPr>
        <p:spPr>
          <a:xfrm>
            <a:off x="381000" y="1600993"/>
            <a:ext cx="8229600" cy="4525963"/>
          </a:xfrm>
        </p:spPr>
        <p:txBody>
          <a:bodyPr>
            <a:normAutofit/>
          </a:bodyPr>
          <a:lstStyle/>
          <a:p>
            <a:pPr algn="just">
              <a:lnSpc>
                <a:spcPct val="110000"/>
              </a:lnSpc>
            </a:pPr>
            <a:r>
              <a:rPr lang="en-US" sz="2800" dirty="0"/>
              <a:t>ALTER TABLE can ADD, MODIFY and DROP attributes like columns and keys</a:t>
            </a:r>
          </a:p>
          <a:p>
            <a:pPr marL="400050" lvl="1" indent="0">
              <a:lnSpc>
                <a:spcPct val="110000"/>
              </a:lnSpc>
              <a:buNone/>
            </a:pPr>
            <a:r>
              <a:rPr lang="en-US" sz="2200" dirty="0">
                <a:latin typeface="Courier New" charset="0"/>
                <a:ea typeface="Courier New" charset="0"/>
                <a:cs typeface="Courier New" charset="0"/>
              </a:rPr>
              <a:t>ALTER TABLE </a:t>
            </a:r>
            <a:r>
              <a:rPr lang="en-US" sz="2200" dirty="0" err="1">
                <a:latin typeface="Courier New" charset="0"/>
                <a:ea typeface="Courier New" charset="0"/>
                <a:cs typeface="Courier New" charset="0"/>
              </a:rPr>
              <a:t>gene_ontology</a:t>
            </a:r>
            <a:r>
              <a:rPr lang="en-US" sz="2200" dirty="0">
                <a:latin typeface="Courier New" charset="0"/>
                <a:ea typeface="Courier New" charset="0"/>
                <a:cs typeface="Courier New" charset="0"/>
              </a:rPr>
              <a:t> ADD COLUMN </a:t>
            </a:r>
            <a:r>
              <a:rPr lang="en-US" sz="2200" dirty="0" err="1">
                <a:latin typeface="Courier New" charset="0"/>
                <a:ea typeface="Courier New" charset="0"/>
                <a:cs typeface="Courier New" charset="0"/>
              </a:rPr>
              <a:t>alt_description</a:t>
            </a:r>
            <a:r>
              <a:rPr lang="en-US" sz="2200" dirty="0">
                <a:latin typeface="Courier New" charset="0"/>
                <a:ea typeface="Courier New" charset="0"/>
                <a:cs typeface="Courier New" charset="0"/>
              </a:rPr>
              <a:t> varchar(255); </a:t>
            </a:r>
          </a:p>
          <a:p>
            <a:pPr marL="400050" lvl="1" indent="0">
              <a:lnSpc>
                <a:spcPct val="110000"/>
              </a:lnSpc>
              <a:buNone/>
            </a:pPr>
            <a:endParaRPr lang="en-US" sz="2200" dirty="0">
              <a:latin typeface="Courier New" charset="0"/>
              <a:ea typeface="Courier New" charset="0"/>
              <a:cs typeface="Courier New" charset="0"/>
            </a:endParaRPr>
          </a:p>
          <a:p>
            <a:pPr marL="400050" lvl="1" indent="0">
              <a:lnSpc>
                <a:spcPct val="110000"/>
              </a:lnSpc>
              <a:buNone/>
            </a:pPr>
            <a:r>
              <a:rPr lang="en-US" sz="2400" dirty="0">
                <a:hlinkClick r:id="rId2"/>
              </a:rPr>
              <a:t>https://www.sqlite.org/lang_altertable.html</a:t>
            </a:r>
            <a:endParaRPr lang="en-US" sz="2400" dirty="0">
              <a:hlinkClick r:id="" action="ppaction://noaction"/>
            </a:endParaRPr>
          </a:p>
          <a:p>
            <a:pPr marL="400050" lvl="1" indent="0">
              <a:lnSpc>
                <a:spcPct val="110000"/>
              </a:lnSpc>
              <a:buNone/>
            </a:pPr>
            <a:r>
              <a:rPr lang="en-US" sz="2400" dirty="0">
                <a:hlinkClick r:id="" action="ppaction://noaction"/>
              </a:rPr>
              <a:t>http</a:t>
            </a:r>
            <a:r>
              <a:rPr lang="en-US" sz="2400" dirty="0">
                <a:hlinkClick r:id="rId3"/>
              </a:rPr>
              <a:t>://dev.mysql.com/doc/refman/5.5/en/alter-table.html</a:t>
            </a:r>
            <a:r>
              <a:rPr lang="en-US" sz="2400" dirty="0"/>
              <a:t> </a:t>
            </a:r>
          </a:p>
        </p:txBody>
      </p:sp>
      <p:sp>
        <p:nvSpPr>
          <p:cNvPr id="2" name="Slide Number Placeholder 1"/>
          <p:cNvSpPr>
            <a:spLocks noGrp="1"/>
          </p:cNvSpPr>
          <p:nvPr>
            <p:ph type="sldNum" sz="quarter" idx="12"/>
          </p:nvPr>
        </p:nvSpPr>
        <p:spPr/>
        <p:txBody>
          <a:bodyPr/>
          <a:lstStyle/>
          <a:p>
            <a:fld id="{1D92F159-EFD3-4C4F-9DBB-1A2CAF81A5CC}" type="slidenum">
              <a:rPr lang="en-US" smtClean="0"/>
              <a:t>68</a:t>
            </a:fld>
            <a:endParaRPr lang="en-US"/>
          </a:p>
        </p:txBody>
      </p:sp>
    </p:spTree>
    <p:extLst>
      <p:ext uri="{BB962C8B-B14F-4D97-AF65-F5344CB8AC3E}">
        <p14:creationId xmlns:p14="http://schemas.microsoft.com/office/powerpoint/2010/main" val="174463469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Modifying Tables	</a:t>
            </a:r>
          </a:p>
        </p:txBody>
      </p:sp>
      <p:sp>
        <p:nvSpPr>
          <p:cNvPr id="9219" name="Rectangle 3"/>
          <p:cNvSpPr>
            <a:spLocks noGrp="1" noChangeArrowheads="1"/>
          </p:cNvSpPr>
          <p:nvPr>
            <p:ph type="body" idx="1"/>
          </p:nvPr>
        </p:nvSpPr>
        <p:spPr>
          <a:xfrm>
            <a:off x="381000" y="1600993"/>
            <a:ext cx="8229600" cy="4525963"/>
          </a:xfrm>
        </p:spPr>
        <p:txBody>
          <a:bodyPr>
            <a:normAutofit/>
          </a:bodyPr>
          <a:lstStyle/>
          <a:p>
            <a:pPr algn="just">
              <a:lnSpc>
                <a:spcPct val="110000"/>
              </a:lnSpc>
            </a:pPr>
            <a:r>
              <a:rPr lang="en-US" sz="2800" dirty="0"/>
              <a:t>ALTER TABLE can RENAME tables</a:t>
            </a:r>
          </a:p>
          <a:p>
            <a:pPr marL="457200" lvl="1" indent="0">
              <a:lnSpc>
                <a:spcPct val="110000"/>
              </a:lnSpc>
              <a:buNone/>
            </a:pPr>
            <a:r>
              <a:rPr lang="en-US" sz="2200" dirty="0">
                <a:latin typeface="Courier New" charset="0"/>
                <a:ea typeface="Courier New" charset="0"/>
                <a:cs typeface="Courier New" charset="0"/>
              </a:rPr>
              <a:t>ALTER TABLE </a:t>
            </a:r>
            <a:r>
              <a:rPr lang="en-US" sz="2200" dirty="0" err="1">
                <a:latin typeface="Courier New" charset="0"/>
                <a:ea typeface="Courier New" charset="0"/>
                <a:cs typeface="Courier New" charset="0"/>
              </a:rPr>
              <a:t>gene_ontology</a:t>
            </a:r>
            <a:r>
              <a:rPr lang="en-US" sz="2200" dirty="0">
                <a:latin typeface="Courier New" charset="0"/>
                <a:ea typeface="Courier New" charset="0"/>
                <a:cs typeface="Courier New" charset="0"/>
              </a:rPr>
              <a:t> RENAME TO </a:t>
            </a:r>
            <a:r>
              <a:rPr lang="en-US" sz="2200" dirty="0" err="1">
                <a:latin typeface="Courier New" charset="0"/>
                <a:ea typeface="Courier New" charset="0"/>
                <a:cs typeface="Courier New" charset="0"/>
              </a:rPr>
              <a:t>alt_gene_ontology</a:t>
            </a:r>
            <a:r>
              <a:rPr lang="en-US" sz="2200" dirty="0">
                <a:latin typeface="Courier New" charset="0"/>
                <a:ea typeface="Courier New" charset="0"/>
                <a:cs typeface="Courier New" charset="0"/>
              </a:rPr>
              <a:t>;</a:t>
            </a:r>
          </a:p>
          <a:p>
            <a:pPr marL="457200" lvl="1" indent="0">
              <a:lnSpc>
                <a:spcPct val="110000"/>
              </a:lnSpc>
              <a:buNone/>
            </a:pPr>
            <a:endParaRPr lang="en-US" sz="2200" dirty="0">
              <a:latin typeface="Courier New" charset="0"/>
              <a:ea typeface="Courier New" charset="0"/>
              <a:cs typeface="Courier New" charset="0"/>
            </a:endParaRPr>
          </a:p>
          <a:p>
            <a:pPr marL="400050" lvl="1" indent="0">
              <a:lnSpc>
                <a:spcPct val="110000"/>
              </a:lnSpc>
              <a:buNone/>
            </a:pPr>
            <a:r>
              <a:rPr lang="en-US" sz="2400" dirty="0">
                <a:hlinkClick r:id="rId2"/>
              </a:rPr>
              <a:t>https://www.sqlite.org/lang_altertable.html</a:t>
            </a:r>
            <a:endParaRPr lang="en-US" sz="2400" dirty="0">
              <a:hlinkClick r:id="" action="ppaction://noaction"/>
            </a:endParaRPr>
          </a:p>
          <a:p>
            <a:pPr marL="400050" lvl="1" indent="0">
              <a:lnSpc>
                <a:spcPct val="110000"/>
              </a:lnSpc>
              <a:buNone/>
            </a:pPr>
            <a:r>
              <a:rPr lang="en-US" sz="2400" dirty="0">
                <a:hlinkClick r:id="" action="ppaction://noaction"/>
              </a:rPr>
              <a:t>http</a:t>
            </a:r>
            <a:r>
              <a:rPr lang="en-US" sz="2400" dirty="0">
                <a:hlinkClick r:id="rId3"/>
              </a:rPr>
              <a:t>://dev.mysql.com/doc/refman/5.5/en/alter-table.html</a:t>
            </a:r>
            <a:r>
              <a:rPr lang="en-US" sz="2400" dirty="0"/>
              <a:t> </a:t>
            </a:r>
          </a:p>
        </p:txBody>
      </p:sp>
      <p:sp>
        <p:nvSpPr>
          <p:cNvPr id="2" name="Slide Number Placeholder 1"/>
          <p:cNvSpPr>
            <a:spLocks noGrp="1"/>
          </p:cNvSpPr>
          <p:nvPr>
            <p:ph type="sldNum" sz="quarter" idx="12"/>
          </p:nvPr>
        </p:nvSpPr>
        <p:spPr/>
        <p:txBody>
          <a:bodyPr/>
          <a:lstStyle/>
          <a:p>
            <a:fld id="{1D92F159-EFD3-4C4F-9DBB-1A2CAF81A5CC}" type="slidenum">
              <a:rPr lang="en-US" smtClean="0"/>
              <a:t>69</a:t>
            </a:fld>
            <a:endParaRPr lang="en-US"/>
          </a:p>
        </p:txBody>
      </p:sp>
    </p:spTree>
    <p:extLst>
      <p:ext uri="{BB962C8B-B14F-4D97-AF65-F5344CB8AC3E}">
        <p14:creationId xmlns:p14="http://schemas.microsoft.com/office/powerpoint/2010/main" val="333619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en-US" dirty="0"/>
              <a:t>Why use (relational) databases	</a:t>
            </a:r>
          </a:p>
        </p:txBody>
      </p:sp>
      <p:sp>
        <p:nvSpPr>
          <p:cNvPr id="2" name="Content Placeholder 1"/>
          <p:cNvSpPr>
            <a:spLocks noGrp="1"/>
          </p:cNvSpPr>
          <p:nvPr>
            <p:ph idx="1"/>
          </p:nvPr>
        </p:nvSpPr>
        <p:spPr>
          <a:xfrm>
            <a:off x="457199" y="1600200"/>
            <a:ext cx="7631724" cy="5121275"/>
          </a:xfrm>
        </p:spPr>
        <p:txBody>
          <a:bodyPr>
            <a:normAutofit/>
          </a:bodyPr>
          <a:lstStyle/>
          <a:p>
            <a:r>
              <a:rPr lang="en-US" altLang="en-US" sz="2400" dirty="0"/>
              <a:t>Databases can handle very large data sets </a:t>
            </a:r>
          </a:p>
          <a:p>
            <a:r>
              <a:rPr lang="en-US" altLang="en-US" sz="2400" dirty="0"/>
              <a:t>Databases scale well</a:t>
            </a:r>
          </a:p>
          <a:p>
            <a:r>
              <a:rPr lang="en-US" altLang="en-US" sz="2400" dirty="0"/>
              <a:t>Databases are concurrent </a:t>
            </a:r>
          </a:p>
          <a:p>
            <a:r>
              <a:rPr lang="en-US" altLang="en-US" sz="2400" dirty="0"/>
              <a:t>Databases are fault-tolerant</a:t>
            </a:r>
          </a:p>
          <a:p>
            <a:r>
              <a:rPr lang="en-US" altLang="en-US" sz="2400" dirty="0"/>
              <a:t>Your data has a built-in structure to it</a:t>
            </a:r>
          </a:p>
          <a:p>
            <a:r>
              <a:rPr lang="en-US" altLang="en-US" sz="2400" dirty="0"/>
              <a:t>Information of a given type is typically stored only once</a:t>
            </a:r>
          </a:p>
          <a:p>
            <a:r>
              <a:rPr lang="en-US" altLang="en-US" sz="2400" dirty="0"/>
              <a:t>You can query the data in a database  and easily create meaningful reports</a:t>
            </a:r>
          </a:p>
          <a:p>
            <a:r>
              <a:rPr lang="en-US" altLang="en-US" sz="2400" dirty="0"/>
              <a:t>You can relate data from different tables</a:t>
            </a:r>
          </a:p>
        </p:txBody>
      </p:sp>
      <p:sp>
        <p:nvSpPr>
          <p:cNvPr id="3" name="Slide Number Placeholder 2"/>
          <p:cNvSpPr>
            <a:spLocks noGrp="1"/>
          </p:cNvSpPr>
          <p:nvPr>
            <p:ph type="sldNum" sz="quarter" idx="12"/>
          </p:nvPr>
        </p:nvSpPr>
        <p:spPr/>
        <p:txBody>
          <a:bodyPr/>
          <a:lstStyle/>
          <a:p>
            <a:fld id="{1D92F159-EFD3-4C4F-9DBB-1A2CAF81A5CC}" type="slidenum">
              <a:rPr lang="en-US" smtClean="0"/>
              <a:t>7</a:t>
            </a:fld>
            <a:endParaRPr lang="en-US"/>
          </a:p>
        </p:txBody>
      </p:sp>
    </p:spTree>
    <p:extLst>
      <p:ext uri="{BB962C8B-B14F-4D97-AF65-F5344CB8AC3E}">
        <p14:creationId xmlns:p14="http://schemas.microsoft.com/office/powerpoint/2010/main" val="32976582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 on Altering Tables</a:t>
            </a:r>
          </a:p>
        </p:txBody>
      </p:sp>
      <p:sp>
        <p:nvSpPr>
          <p:cNvPr id="3" name="Content Placeholder 2"/>
          <p:cNvSpPr>
            <a:spLocks noGrp="1"/>
          </p:cNvSpPr>
          <p:nvPr>
            <p:ph idx="1"/>
          </p:nvPr>
        </p:nvSpPr>
        <p:spPr>
          <a:xfrm>
            <a:off x="457200" y="1600200"/>
            <a:ext cx="8039686" cy="4525963"/>
          </a:xfrm>
        </p:spPr>
        <p:txBody>
          <a:bodyPr/>
          <a:lstStyle/>
          <a:p>
            <a:r>
              <a:rPr lang="en-US" dirty="0"/>
              <a:t>SQLite documentation</a:t>
            </a:r>
          </a:p>
          <a:p>
            <a:pPr marL="400050" lvl="1" indent="0">
              <a:buNone/>
            </a:pPr>
            <a:r>
              <a:rPr lang="en-US" dirty="0">
                <a:hlinkClick r:id="rId2"/>
              </a:rPr>
              <a:t>https://www.sqlite.org/lang_altertable.html</a:t>
            </a:r>
            <a:endParaRPr lang="en-US" dirty="0"/>
          </a:p>
          <a:p>
            <a:endParaRPr lang="en-US" dirty="0"/>
          </a:p>
          <a:p>
            <a:r>
              <a:rPr lang="en-US" dirty="0"/>
              <a:t>Tutorials point</a:t>
            </a:r>
          </a:p>
          <a:p>
            <a:pPr marL="400050" lvl="1" indent="0">
              <a:buNone/>
            </a:pPr>
            <a:r>
              <a:rPr lang="en-US" dirty="0">
                <a:hlinkClick r:id="rId3"/>
              </a:rPr>
              <a:t>http://www.tutorialspoint.com/sqlite/sqlite_alter_command.htm</a:t>
            </a:r>
            <a:endParaRPr lang="en-US" dirty="0"/>
          </a:p>
          <a:p>
            <a:endParaRPr lang="en-US" dirty="0"/>
          </a:p>
        </p:txBody>
      </p:sp>
      <p:sp>
        <p:nvSpPr>
          <p:cNvPr id="4" name="Slide Number Placeholder 3"/>
          <p:cNvSpPr>
            <a:spLocks noGrp="1"/>
          </p:cNvSpPr>
          <p:nvPr>
            <p:ph type="sldNum" sz="quarter" idx="12"/>
          </p:nvPr>
        </p:nvSpPr>
        <p:spPr/>
        <p:txBody>
          <a:bodyPr/>
          <a:lstStyle/>
          <a:p>
            <a:fld id="{1D92F159-EFD3-4C4F-9DBB-1A2CAF81A5CC}" type="slidenum">
              <a:rPr lang="en-US" smtClean="0"/>
              <a:t>70</a:t>
            </a:fld>
            <a:endParaRPr lang="en-US"/>
          </a:p>
        </p:txBody>
      </p:sp>
    </p:spTree>
    <p:extLst>
      <p:ext uri="{BB962C8B-B14F-4D97-AF65-F5344CB8AC3E}">
        <p14:creationId xmlns:p14="http://schemas.microsoft.com/office/powerpoint/2010/main" val="6370562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 for SQL lectures</a:t>
            </a:r>
          </a:p>
        </p:txBody>
      </p:sp>
      <p:sp>
        <p:nvSpPr>
          <p:cNvPr id="4" name="Content Placeholder 3"/>
          <p:cNvSpPr>
            <a:spLocks noGrp="1"/>
          </p:cNvSpPr>
          <p:nvPr>
            <p:ph idx="1"/>
          </p:nvPr>
        </p:nvSpPr>
        <p:spPr/>
        <p:txBody>
          <a:bodyPr/>
          <a:lstStyle/>
          <a:p>
            <a:r>
              <a:rPr lang="en-US" sz="2800" dirty="0">
                <a:solidFill>
                  <a:schemeClr val="bg1">
                    <a:lumMod val="75000"/>
                  </a:schemeClr>
                </a:solidFill>
              </a:rPr>
              <a:t>Database basics </a:t>
            </a:r>
          </a:p>
          <a:p>
            <a:pPr lvl="1"/>
            <a:r>
              <a:rPr lang="en-US" sz="2400" dirty="0">
                <a:solidFill>
                  <a:schemeClr val="bg1">
                    <a:lumMod val="75000"/>
                  </a:schemeClr>
                </a:solidFill>
              </a:rPr>
              <a:t>Overview of databases</a:t>
            </a:r>
          </a:p>
          <a:p>
            <a:pPr lvl="1"/>
            <a:r>
              <a:rPr lang="en-US" sz="2400" dirty="0">
                <a:solidFill>
                  <a:schemeClr val="bg1">
                    <a:lumMod val="75000"/>
                  </a:schemeClr>
                </a:solidFill>
              </a:rPr>
              <a:t>connection,  SQL, initial queries (SELECT)</a:t>
            </a:r>
          </a:p>
          <a:p>
            <a:r>
              <a:rPr lang="en-US" sz="2800" dirty="0">
                <a:solidFill>
                  <a:schemeClr val="bg1">
                    <a:lumMod val="75000"/>
                  </a:schemeClr>
                </a:solidFill>
              </a:rPr>
              <a:t>Database basics </a:t>
            </a:r>
          </a:p>
          <a:p>
            <a:pPr lvl="1"/>
            <a:r>
              <a:rPr lang="en-US" sz="2400" dirty="0">
                <a:solidFill>
                  <a:schemeClr val="bg1">
                    <a:lumMod val="75000"/>
                  </a:schemeClr>
                </a:solidFill>
              </a:rPr>
              <a:t>major SQL commands: INSERT, DELETE, UPDATE</a:t>
            </a:r>
          </a:p>
          <a:p>
            <a:r>
              <a:rPr lang="en-US" sz="2800" b="1" dirty="0"/>
              <a:t>Database design and normalization</a:t>
            </a:r>
          </a:p>
          <a:p>
            <a:r>
              <a:rPr lang="en-US" sz="2800" dirty="0"/>
              <a:t>Joins and Indexing</a:t>
            </a:r>
          </a:p>
        </p:txBody>
      </p:sp>
      <p:sp>
        <p:nvSpPr>
          <p:cNvPr id="3" name="Slide Number Placeholder 2"/>
          <p:cNvSpPr>
            <a:spLocks noGrp="1"/>
          </p:cNvSpPr>
          <p:nvPr>
            <p:ph type="sldNum" sz="quarter" idx="12"/>
          </p:nvPr>
        </p:nvSpPr>
        <p:spPr/>
        <p:txBody>
          <a:bodyPr/>
          <a:lstStyle/>
          <a:p>
            <a:fld id="{32C796FE-8257-42AE-8466-104B1656B18E}" type="slidenum">
              <a:rPr lang="en-US" smtClean="0"/>
              <a:t>71</a:t>
            </a:fld>
            <a:endParaRPr lang="en-US"/>
          </a:p>
        </p:txBody>
      </p:sp>
    </p:spTree>
    <p:extLst>
      <p:ext uri="{BB962C8B-B14F-4D97-AF65-F5344CB8AC3E}">
        <p14:creationId xmlns:p14="http://schemas.microsoft.com/office/powerpoint/2010/main" val="96255356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altLang="en-US" dirty="0"/>
              <a:t>Files on canvas for lecture</a:t>
            </a:r>
          </a:p>
        </p:txBody>
      </p:sp>
      <p:sp>
        <p:nvSpPr>
          <p:cNvPr id="2" name="Content Placeholder 1"/>
          <p:cNvSpPr>
            <a:spLocks noGrp="1"/>
          </p:cNvSpPr>
          <p:nvPr>
            <p:ph idx="1"/>
          </p:nvPr>
        </p:nvSpPr>
        <p:spPr/>
        <p:txBody>
          <a:bodyPr>
            <a:normAutofit/>
          </a:bodyPr>
          <a:lstStyle/>
          <a:p>
            <a:r>
              <a:rPr lang="en-US" altLang="en-US" sz="2800" dirty="0"/>
              <a:t>sqliteDemo2.ipynb</a:t>
            </a:r>
          </a:p>
          <a:p>
            <a:r>
              <a:rPr lang="en-US" altLang="en-US" sz="2800" dirty="0" err="1"/>
              <a:t>small_pfam.sqlite</a:t>
            </a:r>
            <a:endParaRPr lang="en-US" altLang="en-US" sz="2800" dirty="0"/>
          </a:p>
          <a:p>
            <a:r>
              <a:rPr lang="en-US" altLang="en-US" sz="2800" dirty="0"/>
              <a:t>buildPfamSqlitePy3.py</a:t>
            </a:r>
          </a:p>
          <a:p>
            <a:r>
              <a:rPr lang="en-US" altLang="en-US" sz="2800" dirty="0" err="1"/>
              <a:t>gene_ontology.txt</a:t>
            </a:r>
            <a:r>
              <a:rPr lang="en-US" altLang="en-US" sz="2800" dirty="0"/>
              <a:t> (in folder </a:t>
            </a:r>
            <a:r>
              <a:rPr lang="en-US" altLang="en-US" sz="2800" b="1" dirty="0"/>
              <a:t>FILES FOR </a:t>
            </a:r>
            <a:r>
              <a:rPr lang="en-US" altLang="en-US" sz="2800" b="1" dirty="0" err="1"/>
              <a:t>small_pfam</a:t>
            </a:r>
            <a:r>
              <a:rPr lang="en-US" altLang="en-US" sz="2800" dirty="0"/>
              <a:t> )</a:t>
            </a:r>
          </a:p>
          <a:p>
            <a:endParaRPr lang="en-US" altLang="en-US" sz="2800" dirty="0"/>
          </a:p>
        </p:txBody>
      </p:sp>
      <p:sp>
        <p:nvSpPr>
          <p:cNvPr id="3" name="Slide Number Placeholder 2"/>
          <p:cNvSpPr>
            <a:spLocks noGrp="1"/>
          </p:cNvSpPr>
          <p:nvPr>
            <p:ph type="sldNum" sz="quarter" idx="12"/>
          </p:nvPr>
        </p:nvSpPr>
        <p:spPr/>
        <p:txBody>
          <a:bodyPr/>
          <a:lstStyle/>
          <a:p>
            <a:fld id="{32C796FE-8257-42AE-8466-104B1656B18E}" type="slidenum">
              <a:rPr lang="en-US" smtClean="0"/>
              <a:t>72</a:t>
            </a:fld>
            <a:endParaRPr lang="en-US"/>
          </a:p>
        </p:txBody>
      </p:sp>
    </p:spTree>
    <p:extLst>
      <p:ext uri="{BB962C8B-B14F-4D97-AF65-F5344CB8AC3E}">
        <p14:creationId xmlns:p14="http://schemas.microsoft.com/office/powerpoint/2010/main" val="54058703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t>Database Design</a:t>
            </a:r>
          </a:p>
        </p:txBody>
      </p:sp>
      <p:sp>
        <p:nvSpPr>
          <p:cNvPr id="4099" name="Rectangle 3"/>
          <p:cNvSpPr>
            <a:spLocks noGrp="1" noChangeArrowheads="1"/>
          </p:cNvSpPr>
          <p:nvPr>
            <p:ph type="body" idx="1"/>
          </p:nvPr>
        </p:nvSpPr>
        <p:spPr/>
        <p:txBody>
          <a:bodyPr>
            <a:normAutofit/>
          </a:bodyPr>
          <a:lstStyle/>
          <a:p>
            <a:pPr algn="just">
              <a:lnSpc>
                <a:spcPct val="90000"/>
              </a:lnSpc>
            </a:pPr>
            <a:r>
              <a:rPr lang="en-US" sz="2800" dirty="0"/>
              <a:t>There are conceptual thoughts about your database before you pick up a pencil (or mouse) to begin design</a:t>
            </a:r>
          </a:p>
          <a:p>
            <a:pPr>
              <a:lnSpc>
                <a:spcPct val="90000"/>
              </a:lnSpc>
            </a:pPr>
            <a:r>
              <a:rPr lang="en-US" sz="2800" dirty="0"/>
              <a:t>Know your data – what is the nature of the data?</a:t>
            </a:r>
          </a:p>
          <a:p>
            <a:pPr>
              <a:lnSpc>
                <a:spcPct val="90000"/>
              </a:lnSpc>
            </a:pPr>
            <a:r>
              <a:rPr lang="en-US" sz="2800" dirty="0"/>
              <a:t>Knowing your expectations (planning for output)</a:t>
            </a:r>
          </a:p>
        </p:txBody>
      </p:sp>
      <p:sp>
        <p:nvSpPr>
          <p:cNvPr id="2" name="Slide Number Placeholder 1"/>
          <p:cNvSpPr>
            <a:spLocks noGrp="1"/>
          </p:cNvSpPr>
          <p:nvPr>
            <p:ph type="sldNum" sz="quarter" idx="12"/>
          </p:nvPr>
        </p:nvSpPr>
        <p:spPr/>
        <p:txBody>
          <a:bodyPr/>
          <a:lstStyle/>
          <a:p>
            <a:fld id="{32C796FE-8257-42AE-8466-104B1656B18E}" type="slidenum">
              <a:rPr lang="en-US" smtClean="0"/>
              <a:t>73</a:t>
            </a:fld>
            <a:endParaRPr lang="en-US"/>
          </a:p>
        </p:txBody>
      </p:sp>
    </p:spTree>
    <p:extLst>
      <p:ext uri="{BB962C8B-B14F-4D97-AF65-F5344CB8AC3E}">
        <p14:creationId xmlns:p14="http://schemas.microsoft.com/office/powerpoint/2010/main" val="179052085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a:bodyPr>
          <a:lstStyle/>
          <a:p>
            <a:pPr>
              <a:lnSpc>
                <a:spcPct val="90000"/>
              </a:lnSpc>
            </a:pPr>
            <a:r>
              <a:rPr lang="en-US" sz="3600" dirty="0"/>
              <a:t>Knowing your expectations</a:t>
            </a:r>
          </a:p>
        </p:txBody>
      </p:sp>
      <p:sp>
        <p:nvSpPr>
          <p:cNvPr id="4099" name="Rectangle 3"/>
          <p:cNvSpPr>
            <a:spLocks noGrp="1" noChangeArrowheads="1"/>
          </p:cNvSpPr>
          <p:nvPr>
            <p:ph type="body" idx="1"/>
          </p:nvPr>
        </p:nvSpPr>
        <p:spPr/>
        <p:txBody>
          <a:bodyPr>
            <a:normAutofit/>
          </a:bodyPr>
          <a:lstStyle/>
          <a:p>
            <a:pPr algn="just">
              <a:lnSpc>
                <a:spcPct val="90000"/>
              </a:lnSpc>
            </a:pPr>
            <a:r>
              <a:rPr lang="en-US" sz="2800" dirty="0"/>
              <a:t>What is the purpose of your database?</a:t>
            </a:r>
          </a:p>
          <a:p>
            <a:pPr algn="just">
              <a:lnSpc>
                <a:spcPct val="90000"/>
              </a:lnSpc>
            </a:pPr>
            <a:r>
              <a:rPr lang="en-US" sz="2800" dirty="0"/>
              <a:t>What data will you include? (data types and sources)</a:t>
            </a:r>
          </a:p>
          <a:p>
            <a:pPr algn="just">
              <a:lnSpc>
                <a:spcPct val="90000"/>
              </a:lnSpc>
            </a:pPr>
            <a:r>
              <a:rPr lang="en-US" sz="2800" dirty="0"/>
              <a:t>Will people be adding data (like experiments) to your database regularly? Or will it be only queried?</a:t>
            </a:r>
          </a:p>
          <a:p>
            <a:pPr algn="just">
              <a:lnSpc>
                <a:spcPct val="90000"/>
              </a:lnSpc>
            </a:pPr>
            <a:r>
              <a:rPr lang="en-US" sz="2800" dirty="0"/>
              <a:t>How much data will be expected? </a:t>
            </a:r>
          </a:p>
          <a:p>
            <a:pPr algn="just">
              <a:lnSpc>
                <a:spcPct val="90000"/>
              </a:lnSpc>
            </a:pPr>
            <a:r>
              <a:rPr lang="en-US" sz="2800" dirty="0"/>
              <a:t>Will the database be regularly updated and frequently changing (Transactional) or will the database be primarily a repository for data with occasional additions / queries? (Data warehouse)?</a:t>
            </a:r>
          </a:p>
        </p:txBody>
      </p:sp>
      <p:sp>
        <p:nvSpPr>
          <p:cNvPr id="2" name="Slide Number Placeholder 1"/>
          <p:cNvSpPr>
            <a:spLocks noGrp="1"/>
          </p:cNvSpPr>
          <p:nvPr>
            <p:ph type="sldNum" sz="quarter" idx="12"/>
          </p:nvPr>
        </p:nvSpPr>
        <p:spPr/>
        <p:txBody>
          <a:bodyPr/>
          <a:lstStyle/>
          <a:p>
            <a:fld id="{32C796FE-8257-42AE-8466-104B1656B18E}" type="slidenum">
              <a:rPr lang="en-US" smtClean="0"/>
              <a:t>74</a:t>
            </a:fld>
            <a:endParaRPr lang="en-US"/>
          </a:p>
        </p:txBody>
      </p:sp>
    </p:spTree>
    <p:extLst>
      <p:ext uri="{BB962C8B-B14F-4D97-AF65-F5344CB8AC3E}">
        <p14:creationId xmlns:p14="http://schemas.microsoft.com/office/powerpoint/2010/main" val="59568138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z="3200"/>
              <a:t>Tools for designing databases:  Building Entity Relationship Diagrams (ERD)</a:t>
            </a:r>
          </a:p>
        </p:txBody>
      </p:sp>
      <p:sp>
        <p:nvSpPr>
          <p:cNvPr id="5123" name="Rectangle 3"/>
          <p:cNvSpPr>
            <a:spLocks noGrp="1" noChangeArrowheads="1"/>
          </p:cNvSpPr>
          <p:nvPr>
            <p:ph type="body" idx="1"/>
          </p:nvPr>
        </p:nvSpPr>
        <p:spPr/>
        <p:txBody>
          <a:bodyPr/>
          <a:lstStyle/>
          <a:p>
            <a:pPr algn="just" eaLnBrk="1" hangingPunct="1">
              <a:lnSpc>
                <a:spcPct val="90000"/>
              </a:lnSpc>
            </a:pPr>
            <a:r>
              <a:rPr lang="en-US" sz="2400" dirty="0"/>
              <a:t>Whiteboard, paper, group discussion are all important and should not be overlooked.  A few extra days or hours discussing the data with the scientists, and other computer folks will save you Huge Headaches in the long-run !!</a:t>
            </a:r>
          </a:p>
          <a:p>
            <a:pPr algn="just" eaLnBrk="1" hangingPunct="1">
              <a:lnSpc>
                <a:spcPct val="90000"/>
              </a:lnSpc>
            </a:pPr>
            <a:r>
              <a:rPr lang="en-US" sz="2400" dirty="0"/>
              <a:t>ERDs are essentially pictures of the tables and the relationships between the data in the tables.  It contains enough information to actually generate the database itself (using a Data Definition Language DDL) via scripts.</a:t>
            </a:r>
          </a:p>
          <a:p>
            <a:pPr algn="just" eaLnBrk="1" hangingPunct="1">
              <a:lnSpc>
                <a:spcPct val="90000"/>
              </a:lnSpc>
            </a:pPr>
            <a:r>
              <a:rPr lang="en-US" sz="2400" dirty="0"/>
              <a:t>Software tools exist for database design. There are no standard tools, and they are platform specific for the most part. We won’t go into using these tools as part of this class, it is outside the scope of what time we have.</a:t>
            </a:r>
          </a:p>
        </p:txBody>
      </p:sp>
      <p:sp>
        <p:nvSpPr>
          <p:cNvPr id="2" name="Slide Number Placeholder 1"/>
          <p:cNvSpPr>
            <a:spLocks noGrp="1"/>
          </p:cNvSpPr>
          <p:nvPr>
            <p:ph type="sldNum" sz="quarter" idx="12"/>
          </p:nvPr>
        </p:nvSpPr>
        <p:spPr/>
        <p:txBody>
          <a:bodyPr/>
          <a:lstStyle/>
          <a:p>
            <a:fld id="{32C796FE-8257-42AE-8466-104B1656B18E}" type="slidenum">
              <a:rPr lang="en-US" smtClean="0"/>
              <a:t>75</a:t>
            </a:fld>
            <a:endParaRPr lang="en-US"/>
          </a:p>
        </p:txBody>
      </p:sp>
    </p:spTree>
    <p:extLst>
      <p:ext uri="{BB962C8B-B14F-4D97-AF65-F5344CB8AC3E}">
        <p14:creationId xmlns:p14="http://schemas.microsoft.com/office/powerpoint/2010/main" val="4820815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4"/>
          <p:cNvSpPr>
            <a:spLocks noGrp="1" noChangeArrowheads="1"/>
          </p:cNvSpPr>
          <p:nvPr>
            <p:ph type="title"/>
          </p:nvPr>
        </p:nvSpPr>
        <p:spPr>
          <a:noFill/>
        </p:spPr>
        <p:txBody>
          <a:bodyPr/>
          <a:lstStyle/>
          <a:p>
            <a:pPr eaLnBrk="1" hangingPunct="1"/>
            <a:r>
              <a:rPr lang="en-US"/>
              <a:t>Bad Example</a:t>
            </a:r>
          </a:p>
        </p:txBody>
      </p:sp>
      <p:sp>
        <p:nvSpPr>
          <p:cNvPr id="41987" name="Rectangle 5"/>
          <p:cNvSpPr>
            <a:spLocks noChangeArrowheads="1"/>
          </p:cNvSpPr>
          <p:nvPr/>
        </p:nvSpPr>
        <p:spPr bwMode="auto">
          <a:xfrm>
            <a:off x="381000" y="1952625"/>
            <a:ext cx="1693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sz="2400">
                <a:cs typeface="Times New Roman" pitchFamily="18" charset="0"/>
              </a:rPr>
              <a:t>GeneTable</a:t>
            </a:r>
            <a:endParaRPr lang="en-US" sz="3600"/>
          </a:p>
        </p:txBody>
      </p:sp>
      <p:graphicFrame>
        <p:nvGraphicFramePr>
          <p:cNvPr id="7237" name="Group 69"/>
          <p:cNvGraphicFramePr>
            <a:graphicFrameLocks noGrp="1"/>
          </p:cNvGraphicFramePr>
          <p:nvPr/>
        </p:nvGraphicFramePr>
        <p:xfrm>
          <a:off x="609600" y="2562225"/>
          <a:ext cx="8153400" cy="1554186"/>
        </p:xfrm>
        <a:graphic>
          <a:graphicData uri="http://schemas.openxmlformats.org/drawingml/2006/table">
            <a:tbl>
              <a:tblPr/>
              <a:tblGrid>
                <a:gridCol w="1447800">
                  <a:extLst>
                    <a:ext uri="{9D8B030D-6E8A-4147-A177-3AD203B41FA5}">
                      <a16:colId xmlns:a16="http://schemas.microsoft.com/office/drawing/2014/main" val="20000"/>
                    </a:ext>
                  </a:extLst>
                </a:gridCol>
                <a:gridCol w="3200400">
                  <a:extLst>
                    <a:ext uri="{9D8B030D-6E8A-4147-A177-3AD203B41FA5}">
                      <a16:colId xmlns:a16="http://schemas.microsoft.com/office/drawing/2014/main" val="20001"/>
                    </a:ext>
                  </a:extLst>
                </a:gridCol>
                <a:gridCol w="3505200">
                  <a:extLst>
                    <a:ext uri="{9D8B030D-6E8A-4147-A177-3AD203B41FA5}">
                      <a16:colId xmlns:a16="http://schemas.microsoft.com/office/drawing/2014/main" val="20002"/>
                    </a:ext>
                  </a:extLst>
                </a:gridCol>
              </a:tblGrid>
              <a:tr h="45699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ID</a:t>
                      </a:r>
                      <a:endParaRPr kumimoji="0" lang="en-US" sz="3200" b="0" i="0" u="none" strike="noStrike" cap="none" normalizeH="0" baseline="0">
                        <a:ln>
                          <a:noFill/>
                        </a:ln>
                        <a:solidFill>
                          <a:schemeClr val="tx1"/>
                        </a:solidFill>
                        <a:effectLst/>
                        <a:latin typeface="Arial" charset="0"/>
                      </a:endParaRPr>
                    </a:p>
                  </a:txBody>
                  <a:tcPr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Accession</a:t>
                      </a:r>
                      <a:endParaRPr kumimoji="0" lang="en-US" sz="3200" b="0" i="0" u="none" strike="noStrike" cap="none" normalizeH="0" baseline="0" dirty="0">
                        <a:ln>
                          <a:noFill/>
                        </a:ln>
                        <a:solidFill>
                          <a:schemeClr val="tx1"/>
                        </a:solidFill>
                        <a:effectLst/>
                        <a:latin typeface="Arial" charset="0"/>
                      </a:endParaRPr>
                    </a:p>
                  </a:txBody>
                  <a:tcPr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Info</a:t>
                      </a:r>
                      <a:endParaRPr kumimoji="0" lang="en-US" sz="3200" b="0" i="0" u="none" strike="noStrike" cap="none" normalizeH="0" baseline="0">
                        <a:ln>
                          <a:noFill/>
                        </a:ln>
                        <a:solidFill>
                          <a:schemeClr val="tx1"/>
                        </a:solidFill>
                        <a:effectLst/>
                        <a:latin typeface="Arial" charset="0"/>
                      </a:endParaRPr>
                    </a:p>
                  </a:txBody>
                  <a:tcPr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0098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3200</a:t>
                      </a:r>
                      <a:endParaRPr kumimoji="0" lang="en-US" sz="3200" b="0" i="0" u="none" strike="noStrike" cap="none" normalizeH="0" baseline="0">
                        <a:ln>
                          <a:noFill/>
                        </a:ln>
                        <a:solidFill>
                          <a:schemeClr val="tx1"/>
                        </a:solidFill>
                        <a:effectLst/>
                        <a:latin typeface="Arial" charset="0"/>
                      </a:endParaRPr>
                    </a:p>
                  </a:txBody>
                  <a:tcPr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NM_30661, NP_10937</a:t>
                      </a:r>
                      <a:endParaRPr kumimoji="0" lang="en-US" sz="3200" b="0" i="0" u="none" strike="noStrike" cap="none" normalizeH="0" baseline="0">
                        <a:ln>
                          <a:noFill/>
                        </a:ln>
                        <a:solidFill>
                          <a:schemeClr val="tx1"/>
                        </a:solidFill>
                        <a:effectLst/>
                        <a:latin typeface="Arial" charset="0"/>
                      </a:endParaRPr>
                    </a:p>
                  </a:txBody>
                  <a:tcPr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Homo sapiens, Chr 7, Symbol=HOXA3</a:t>
                      </a:r>
                      <a:endParaRPr kumimoji="0" lang="en-US" sz="3200" b="0" i="0" u="none" strike="noStrike" cap="none" normalizeH="0" baseline="0" dirty="0">
                        <a:ln>
                          <a:noFill/>
                        </a:ln>
                        <a:solidFill>
                          <a:schemeClr val="tx1"/>
                        </a:solidFill>
                        <a:effectLst/>
                        <a:latin typeface="Arial" charset="0"/>
                      </a:endParaRPr>
                    </a:p>
                  </a:txBody>
                  <a:tcPr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19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54840</a:t>
                      </a:r>
                      <a:endParaRPr kumimoji="0" lang="en-US" sz="3200" b="0" i="0" u="none" strike="noStrike" cap="none" normalizeH="0" baseline="0" dirty="0">
                        <a:ln>
                          <a:noFill/>
                        </a:ln>
                        <a:solidFill>
                          <a:schemeClr val="tx1"/>
                        </a:solidFill>
                        <a:effectLst/>
                        <a:latin typeface="Arial" charset="0"/>
                      </a:endParaRPr>
                    </a:p>
                  </a:txBody>
                  <a:tcPr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NM_017692, NP060162</a:t>
                      </a:r>
                      <a:endParaRPr kumimoji="0" lang="en-US" sz="3200" b="0" i="0" u="none" strike="noStrike" cap="none" normalizeH="0" baseline="0">
                        <a:ln>
                          <a:noFill/>
                        </a:ln>
                        <a:solidFill>
                          <a:schemeClr val="tx1"/>
                        </a:solidFill>
                        <a:effectLst/>
                        <a:latin typeface="Arial" charset="0"/>
                      </a:endParaRPr>
                    </a:p>
                  </a:txBody>
                  <a:tcPr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Human, chr9, symbol APTX</a:t>
                      </a:r>
                      <a:endParaRPr kumimoji="0" lang="en-US" sz="3200" b="0" i="0" u="none" strike="noStrike" cap="none" normalizeH="0" baseline="0" dirty="0">
                        <a:ln>
                          <a:noFill/>
                        </a:ln>
                        <a:solidFill>
                          <a:schemeClr val="tx1"/>
                        </a:solidFill>
                        <a:effectLst/>
                        <a:latin typeface="Arial" charset="0"/>
                      </a:endParaRPr>
                    </a:p>
                  </a:txBody>
                  <a:tcPr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42006" name="Text Box 70"/>
          <p:cNvSpPr txBox="1">
            <a:spLocks noChangeArrowheads="1"/>
          </p:cNvSpPr>
          <p:nvPr/>
        </p:nvSpPr>
        <p:spPr bwMode="auto">
          <a:xfrm>
            <a:off x="2438400" y="1143000"/>
            <a:ext cx="56467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800" i="1"/>
              <a:t>Find at least 7 errors in this table!! </a:t>
            </a:r>
          </a:p>
        </p:txBody>
      </p:sp>
      <p:sp>
        <p:nvSpPr>
          <p:cNvPr id="2" name="Slide Number Placeholder 1"/>
          <p:cNvSpPr>
            <a:spLocks noGrp="1"/>
          </p:cNvSpPr>
          <p:nvPr>
            <p:ph type="sldNum" sz="quarter" idx="12"/>
          </p:nvPr>
        </p:nvSpPr>
        <p:spPr/>
        <p:txBody>
          <a:bodyPr/>
          <a:lstStyle/>
          <a:p>
            <a:fld id="{32C796FE-8257-42AE-8466-104B1656B18E}" type="slidenum">
              <a:rPr lang="en-US" smtClean="0"/>
              <a:t>76</a:t>
            </a:fld>
            <a:endParaRPr lang="en-US"/>
          </a:p>
        </p:txBody>
      </p:sp>
    </p:spTree>
    <p:extLst>
      <p:ext uri="{BB962C8B-B14F-4D97-AF65-F5344CB8AC3E}">
        <p14:creationId xmlns:p14="http://schemas.microsoft.com/office/powerpoint/2010/main" val="63309255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4"/>
          <p:cNvSpPr>
            <a:spLocks noGrp="1" noChangeArrowheads="1"/>
          </p:cNvSpPr>
          <p:nvPr>
            <p:ph type="title"/>
          </p:nvPr>
        </p:nvSpPr>
        <p:spPr>
          <a:noFill/>
        </p:spPr>
        <p:txBody>
          <a:bodyPr/>
          <a:lstStyle/>
          <a:p>
            <a:pPr eaLnBrk="1" hangingPunct="1"/>
            <a:r>
              <a:rPr lang="en-US"/>
              <a:t>Bad Example</a:t>
            </a:r>
          </a:p>
        </p:txBody>
      </p:sp>
      <p:sp>
        <p:nvSpPr>
          <p:cNvPr id="41987" name="Rectangle 5"/>
          <p:cNvSpPr>
            <a:spLocks noChangeArrowheads="1"/>
          </p:cNvSpPr>
          <p:nvPr/>
        </p:nvSpPr>
        <p:spPr bwMode="auto">
          <a:xfrm>
            <a:off x="381000" y="1952625"/>
            <a:ext cx="1693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sz="2400">
                <a:cs typeface="Times New Roman" pitchFamily="18" charset="0"/>
              </a:rPr>
              <a:t>GeneTable</a:t>
            </a:r>
            <a:endParaRPr lang="en-US" sz="3600"/>
          </a:p>
        </p:txBody>
      </p:sp>
      <p:graphicFrame>
        <p:nvGraphicFramePr>
          <p:cNvPr id="7237" name="Group 69"/>
          <p:cNvGraphicFramePr>
            <a:graphicFrameLocks noGrp="1"/>
          </p:cNvGraphicFramePr>
          <p:nvPr/>
        </p:nvGraphicFramePr>
        <p:xfrm>
          <a:off x="609600" y="2562225"/>
          <a:ext cx="8153400" cy="1554186"/>
        </p:xfrm>
        <a:graphic>
          <a:graphicData uri="http://schemas.openxmlformats.org/drawingml/2006/table">
            <a:tbl>
              <a:tblPr/>
              <a:tblGrid>
                <a:gridCol w="1447800">
                  <a:extLst>
                    <a:ext uri="{9D8B030D-6E8A-4147-A177-3AD203B41FA5}">
                      <a16:colId xmlns:a16="http://schemas.microsoft.com/office/drawing/2014/main" val="20000"/>
                    </a:ext>
                  </a:extLst>
                </a:gridCol>
                <a:gridCol w="3200400">
                  <a:extLst>
                    <a:ext uri="{9D8B030D-6E8A-4147-A177-3AD203B41FA5}">
                      <a16:colId xmlns:a16="http://schemas.microsoft.com/office/drawing/2014/main" val="20001"/>
                    </a:ext>
                  </a:extLst>
                </a:gridCol>
                <a:gridCol w="3505200">
                  <a:extLst>
                    <a:ext uri="{9D8B030D-6E8A-4147-A177-3AD203B41FA5}">
                      <a16:colId xmlns:a16="http://schemas.microsoft.com/office/drawing/2014/main" val="20002"/>
                    </a:ext>
                  </a:extLst>
                </a:gridCol>
              </a:tblGrid>
              <a:tr h="45699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ID</a:t>
                      </a:r>
                      <a:endParaRPr kumimoji="0" lang="en-US" sz="3200" b="0" i="0" u="none" strike="noStrike" cap="none" normalizeH="0" baseline="0">
                        <a:ln>
                          <a:noFill/>
                        </a:ln>
                        <a:solidFill>
                          <a:schemeClr val="tx1"/>
                        </a:solidFill>
                        <a:effectLst/>
                        <a:latin typeface="Arial" charset="0"/>
                      </a:endParaRPr>
                    </a:p>
                  </a:txBody>
                  <a:tcPr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Accession</a:t>
                      </a:r>
                      <a:endParaRPr kumimoji="0" lang="en-US" sz="3200" b="0" i="0" u="none" strike="noStrike" cap="none" normalizeH="0" baseline="0" dirty="0">
                        <a:ln>
                          <a:noFill/>
                        </a:ln>
                        <a:solidFill>
                          <a:schemeClr val="tx1"/>
                        </a:solidFill>
                        <a:effectLst/>
                        <a:latin typeface="Arial" charset="0"/>
                      </a:endParaRPr>
                    </a:p>
                  </a:txBody>
                  <a:tcPr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Info</a:t>
                      </a:r>
                      <a:endParaRPr kumimoji="0" lang="en-US" sz="3200" b="0" i="0" u="none" strike="noStrike" cap="none" normalizeH="0" baseline="0">
                        <a:ln>
                          <a:noFill/>
                        </a:ln>
                        <a:solidFill>
                          <a:schemeClr val="tx1"/>
                        </a:solidFill>
                        <a:effectLst/>
                        <a:latin typeface="Arial" charset="0"/>
                      </a:endParaRPr>
                    </a:p>
                  </a:txBody>
                  <a:tcPr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0098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3200</a:t>
                      </a:r>
                      <a:endParaRPr kumimoji="0" lang="en-US" sz="3200" b="0" i="0" u="none" strike="noStrike" cap="none" normalizeH="0" baseline="0">
                        <a:ln>
                          <a:noFill/>
                        </a:ln>
                        <a:solidFill>
                          <a:schemeClr val="tx1"/>
                        </a:solidFill>
                        <a:effectLst/>
                        <a:latin typeface="Arial" charset="0"/>
                      </a:endParaRPr>
                    </a:p>
                  </a:txBody>
                  <a:tcPr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NM_30661, NP_10937</a:t>
                      </a:r>
                      <a:endParaRPr kumimoji="0" lang="en-US" sz="3200" b="0" i="0" u="none" strike="noStrike" cap="none" normalizeH="0" baseline="0">
                        <a:ln>
                          <a:noFill/>
                        </a:ln>
                        <a:solidFill>
                          <a:schemeClr val="tx1"/>
                        </a:solidFill>
                        <a:effectLst/>
                        <a:latin typeface="Arial" charset="0"/>
                      </a:endParaRPr>
                    </a:p>
                  </a:txBody>
                  <a:tcPr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Homo sapiens, Chr 7, Symbol=HOXA3</a:t>
                      </a:r>
                      <a:endParaRPr kumimoji="0" lang="en-US" sz="3200" b="0" i="0" u="none" strike="noStrike" cap="none" normalizeH="0" baseline="0" dirty="0">
                        <a:ln>
                          <a:noFill/>
                        </a:ln>
                        <a:solidFill>
                          <a:schemeClr val="tx1"/>
                        </a:solidFill>
                        <a:effectLst/>
                        <a:latin typeface="Arial" charset="0"/>
                      </a:endParaRPr>
                    </a:p>
                  </a:txBody>
                  <a:tcPr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19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54840</a:t>
                      </a:r>
                      <a:endParaRPr kumimoji="0" lang="en-US" sz="3200" b="0" i="0" u="none" strike="noStrike" cap="none" normalizeH="0" baseline="0" dirty="0">
                        <a:ln>
                          <a:noFill/>
                        </a:ln>
                        <a:solidFill>
                          <a:schemeClr val="tx1"/>
                        </a:solidFill>
                        <a:effectLst/>
                        <a:latin typeface="Arial" charset="0"/>
                      </a:endParaRPr>
                    </a:p>
                  </a:txBody>
                  <a:tcPr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NM_017692, NP060162</a:t>
                      </a:r>
                      <a:endParaRPr kumimoji="0" lang="en-US" sz="3200" b="0" i="0" u="none" strike="noStrike" cap="none" normalizeH="0" baseline="0">
                        <a:ln>
                          <a:noFill/>
                        </a:ln>
                        <a:solidFill>
                          <a:schemeClr val="tx1"/>
                        </a:solidFill>
                        <a:effectLst/>
                        <a:latin typeface="Arial" charset="0"/>
                      </a:endParaRPr>
                    </a:p>
                  </a:txBody>
                  <a:tcPr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Human, chr9, symbol APTX</a:t>
                      </a:r>
                      <a:endParaRPr kumimoji="0" lang="en-US" sz="3200" b="0" i="0" u="none" strike="noStrike" cap="none" normalizeH="0" baseline="0" dirty="0">
                        <a:ln>
                          <a:noFill/>
                        </a:ln>
                        <a:solidFill>
                          <a:schemeClr val="tx1"/>
                        </a:solidFill>
                        <a:effectLst/>
                        <a:latin typeface="Arial" charset="0"/>
                      </a:endParaRPr>
                    </a:p>
                  </a:txBody>
                  <a:tcPr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42006" name="Text Box 70"/>
          <p:cNvSpPr txBox="1">
            <a:spLocks noChangeArrowheads="1"/>
          </p:cNvSpPr>
          <p:nvPr/>
        </p:nvSpPr>
        <p:spPr bwMode="auto">
          <a:xfrm>
            <a:off x="2438400" y="1143000"/>
            <a:ext cx="56467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800" i="1"/>
              <a:t>Find at least 7 errors in this table!! </a:t>
            </a:r>
          </a:p>
        </p:txBody>
      </p:sp>
      <p:sp>
        <p:nvSpPr>
          <p:cNvPr id="42007" name="Text Box 71"/>
          <p:cNvSpPr txBox="1">
            <a:spLocks noChangeArrowheads="1"/>
          </p:cNvSpPr>
          <p:nvPr/>
        </p:nvSpPr>
        <p:spPr bwMode="auto">
          <a:xfrm rot="10800000">
            <a:off x="381000" y="5410200"/>
            <a:ext cx="85344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t>(1) Homo sapiens and human are mixed names (2) Chr and chr (cases don’t match) (3) Chr 7 vs. chr9 (case and spacing) (4-5) Symbol=, symbol . (space and capitalization) (6) 2 accessions in accession field (7) Info and ID are not descriptive names for columns</a:t>
            </a:r>
          </a:p>
        </p:txBody>
      </p:sp>
      <p:sp>
        <p:nvSpPr>
          <p:cNvPr id="2" name="Slide Number Placeholder 1"/>
          <p:cNvSpPr>
            <a:spLocks noGrp="1"/>
          </p:cNvSpPr>
          <p:nvPr>
            <p:ph type="sldNum" sz="quarter" idx="12"/>
          </p:nvPr>
        </p:nvSpPr>
        <p:spPr/>
        <p:txBody>
          <a:bodyPr/>
          <a:lstStyle/>
          <a:p>
            <a:fld id="{32C796FE-8257-42AE-8466-104B1656B18E}" type="slidenum">
              <a:rPr lang="en-US" smtClean="0"/>
              <a:t>77</a:t>
            </a:fld>
            <a:endParaRPr lang="en-US"/>
          </a:p>
        </p:txBody>
      </p:sp>
    </p:spTree>
    <p:extLst>
      <p:ext uri="{BB962C8B-B14F-4D97-AF65-F5344CB8AC3E}">
        <p14:creationId xmlns:p14="http://schemas.microsoft.com/office/powerpoint/2010/main" val="187634591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en-US"/>
              <a:t>Normalization	</a:t>
            </a:r>
          </a:p>
        </p:txBody>
      </p:sp>
      <p:sp>
        <p:nvSpPr>
          <p:cNvPr id="4099" name="Rectangle 3"/>
          <p:cNvSpPr>
            <a:spLocks noGrp="1" noChangeArrowheads="1"/>
          </p:cNvSpPr>
          <p:nvPr>
            <p:ph type="body" idx="1"/>
          </p:nvPr>
        </p:nvSpPr>
        <p:spPr>
          <a:xfrm>
            <a:off x="457200" y="1600200"/>
            <a:ext cx="8229600" cy="4879975"/>
          </a:xfrm>
        </p:spPr>
        <p:txBody>
          <a:bodyPr/>
          <a:lstStyle/>
          <a:p>
            <a:pPr eaLnBrk="1" hangingPunct="1"/>
            <a:r>
              <a:rPr lang="en-US" altLang="en-US" sz="2800" dirty="0"/>
              <a:t>Core elements of good database design</a:t>
            </a:r>
          </a:p>
          <a:p>
            <a:pPr algn="just" eaLnBrk="1" hangingPunct="1"/>
            <a:r>
              <a:rPr lang="en-US" altLang="en-US" sz="2800" dirty="0"/>
              <a:t>Much of the utility and structure of relational databases comes from the pioneering efforts of Dr. Edgar F. </a:t>
            </a:r>
            <a:r>
              <a:rPr lang="en-US" altLang="en-US" sz="2800" dirty="0" err="1"/>
              <a:t>Codd</a:t>
            </a:r>
            <a:r>
              <a:rPr lang="en-US" altLang="en-US" sz="2800" dirty="0"/>
              <a:t> </a:t>
            </a:r>
          </a:p>
          <a:p>
            <a:pPr marL="400050" lvl="1" indent="0" algn="just">
              <a:buNone/>
            </a:pPr>
            <a:r>
              <a:rPr lang="en-US" altLang="en-US" sz="2400" dirty="0">
                <a:hlinkClick r:id="rId2"/>
              </a:rPr>
              <a:t>http://en.wikipedia.org/wiki/Edgar_F._Codd</a:t>
            </a:r>
            <a:r>
              <a:rPr lang="en-US" altLang="en-US" sz="2400" dirty="0"/>
              <a:t> </a:t>
            </a:r>
          </a:p>
          <a:p>
            <a:pPr marL="457200" lvl="1" indent="0">
              <a:buNone/>
            </a:pPr>
            <a:r>
              <a:rPr lang="en-US" altLang="en-US" sz="2400" dirty="0"/>
              <a:t>Rec’d his </a:t>
            </a:r>
            <a:r>
              <a:rPr lang="en-US" altLang="en-US" sz="2400" dirty="0" err="1"/>
              <a:t>Ph.D</a:t>
            </a:r>
            <a:r>
              <a:rPr lang="en-US" altLang="en-US" sz="2400" dirty="0"/>
              <a:t> in Computer Science at UM, Ann Arbor, 1963</a:t>
            </a: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4343400"/>
            <a:ext cx="1428750" cy="202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5562600" y="6172200"/>
            <a:ext cx="1039813" cy="307975"/>
          </a:xfrm>
          <a:prstGeom prst="rect">
            <a:avLst/>
          </a:prstGeom>
          <a:noFill/>
        </p:spPr>
        <p:txBody>
          <a:bodyPr wrap="none">
            <a:spAutoFit/>
          </a:bodyPr>
          <a:lstStyle/>
          <a:p>
            <a:pPr>
              <a:defRPr/>
            </a:pPr>
            <a:r>
              <a:rPr lang="en-US" sz="1400" i="1" dirty="0">
                <a:effectLst>
                  <a:outerShdw blurRad="38100" dist="38100" dir="2700000" algn="tl">
                    <a:srgbClr val="000000">
                      <a:alpha val="43137"/>
                    </a:srgbClr>
                  </a:outerShdw>
                </a:effectLst>
              </a:rPr>
              <a:t>1923-2003</a:t>
            </a:r>
          </a:p>
        </p:txBody>
      </p:sp>
      <p:sp>
        <p:nvSpPr>
          <p:cNvPr id="2" name="Slide Number Placeholder 1"/>
          <p:cNvSpPr>
            <a:spLocks noGrp="1"/>
          </p:cNvSpPr>
          <p:nvPr>
            <p:ph type="sldNum" sz="quarter" idx="12"/>
          </p:nvPr>
        </p:nvSpPr>
        <p:spPr/>
        <p:txBody>
          <a:bodyPr/>
          <a:lstStyle/>
          <a:p>
            <a:fld id="{32C796FE-8257-42AE-8466-104B1656B18E}" type="slidenum">
              <a:rPr lang="en-US" smtClean="0"/>
              <a:t>78</a:t>
            </a:fld>
            <a:endParaRPr lang="en-US"/>
          </a:p>
        </p:txBody>
      </p:sp>
    </p:spTree>
    <p:extLst>
      <p:ext uri="{BB962C8B-B14F-4D97-AF65-F5344CB8AC3E}">
        <p14:creationId xmlns:p14="http://schemas.microsoft.com/office/powerpoint/2010/main" val="175253422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en-US"/>
              <a:t>Normalization</a:t>
            </a:r>
          </a:p>
        </p:txBody>
      </p:sp>
      <p:sp>
        <p:nvSpPr>
          <p:cNvPr id="5123" name="Rectangle 3"/>
          <p:cNvSpPr>
            <a:spLocks noGrp="1" noChangeArrowheads="1"/>
          </p:cNvSpPr>
          <p:nvPr>
            <p:ph type="body" idx="1"/>
          </p:nvPr>
        </p:nvSpPr>
        <p:spPr/>
        <p:txBody>
          <a:bodyPr/>
          <a:lstStyle/>
          <a:p>
            <a:pPr eaLnBrk="1" hangingPunct="1">
              <a:lnSpc>
                <a:spcPct val="90000"/>
              </a:lnSpc>
              <a:spcAft>
                <a:spcPts val="600"/>
              </a:spcAft>
            </a:pPr>
            <a:r>
              <a:rPr lang="en-US" altLang="en-US" sz="2400"/>
              <a:t>Normalization is the process of creating or re-arranging data relationships so that it will be easy to store and retrieve data efficiently.  Data is normalized to achieve the following goals: </a:t>
            </a:r>
          </a:p>
          <a:p>
            <a:pPr lvl="1" eaLnBrk="1" hangingPunct="1">
              <a:lnSpc>
                <a:spcPct val="90000"/>
              </a:lnSpc>
              <a:spcAft>
                <a:spcPts val="600"/>
              </a:spcAft>
            </a:pPr>
            <a:r>
              <a:rPr lang="en-US" altLang="en-US" sz="2000"/>
              <a:t>Eliminate data redundancies and save space </a:t>
            </a:r>
          </a:p>
          <a:p>
            <a:pPr lvl="1" eaLnBrk="1" hangingPunct="1">
              <a:lnSpc>
                <a:spcPct val="90000"/>
              </a:lnSpc>
              <a:spcAft>
                <a:spcPts val="600"/>
              </a:spcAft>
            </a:pPr>
            <a:r>
              <a:rPr lang="en-US" altLang="en-US" sz="2000"/>
              <a:t>Make it easier to change data </a:t>
            </a:r>
          </a:p>
          <a:p>
            <a:pPr lvl="1" eaLnBrk="1" hangingPunct="1">
              <a:lnSpc>
                <a:spcPct val="90000"/>
              </a:lnSpc>
              <a:spcAft>
                <a:spcPts val="600"/>
              </a:spcAft>
            </a:pPr>
            <a:r>
              <a:rPr lang="en-US" altLang="en-US" sz="2000"/>
              <a:t>Simplify the enforcement of referential integrity constraints </a:t>
            </a:r>
          </a:p>
          <a:p>
            <a:pPr lvl="1" eaLnBrk="1" hangingPunct="1">
              <a:lnSpc>
                <a:spcPct val="90000"/>
              </a:lnSpc>
              <a:spcAft>
                <a:spcPts val="600"/>
              </a:spcAft>
            </a:pPr>
            <a:r>
              <a:rPr lang="en-US" altLang="en-US" sz="2000"/>
              <a:t>Avoid modification anomalies. For example, an insertion anomaly occurs when the insertion of a fact about one attribute requires an additional fact about a second attribute. </a:t>
            </a:r>
          </a:p>
          <a:p>
            <a:pPr lvl="1" eaLnBrk="1" hangingPunct="1">
              <a:lnSpc>
                <a:spcPct val="90000"/>
              </a:lnSpc>
              <a:spcAft>
                <a:spcPts val="600"/>
              </a:spcAft>
            </a:pPr>
            <a:r>
              <a:rPr lang="en-US" altLang="en-US" sz="2000"/>
              <a:t>Produce a design that is a 'good' representation of the real world (one that is intuitively easy to understand and a good base for further growth)</a:t>
            </a:r>
          </a:p>
        </p:txBody>
      </p:sp>
      <p:sp>
        <p:nvSpPr>
          <p:cNvPr id="2" name="Slide Number Placeholder 1"/>
          <p:cNvSpPr>
            <a:spLocks noGrp="1"/>
          </p:cNvSpPr>
          <p:nvPr>
            <p:ph type="sldNum" sz="quarter" idx="12"/>
          </p:nvPr>
        </p:nvSpPr>
        <p:spPr/>
        <p:txBody>
          <a:bodyPr/>
          <a:lstStyle/>
          <a:p>
            <a:fld id="{32C796FE-8257-42AE-8466-104B1656B18E}" type="slidenum">
              <a:rPr lang="en-US" smtClean="0"/>
              <a:t>79</a:t>
            </a:fld>
            <a:endParaRPr lang="en-US"/>
          </a:p>
        </p:txBody>
      </p:sp>
    </p:spTree>
    <p:extLst>
      <p:ext uri="{BB962C8B-B14F-4D97-AF65-F5344CB8AC3E}">
        <p14:creationId xmlns:p14="http://schemas.microsoft.com/office/powerpoint/2010/main" val="2104517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en-US" dirty="0"/>
              <a:t>SQL</a:t>
            </a:r>
          </a:p>
        </p:txBody>
      </p:sp>
      <p:sp>
        <p:nvSpPr>
          <p:cNvPr id="2" name="Content Placeholder 1"/>
          <p:cNvSpPr>
            <a:spLocks noGrp="1"/>
          </p:cNvSpPr>
          <p:nvPr>
            <p:ph idx="1"/>
          </p:nvPr>
        </p:nvSpPr>
        <p:spPr/>
        <p:txBody>
          <a:bodyPr/>
          <a:lstStyle/>
          <a:p>
            <a:r>
              <a:rPr lang="en-US" sz="2800" dirty="0"/>
              <a:t>What is the Structured Query Language (SQL) ?</a:t>
            </a:r>
          </a:p>
          <a:p>
            <a:pPr lvl="1" algn="just"/>
            <a:r>
              <a:rPr lang="en-US" sz="2400" dirty="0"/>
              <a:t>SQL is the standard language for relational database management systems (ANSI)</a:t>
            </a:r>
          </a:p>
          <a:p>
            <a:pPr lvl="1" algn="just"/>
            <a:r>
              <a:rPr lang="en-US" sz="2400" dirty="0"/>
              <a:t>SQL is used to communicate with a database</a:t>
            </a:r>
          </a:p>
          <a:p>
            <a:pPr lvl="1" algn="just"/>
            <a:r>
              <a:rPr lang="en-US" sz="2400" dirty="0"/>
              <a:t>SQL can be used to: add, remove, modify, request data </a:t>
            </a:r>
            <a:endParaRPr lang="en-US" altLang="en-US" sz="2400" dirty="0"/>
          </a:p>
        </p:txBody>
      </p:sp>
      <p:sp>
        <p:nvSpPr>
          <p:cNvPr id="3" name="Slide Number Placeholder 2"/>
          <p:cNvSpPr>
            <a:spLocks noGrp="1"/>
          </p:cNvSpPr>
          <p:nvPr>
            <p:ph type="sldNum" sz="quarter" idx="12"/>
          </p:nvPr>
        </p:nvSpPr>
        <p:spPr/>
        <p:txBody>
          <a:bodyPr/>
          <a:lstStyle/>
          <a:p>
            <a:fld id="{1D92F159-EFD3-4C4F-9DBB-1A2CAF81A5CC}" type="slidenum">
              <a:rPr lang="en-US" smtClean="0"/>
              <a:t>8</a:t>
            </a:fld>
            <a:endParaRPr lang="en-US"/>
          </a:p>
        </p:txBody>
      </p:sp>
    </p:spTree>
    <p:extLst>
      <p:ext uri="{BB962C8B-B14F-4D97-AF65-F5344CB8AC3E}">
        <p14:creationId xmlns:p14="http://schemas.microsoft.com/office/powerpoint/2010/main" val="77632054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a:t>Normal Forms (theory)</a:t>
            </a:r>
          </a:p>
        </p:txBody>
      </p:sp>
      <p:sp>
        <p:nvSpPr>
          <p:cNvPr id="6147" name="Rectangle 3"/>
          <p:cNvSpPr>
            <a:spLocks noGrp="1" noChangeArrowheads="1"/>
          </p:cNvSpPr>
          <p:nvPr>
            <p:ph type="body" idx="1"/>
          </p:nvPr>
        </p:nvSpPr>
        <p:spPr/>
        <p:txBody>
          <a:bodyPr/>
          <a:lstStyle/>
          <a:p>
            <a:pPr algn="just" eaLnBrk="1" hangingPunct="1">
              <a:lnSpc>
                <a:spcPct val="90000"/>
              </a:lnSpc>
            </a:pPr>
            <a:r>
              <a:rPr lang="en-US" altLang="en-US" sz="2400" dirty="0"/>
              <a:t>The </a:t>
            </a:r>
            <a:r>
              <a:rPr lang="en-US" altLang="en-US" sz="2400" b="1" dirty="0"/>
              <a:t>First Normal Form (1NF)</a:t>
            </a:r>
            <a:r>
              <a:rPr lang="en-US" altLang="en-US" sz="2400" dirty="0"/>
              <a:t> addresses the structure of an isolated table</a:t>
            </a:r>
          </a:p>
          <a:p>
            <a:pPr algn="just" eaLnBrk="1" hangingPunct="1">
              <a:lnSpc>
                <a:spcPct val="90000"/>
              </a:lnSpc>
            </a:pPr>
            <a:r>
              <a:rPr lang="en-US" altLang="en-US" sz="2400" dirty="0"/>
              <a:t>The </a:t>
            </a:r>
            <a:r>
              <a:rPr lang="en-US" altLang="en-US" sz="2400" b="1" dirty="0"/>
              <a:t>Second (2NF)</a:t>
            </a:r>
            <a:r>
              <a:rPr lang="en-US" altLang="en-US" sz="2400" dirty="0"/>
              <a:t> and </a:t>
            </a:r>
            <a:r>
              <a:rPr lang="en-US" altLang="en-US" sz="2400" b="1" dirty="0"/>
              <a:t>Third (3NF)</a:t>
            </a:r>
            <a:r>
              <a:rPr lang="en-US" altLang="en-US" sz="2400" dirty="0"/>
              <a:t> address one-to-one and one-to-many relationships</a:t>
            </a:r>
          </a:p>
          <a:p>
            <a:pPr algn="just" eaLnBrk="1" hangingPunct="1">
              <a:lnSpc>
                <a:spcPct val="90000"/>
              </a:lnSpc>
            </a:pPr>
            <a:r>
              <a:rPr lang="en-US" altLang="en-US" sz="2400" dirty="0"/>
              <a:t>The </a:t>
            </a:r>
            <a:r>
              <a:rPr lang="en-US" altLang="en-US" sz="2400" b="1" dirty="0"/>
              <a:t>Fourth (4NF)</a:t>
            </a:r>
            <a:r>
              <a:rPr lang="en-US" altLang="en-US" sz="2400" dirty="0"/>
              <a:t> and </a:t>
            </a:r>
            <a:r>
              <a:rPr lang="en-US" altLang="en-US" sz="2400" b="1" dirty="0"/>
              <a:t>Fifth (5NF) Normal Forms</a:t>
            </a:r>
            <a:r>
              <a:rPr lang="en-US" altLang="en-US" sz="2400" dirty="0"/>
              <a:t> deal with many-to-many relationships</a:t>
            </a:r>
          </a:p>
          <a:p>
            <a:pPr algn="just" eaLnBrk="1" hangingPunct="1">
              <a:lnSpc>
                <a:spcPct val="90000"/>
              </a:lnSpc>
              <a:buFontTx/>
              <a:buNone/>
            </a:pPr>
            <a:endParaRPr lang="en-US" altLang="en-US" sz="2400" dirty="0"/>
          </a:p>
          <a:p>
            <a:pPr algn="just" eaLnBrk="1" hangingPunct="1">
              <a:lnSpc>
                <a:spcPct val="90000"/>
              </a:lnSpc>
              <a:buFontTx/>
              <a:buNone/>
            </a:pPr>
            <a:r>
              <a:rPr lang="en-US" altLang="en-US" sz="2400" dirty="0"/>
              <a:t>	These Normal Forms form a hierarchy in such a way that a schema in a higher normal form automatically fulfills all the criteria for all of the lower Normal Forms.  </a:t>
            </a:r>
          </a:p>
        </p:txBody>
      </p:sp>
      <p:sp>
        <p:nvSpPr>
          <p:cNvPr id="2" name="Slide Number Placeholder 1"/>
          <p:cNvSpPr>
            <a:spLocks noGrp="1"/>
          </p:cNvSpPr>
          <p:nvPr>
            <p:ph type="sldNum" sz="quarter" idx="12"/>
          </p:nvPr>
        </p:nvSpPr>
        <p:spPr/>
        <p:txBody>
          <a:bodyPr/>
          <a:lstStyle/>
          <a:p>
            <a:fld id="{32C796FE-8257-42AE-8466-104B1656B18E}" type="slidenum">
              <a:rPr lang="en-US" smtClean="0"/>
              <a:t>80</a:t>
            </a:fld>
            <a:endParaRPr lang="en-US"/>
          </a:p>
        </p:txBody>
      </p:sp>
    </p:spTree>
    <p:extLst>
      <p:ext uri="{BB962C8B-B14F-4D97-AF65-F5344CB8AC3E}">
        <p14:creationId xmlns:p14="http://schemas.microsoft.com/office/powerpoint/2010/main" val="157461194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09600" y="304800"/>
            <a:ext cx="8229600" cy="1143000"/>
          </a:xfrm>
        </p:spPr>
        <p:txBody>
          <a:bodyPr/>
          <a:lstStyle/>
          <a:p>
            <a:pPr eaLnBrk="1" hangingPunct="1"/>
            <a:r>
              <a:rPr lang="en-US" altLang="en-US" dirty="0"/>
              <a:t>First Normal Form (1NF)</a:t>
            </a:r>
          </a:p>
        </p:txBody>
      </p:sp>
      <p:sp>
        <p:nvSpPr>
          <p:cNvPr id="7171" name="Rectangle 5"/>
          <p:cNvSpPr>
            <a:spLocks noChangeArrowheads="1"/>
          </p:cNvSpPr>
          <p:nvPr/>
        </p:nvSpPr>
        <p:spPr bwMode="auto">
          <a:xfrm>
            <a:off x="228600" y="2362200"/>
            <a:ext cx="12906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1600" b="1">
                <a:cs typeface="Times New Roman" pitchFamily="18" charset="0"/>
              </a:rPr>
              <a:t>NOT in 1NF</a:t>
            </a:r>
            <a:endParaRPr lang="en-US" altLang="en-US" sz="2400" b="1"/>
          </a:p>
        </p:txBody>
      </p:sp>
      <p:graphicFrame>
        <p:nvGraphicFramePr>
          <p:cNvPr id="13374" name="Group 62"/>
          <p:cNvGraphicFramePr>
            <a:graphicFrameLocks noGrp="1"/>
          </p:cNvGraphicFramePr>
          <p:nvPr/>
        </p:nvGraphicFramePr>
        <p:xfrm>
          <a:off x="228600" y="2720633"/>
          <a:ext cx="8229600" cy="1281057"/>
        </p:xfrm>
        <a:graphic>
          <a:graphicData uri="http://schemas.openxmlformats.org/drawingml/2006/table">
            <a:tbl>
              <a:tblPr/>
              <a:tblGrid>
                <a:gridCol w="1069848">
                  <a:extLst>
                    <a:ext uri="{9D8B030D-6E8A-4147-A177-3AD203B41FA5}">
                      <a16:colId xmlns:a16="http://schemas.microsoft.com/office/drawing/2014/main" val="20000"/>
                    </a:ext>
                  </a:extLst>
                </a:gridCol>
                <a:gridCol w="2880360">
                  <a:extLst>
                    <a:ext uri="{9D8B030D-6E8A-4147-A177-3AD203B41FA5}">
                      <a16:colId xmlns:a16="http://schemas.microsoft.com/office/drawing/2014/main" val="20001"/>
                    </a:ext>
                  </a:extLst>
                </a:gridCol>
                <a:gridCol w="4279392">
                  <a:extLst>
                    <a:ext uri="{9D8B030D-6E8A-4147-A177-3AD203B41FA5}">
                      <a16:colId xmlns:a16="http://schemas.microsoft.com/office/drawing/2014/main" val="20002"/>
                    </a:ext>
                  </a:extLst>
                </a:gridCol>
              </a:tblGrid>
              <a:tr h="425449">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ourier New" charset="0"/>
                          <a:ea typeface="Courier New" charset="0"/>
                          <a:cs typeface="Courier New" charset="0"/>
                        </a:rPr>
                        <a:t>ID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ourier New" charset="0"/>
                          <a:ea typeface="Courier New" charset="0"/>
                          <a:cs typeface="Courier New" charset="0"/>
                        </a:rPr>
                        <a:t>Accession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ourier New" charset="0"/>
                          <a:ea typeface="Courier New" charset="0"/>
                          <a:cs typeface="Courier New" charset="0"/>
                        </a:rPr>
                        <a:t>Info</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531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New" charset="0"/>
                          <a:ea typeface="Courier New" charset="0"/>
                          <a:cs typeface="Courier New" charset="0"/>
                        </a:rPr>
                        <a:t>3200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ourier New" charset="0"/>
                          <a:ea typeface="Courier New" charset="0"/>
                          <a:cs typeface="Courier New" charset="0"/>
                        </a:rPr>
                        <a:t>NM_30661, NP_10937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ourier New" charset="0"/>
                          <a:ea typeface="Courier New" charset="0"/>
                          <a:cs typeface="Courier New" charset="0"/>
                        </a:rPr>
                        <a:t>Homo sapiens, Chr 7, Symbol=HOXA3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029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ourier New" charset="0"/>
                          <a:ea typeface="Courier New" charset="0"/>
                          <a:cs typeface="Courier New" charset="0"/>
                        </a:rPr>
                        <a:t>54840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ourier New" charset="0"/>
                          <a:ea typeface="Courier New" charset="0"/>
                          <a:cs typeface="Courier New" charset="0"/>
                        </a:rPr>
                        <a:t>NM_017692, NP060162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ourier New" charset="0"/>
                          <a:ea typeface="Courier New" charset="0"/>
                          <a:cs typeface="Courier New" charset="0"/>
                        </a:rPr>
                        <a:t>Human, chr9, symbol APTX</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7190" name="Rectangle 63"/>
          <p:cNvSpPr>
            <a:spLocks noChangeArrowheads="1"/>
          </p:cNvSpPr>
          <p:nvPr/>
        </p:nvSpPr>
        <p:spPr bwMode="auto">
          <a:xfrm>
            <a:off x="228600" y="4800600"/>
            <a:ext cx="8826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1600" b="1">
                <a:cs typeface="Times New Roman" pitchFamily="18" charset="0"/>
              </a:rPr>
              <a:t>IN  1NF</a:t>
            </a:r>
            <a:endParaRPr lang="en-US" altLang="en-US" sz="2400" b="1"/>
          </a:p>
        </p:txBody>
      </p:sp>
      <p:graphicFrame>
        <p:nvGraphicFramePr>
          <p:cNvPr id="13477" name="Group 165"/>
          <p:cNvGraphicFramePr>
            <a:graphicFrameLocks noGrp="1"/>
          </p:cNvGraphicFramePr>
          <p:nvPr/>
        </p:nvGraphicFramePr>
        <p:xfrm>
          <a:off x="228601" y="5170936"/>
          <a:ext cx="5638799" cy="1522307"/>
        </p:xfrm>
        <a:graphic>
          <a:graphicData uri="http://schemas.openxmlformats.org/drawingml/2006/table">
            <a:tbl>
              <a:tblPr/>
              <a:tblGrid>
                <a:gridCol w="1142999">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578166">
                  <a:extLst>
                    <a:ext uri="{9D8B030D-6E8A-4147-A177-3AD203B41FA5}">
                      <a16:colId xmlns:a16="http://schemas.microsoft.com/office/drawing/2014/main" val="20002"/>
                    </a:ext>
                  </a:extLst>
                </a:gridCol>
                <a:gridCol w="1698434">
                  <a:extLst>
                    <a:ext uri="{9D8B030D-6E8A-4147-A177-3AD203B41FA5}">
                      <a16:colId xmlns:a16="http://schemas.microsoft.com/office/drawing/2014/main" val="20003"/>
                    </a:ext>
                  </a:extLst>
                </a:gridCol>
              </a:tblGrid>
              <a:tr h="51363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ourier New" charset="0"/>
                          <a:ea typeface="Courier New" charset="0"/>
                          <a:cs typeface="Courier New" charset="0"/>
                        </a:rPr>
                        <a:t>Gene_ID</a:t>
                      </a:r>
                      <a:endParaRPr kumimoji="0" lang="en-US" sz="1600" b="0" i="0" u="none" strike="noStrike" cap="none" normalizeH="0" baseline="0" dirty="0">
                        <a:ln>
                          <a:noFill/>
                        </a:ln>
                        <a:solidFill>
                          <a:schemeClr val="tx1"/>
                        </a:solidFill>
                        <a:effectLst/>
                        <a:latin typeface="Courier New" charset="0"/>
                        <a:ea typeface="Courier New" charset="0"/>
                        <a:cs typeface="Courier New"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ourier New" charset="0"/>
                          <a:ea typeface="Courier New" charset="0"/>
                          <a:cs typeface="Courier New" charset="0"/>
                        </a:rPr>
                        <a:t>Tax_ID</a:t>
                      </a:r>
                      <a:endParaRPr kumimoji="0" lang="en-US" sz="1600" b="0" i="0" u="none" strike="noStrike" cap="none" normalizeH="0" baseline="0" dirty="0">
                        <a:ln>
                          <a:noFill/>
                        </a:ln>
                        <a:solidFill>
                          <a:schemeClr val="tx1"/>
                        </a:solidFill>
                        <a:effectLst/>
                        <a:latin typeface="Courier New" charset="0"/>
                        <a:ea typeface="Courier New" charset="0"/>
                        <a:cs typeface="Courier New"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ourier New" charset="0"/>
                          <a:ea typeface="Courier New" charset="0"/>
                          <a:cs typeface="Courier New" charset="0"/>
                        </a:rPr>
                        <a:t>Gene_Acc</a:t>
                      </a:r>
                      <a:endParaRPr kumimoji="0" lang="en-US" sz="1600" b="0" i="0" u="none" strike="noStrike" cap="none" normalizeH="0" baseline="0" dirty="0">
                        <a:ln>
                          <a:noFill/>
                        </a:ln>
                        <a:solidFill>
                          <a:schemeClr val="tx1"/>
                        </a:solidFill>
                        <a:effectLst/>
                        <a:latin typeface="Courier New" charset="0"/>
                        <a:ea typeface="Courier New" charset="0"/>
                        <a:cs typeface="Courier New"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ourier New" charset="0"/>
                          <a:ea typeface="Courier New" charset="0"/>
                          <a:cs typeface="Courier New" charset="0"/>
                        </a:rPr>
                        <a:t>Protein_Acc</a:t>
                      </a:r>
                      <a:endParaRPr kumimoji="0" lang="en-US" sz="1600" b="0" i="0" u="none" strike="noStrike" cap="none" normalizeH="0" baseline="0" dirty="0">
                        <a:ln>
                          <a:noFill/>
                        </a:ln>
                        <a:solidFill>
                          <a:schemeClr val="tx1"/>
                        </a:solidFill>
                        <a:effectLst/>
                        <a:latin typeface="Courier New" charset="0"/>
                        <a:ea typeface="Courier New" charset="0"/>
                        <a:cs typeface="Courier New"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62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ourier New" charset="0"/>
                          <a:ea typeface="Courier New" charset="0"/>
                          <a:cs typeface="Courier New" charset="0"/>
                        </a:rPr>
                        <a:t>3200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ourier New" charset="0"/>
                          <a:ea typeface="Courier New" charset="0"/>
                          <a:cs typeface="Courier New" charset="0"/>
                        </a:rPr>
                        <a:t>9606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New" charset="0"/>
                          <a:ea typeface="Courier New" charset="0"/>
                          <a:cs typeface="Courier New" charset="0"/>
                        </a:rPr>
                        <a:t>NM_030661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New" charset="0"/>
                          <a:ea typeface="Courier New" charset="0"/>
                          <a:cs typeface="Courier New" charset="0"/>
                        </a:rPr>
                        <a:t>NP_109377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62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New" charset="0"/>
                          <a:ea typeface="Courier New" charset="0"/>
                          <a:cs typeface="Courier New" charset="0"/>
                        </a:rPr>
                        <a:t>54840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New" charset="0"/>
                          <a:ea typeface="Courier New" charset="0"/>
                          <a:cs typeface="Courier New" charset="0"/>
                        </a:rPr>
                        <a:t>9606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ourier New" charset="0"/>
                          <a:ea typeface="Courier New" charset="0"/>
                          <a:cs typeface="Courier New" charset="0"/>
                        </a:rPr>
                        <a:t>NM_017692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New" charset="0"/>
                          <a:ea typeface="Courier New" charset="0"/>
                          <a:cs typeface="Courier New" charset="0"/>
                        </a:rPr>
                        <a:t>NP_060162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62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ourier New" charset="0"/>
                          <a:ea typeface="Courier New" charset="0"/>
                          <a:cs typeface="Courier New" charset="0"/>
                        </a:rPr>
                        <a:t>6461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New" charset="0"/>
                          <a:ea typeface="Courier New" charset="0"/>
                          <a:cs typeface="Courier New" charset="0"/>
                        </a:rPr>
                        <a:t>10090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New" charset="0"/>
                          <a:ea typeface="Courier New" charset="0"/>
                          <a:cs typeface="Courier New" charset="0"/>
                        </a:rPr>
                        <a:t>NM_003028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ourier New" charset="0"/>
                          <a:ea typeface="Courier New" charset="0"/>
                          <a:cs typeface="Courier New" charset="0"/>
                        </a:rPr>
                        <a:t>NP_003019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7218" name="Rectangle 166"/>
          <p:cNvSpPr>
            <a:spLocks noChangeArrowheads="1"/>
          </p:cNvSpPr>
          <p:nvPr/>
        </p:nvSpPr>
        <p:spPr bwMode="auto">
          <a:xfrm>
            <a:off x="0" y="5029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7219" name="Text Box 168"/>
          <p:cNvSpPr txBox="1">
            <a:spLocks noChangeArrowheads="1"/>
          </p:cNvSpPr>
          <p:nvPr/>
        </p:nvSpPr>
        <p:spPr bwMode="auto">
          <a:xfrm>
            <a:off x="228600" y="1371600"/>
            <a:ext cx="8610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400" dirty="0"/>
              <a:t>A table is in 1NF if all the entries are scalar-values </a:t>
            </a:r>
          </a:p>
          <a:p>
            <a:pPr eaLnBrk="1" hangingPunct="1"/>
            <a:r>
              <a:rPr lang="en-US" altLang="en-US" sz="2400" dirty="0"/>
              <a:t>A single value per column/row</a:t>
            </a:r>
          </a:p>
        </p:txBody>
      </p:sp>
      <p:sp>
        <p:nvSpPr>
          <p:cNvPr id="2" name="Rectangle 1"/>
          <p:cNvSpPr/>
          <p:nvPr/>
        </p:nvSpPr>
        <p:spPr>
          <a:xfrm>
            <a:off x="6629400" y="5214938"/>
            <a:ext cx="1371600" cy="838200"/>
          </a:xfrm>
          <a:prstGeom prst="rect">
            <a:avLst/>
          </a:prstGeom>
          <a:solidFill>
            <a:schemeClr val="tx1">
              <a:lumMod val="50000"/>
              <a:lumOff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p>
            <a:pPr>
              <a:defRPr/>
            </a:pPr>
            <a:r>
              <a:rPr lang="en-US" dirty="0">
                <a:solidFill>
                  <a:schemeClr val="bg1">
                    <a:lumMod val="95000"/>
                  </a:schemeClr>
                </a:solidFill>
              </a:rPr>
              <a:t>Taxonomy Table</a:t>
            </a:r>
          </a:p>
        </p:txBody>
      </p:sp>
      <p:sp>
        <p:nvSpPr>
          <p:cNvPr id="10" name="Rectangle 9"/>
          <p:cNvSpPr/>
          <p:nvPr/>
        </p:nvSpPr>
        <p:spPr>
          <a:xfrm>
            <a:off x="7315200" y="5562600"/>
            <a:ext cx="1592262" cy="83820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pPr>
              <a:defRPr/>
            </a:pPr>
            <a:r>
              <a:rPr lang="en-US" dirty="0">
                <a:solidFill>
                  <a:schemeClr val="bg1">
                    <a:lumMod val="95000"/>
                  </a:schemeClr>
                </a:solidFill>
              </a:rPr>
              <a:t>Gene location Table</a:t>
            </a:r>
          </a:p>
        </p:txBody>
      </p:sp>
      <p:sp>
        <p:nvSpPr>
          <p:cNvPr id="3" name="Plus 2"/>
          <p:cNvSpPr/>
          <p:nvPr/>
        </p:nvSpPr>
        <p:spPr>
          <a:xfrm>
            <a:off x="6057900" y="5783997"/>
            <a:ext cx="457200" cy="457200"/>
          </a:xfrm>
          <a:prstGeom prst="mathPlus">
            <a:avLst/>
          </a:prstGeom>
          <a:solidFill>
            <a:schemeClr val="tx1">
              <a:lumMod val="50000"/>
              <a:lumOff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 name="Slide Number Placeholder 3"/>
          <p:cNvSpPr>
            <a:spLocks noGrp="1"/>
          </p:cNvSpPr>
          <p:nvPr>
            <p:ph type="sldNum" sz="quarter" idx="12"/>
          </p:nvPr>
        </p:nvSpPr>
        <p:spPr/>
        <p:txBody>
          <a:bodyPr/>
          <a:lstStyle/>
          <a:p>
            <a:fld id="{32C796FE-8257-42AE-8466-104B1656B18E}" type="slidenum">
              <a:rPr lang="en-US" smtClean="0"/>
              <a:t>81</a:t>
            </a:fld>
            <a:endParaRPr lang="en-US"/>
          </a:p>
        </p:txBody>
      </p:sp>
    </p:spTree>
    <p:extLst>
      <p:ext uri="{BB962C8B-B14F-4D97-AF65-F5344CB8AC3E}">
        <p14:creationId xmlns:p14="http://schemas.microsoft.com/office/powerpoint/2010/main" val="106204486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en-US"/>
              <a:t>Second Normal (2NF)</a:t>
            </a:r>
          </a:p>
        </p:txBody>
      </p:sp>
      <p:sp>
        <p:nvSpPr>
          <p:cNvPr id="8195" name="Rectangle 3"/>
          <p:cNvSpPr>
            <a:spLocks noGrp="1" noChangeArrowheads="1"/>
          </p:cNvSpPr>
          <p:nvPr>
            <p:ph type="body" idx="1"/>
          </p:nvPr>
        </p:nvSpPr>
        <p:spPr/>
        <p:txBody>
          <a:bodyPr/>
          <a:lstStyle/>
          <a:p>
            <a:pPr eaLnBrk="1" hangingPunct="1"/>
            <a:r>
              <a:rPr lang="en-US" altLang="en-US" dirty="0"/>
              <a:t>2NF and 3NF address the dependencies of the data in the table to the Keys of that table	</a:t>
            </a:r>
          </a:p>
          <a:p>
            <a:pPr eaLnBrk="1" hangingPunct="1"/>
            <a:endParaRPr lang="en-US" altLang="en-US" dirty="0"/>
          </a:p>
        </p:txBody>
      </p:sp>
      <p:sp>
        <p:nvSpPr>
          <p:cNvPr id="2" name="Slide Number Placeholder 1"/>
          <p:cNvSpPr>
            <a:spLocks noGrp="1"/>
          </p:cNvSpPr>
          <p:nvPr>
            <p:ph type="sldNum" sz="quarter" idx="12"/>
          </p:nvPr>
        </p:nvSpPr>
        <p:spPr/>
        <p:txBody>
          <a:bodyPr/>
          <a:lstStyle/>
          <a:p>
            <a:fld id="{32C796FE-8257-42AE-8466-104B1656B18E}" type="slidenum">
              <a:rPr lang="en-US" smtClean="0"/>
              <a:t>82</a:t>
            </a:fld>
            <a:endParaRPr lang="en-US"/>
          </a:p>
        </p:txBody>
      </p:sp>
    </p:spTree>
    <p:extLst>
      <p:ext uri="{BB962C8B-B14F-4D97-AF65-F5344CB8AC3E}">
        <p14:creationId xmlns:p14="http://schemas.microsoft.com/office/powerpoint/2010/main" val="205140541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en-US" dirty="0"/>
              <a:t>2NF Examples</a:t>
            </a:r>
          </a:p>
        </p:txBody>
      </p:sp>
      <p:sp>
        <p:nvSpPr>
          <p:cNvPr id="9219" name="Rectangle 52"/>
          <p:cNvSpPr>
            <a:spLocks noGrp="1" noChangeArrowheads="1"/>
          </p:cNvSpPr>
          <p:nvPr>
            <p:ph type="body" sz="half" idx="1"/>
          </p:nvPr>
        </p:nvSpPr>
        <p:spPr>
          <a:xfrm>
            <a:off x="457200" y="1676400"/>
            <a:ext cx="4343400" cy="4449763"/>
          </a:xfrm>
        </p:spPr>
        <p:txBody>
          <a:bodyPr>
            <a:normAutofit/>
          </a:bodyPr>
          <a:lstStyle/>
          <a:p>
            <a:pPr algn="just" eaLnBrk="1" hangingPunct="1"/>
            <a:r>
              <a:rPr lang="en-US" altLang="en-US" sz="2400" dirty="0"/>
              <a:t>2NF &amp; 3NF address the dependencies of the data in the table to the Keys of that table </a:t>
            </a:r>
          </a:p>
          <a:p>
            <a:pPr algn="just" eaLnBrk="1" hangingPunct="1"/>
            <a:endParaRPr lang="en-US" altLang="en-US" sz="2400" dirty="0"/>
          </a:p>
          <a:p>
            <a:pPr algn="just" eaLnBrk="1" hangingPunct="1"/>
            <a:r>
              <a:rPr lang="en-US" altLang="en-US" sz="2400" dirty="0"/>
              <a:t>To satisfy criteria for 2NF, When a table has a composite key, the data in that table must depend on the ENTIRE Key, not just 1 element</a:t>
            </a:r>
          </a:p>
        </p:txBody>
      </p:sp>
      <p:graphicFrame>
        <p:nvGraphicFramePr>
          <p:cNvPr id="20530" name="Group 50"/>
          <p:cNvGraphicFramePr>
            <a:graphicFrameLocks noGrp="1"/>
          </p:cNvGraphicFramePr>
          <p:nvPr>
            <p:ph type="clipArt" sz="half" idx="2"/>
          </p:nvPr>
        </p:nvGraphicFramePr>
        <p:xfrm>
          <a:off x="5181600" y="1752600"/>
          <a:ext cx="3505200" cy="3368676"/>
        </p:xfrm>
        <a:graphic>
          <a:graphicData uri="http://schemas.openxmlformats.org/drawingml/2006/table">
            <a:tbl>
              <a:tblPr/>
              <a:tblGrid>
                <a:gridCol w="3505200">
                  <a:extLst>
                    <a:ext uri="{9D8B030D-6E8A-4147-A177-3AD203B41FA5}">
                      <a16:colId xmlns:a16="http://schemas.microsoft.com/office/drawing/2014/main" val="20000"/>
                    </a:ext>
                  </a:extLst>
                </a:gridCol>
              </a:tblGrid>
              <a:tr h="4111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err="1">
                          <a:ln>
                            <a:noFill/>
                          </a:ln>
                          <a:solidFill>
                            <a:schemeClr val="tx1"/>
                          </a:solidFill>
                          <a:effectLst/>
                          <a:latin typeface="Courier New" charset="0"/>
                          <a:ea typeface="Courier New" charset="0"/>
                          <a:cs typeface="Courier New" charset="0"/>
                        </a:rPr>
                        <a:t>Experiment_ID</a:t>
                      </a:r>
                      <a:r>
                        <a:rPr kumimoji="0" lang="en-US" sz="2000" b="1" i="0" u="none" strike="noStrike" cap="none" normalizeH="0" baseline="0" dirty="0">
                          <a:ln>
                            <a:noFill/>
                          </a:ln>
                          <a:solidFill>
                            <a:schemeClr val="tx1"/>
                          </a:solidFill>
                          <a:effectLst/>
                          <a:latin typeface="Courier New" charset="0"/>
                          <a:ea typeface="Courier New" charset="0"/>
                          <a:cs typeface="Courier New" charset="0"/>
                        </a:rPr>
                        <a:t>  - PK</a:t>
                      </a:r>
                      <a:endParaRPr kumimoji="0" lang="en-US" sz="3200" b="0" i="0" u="none" strike="noStrike" cap="none" normalizeH="0" baseline="0" dirty="0">
                        <a:ln>
                          <a:noFill/>
                        </a:ln>
                        <a:solidFill>
                          <a:schemeClr val="tx1"/>
                        </a:solidFill>
                        <a:effectLst/>
                        <a:latin typeface="Courier New" charset="0"/>
                        <a:ea typeface="Courier New" charset="0"/>
                        <a:cs typeface="Courier New"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27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err="1">
                          <a:ln>
                            <a:noFill/>
                          </a:ln>
                          <a:solidFill>
                            <a:schemeClr val="tx1"/>
                          </a:solidFill>
                          <a:effectLst/>
                          <a:latin typeface="Courier New" charset="0"/>
                          <a:ea typeface="Courier New" charset="0"/>
                          <a:cs typeface="Courier New" charset="0"/>
                        </a:rPr>
                        <a:t>Gene_ID</a:t>
                      </a:r>
                      <a:r>
                        <a:rPr kumimoji="0" lang="en-US" sz="2000" b="1" i="0" u="none" strike="noStrike" cap="none" normalizeH="0" baseline="0" dirty="0">
                          <a:ln>
                            <a:noFill/>
                          </a:ln>
                          <a:solidFill>
                            <a:schemeClr val="tx1"/>
                          </a:solidFill>
                          <a:effectLst/>
                          <a:latin typeface="Courier New" charset="0"/>
                          <a:ea typeface="Courier New" charset="0"/>
                          <a:cs typeface="Courier New" charset="0"/>
                        </a:rPr>
                        <a:t> - PK</a:t>
                      </a:r>
                      <a:endParaRPr kumimoji="0" lang="en-US" sz="3200" b="0" i="0" u="none" strike="noStrike" cap="none" normalizeH="0" baseline="0" dirty="0">
                        <a:ln>
                          <a:noFill/>
                        </a:ln>
                        <a:solidFill>
                          <a:schemeClr val="tx1"/>
                        </a:solidFill>
                        <a:effectLst/>
                        <a:latin typeface="Courier New" charset="0"/>
                        <a:ea typeface="Courier New" charset="0"/>
                        <a:cs typeface="Courier New"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11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chemeClr val="tx1"/>
                          </a:solidFill>
                          <a:effectLst/>
                          <a:latin typeface="Courier New" charset="0"/>
                          <a:ea typeface="Courier New" charset="0"/>
                          <a:cs typeface="Courier New" charset="0"/>
                        </a:rPr>
                        <a:t>Exp_Description</a:t>
                      </a:r>
                      <a:endParaRPr kumimoji="0" lang="en-US" sz="3200" b="0" i="0" u="none" strike="noStrike" cap="none" normalizeH="0" baseline="0" dirty="0">
                        <a:ln>
                          <a:noFill/>
                        </a:ln>
                        <a:solidFill>
                          <a:schemeClr val="tx1"/>
                        </a:solidFill>
                        <a:effectLst/>
                        <a:latin typeface="Courier New" charset="0"/>
                        <a:ea typeface="Courier New" charset="0"/>
                        <a:cs typeface="Courier New"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11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chemeClr val="tx1"/>
                          </a:solidFill>
                          <a:effectLst/>
                          <a:latin typeface="Courier New" charset="0"/>
                          <a:ea typeface="Courier New" charset="0"/>
                          <a:cs typeface="Courier New" charset="0"/>
                        </a:rPr>
                        <a:t>Exp_Date</a:t>
                      </a:r>
                      <a:endParaRPr kumimoji="0" lang="en-US" sz="3200" b="0" i="0" u="none" strike="noStrike" cap="none" normalizeH="0" baseline="0" dirty="0">
                        <a:ln>
                          <a:noFill/>
                        </a:ln>
                        <a:solidFill>
                          <a:schemeClr val="tx1"/>
                        </a:solidFill>
                        <a:effectLst/>
                        <a:latin typeface="Courier New" charset="0"/>
                        <a:ea typeface="Courier New" charset="0"/>
                        <a:cs typeface="Courier New"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7361">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chemeClr val="tx1"/>
                          </a:solidFill>
                          <a:effectLst/>
                          <a:latin typeface="Courier New" charset="0"/>
                          <a:ea typeface="Courier New" charset="0"/>
                          <a:cs typeface="Courier New" charset="0"/>
                        </a:rPr>
                        <a:t>Gene_Expression_Level</a:t>
                      </a:r>
                      <a:endParaRPr kumimoji="0" lang="en-US" sz="3200" b="0" i="0" u="none" strike="noStrike" cap="none" normalizeH="0" baseline="0" dirty="0">
                        <a:ln>
                          <a:noFill/>
                        </a:ln>
                        <a:solidFill>
                          <a:schemeClr val="tx1"/>
                        </a:solidFill>
                        <a:effectLst/>
                        <a:latin typeface="Courier New" charset="0"/>
                        <a:ea typeface="Courier New" charset="0"/>
                        <a:cs typeface="Courier New"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111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chemeClr val="tx1"/>
                          </a:solidFill>
                          <a:effectLst/>
                          <a:latin typeface="Courier New" charset="0"/>
                          <a:ea typeface="Courier New" charset="0"/>
                          <a:cs typeface="Courier New" charset="0"/>
                        </a:rPr>
                        <a:t>Gene_Name</a:t>
                      </a:r>
                      <a:endParaRPr kumimoji="0" lang="en-US" sz="3200" b="0" i="0" u="none" strike="noStrike" cap="none" normalizeH="0" baseline="0" dirty="0">
                        <a:ln>
                          <a:noFill/>
                        </a:ln>
                        <a:solidFill>
                          <a:schemeClr val="tx1"/>
                        </a:solidFill>
                        <a:effectLst/>
                        <a:latin typeface="Courier New" charset="0"/>
                        <a:ea typeface="Courier New" charset="0"/>
                        <a:cs typeface="Courier New"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127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chemeClr val="tx1"/>
                          </a:solidFill>
                          <a:effectLst/>
                          <a:latin typeface="Courier New" charset="0"/>
                          <a:ea typeface="Courier New" charset="0"/>
                          <a:cs typeface="Courier New" charset="0"/>
                        </a:rPr>
                        <a:t>Gene_Description</a:t>
                      </a:r>
                      <a:endParaRPr kumimoji="0" lang="en-US" sz="3200" b="0" i="0" u="none" strike="noStrike" cap="none" normalizeH="0" baseline="0" dirty="0">
                        <a:ln>
                          <a:noFill/>
                        </a:ln>
                        <a:solidFill>
                          <a:schemeClr val="tx1"/>
                        </a:solidFill>
                        <a:effectLst/>
                        <a:latin typeface="Courier New" charset="0"/>
                        <a:ea typeface="Courier New" charset="0"/>
                        <a:cs typeface="Courier New"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111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chemeClr val="tx1"/>
                          </a:solidFill>
                          <a:effectLst/>
                          <a:latin typeface="Courier New" charset="0"/>
                          <a:ea typeface="Courier New" charset="0"/>
                          <a:cs typeface="Courier New" charset="0"/>
                        </a:rPr>
                        <a:t>p_Value</a:t>
                      </a:r>
                      <a:endParaRPr kumimoji="0" lang="en-US" sz="3200" b="0" i="0" u="none" strike="noStrike" cap="none" normalizeH="0" baseline="0" dirty="0">
                        <a:ln>
                          <a:noFill/>
                        </a:ln>
                        <a:solidFill>
                          <a:schemeClr val="tx1"/>
                        </a:solidFill>
                        <a:effectLst/>
                        <a:latin typeface="Courier New" charset="0"/>
                        <a:ea typeface="Courier New" charset="0"/>
                        <a:cs typeface="Courier New"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2" name="Slide Number Placeholder 1"/>
          <p:cNvSpPr>
            <a:spLocks noGrp="1"/>
          </p:cNvSpPr>
          <p:nvPr>
            <p:ph type="sldNum" sz="quarter" idx="12"/>
          </p:nvPr>
        </p:nvSpPr>
        <p:spPr/>
        <p:txBody>
          <a:bodyPr/>
          <a:lstStyle/>
          <a:p>
            <a:pPr>
              <a:defRPr/>
            </a:pPr>
            <a:fld id="{537F7F37-C7FF-4822-B57D-9D997D5DA0E0}" type="slidenum">
              <a:rPr lang="en-US" smtClean="0"/>
              <a:pPr>
                <a:defRPr/>
              </a:pPr>
              <a:t>83</a:t>
            </a:fld>
            <a:endParaRPr lang="en-US"/>
          </a:p>
        </p:txBody>
      </p:sp>
    </p:spTree>
    <p:extLst>
      <p:ext uri="{BB962C8B-B14F-4D97-AF65-F5344CB8AC3E}">
        <p14:creationId xmlns:p14="http://schemas.microsoft.com/office/powerpoint/2010/main" val="29439767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639" name="Group 87"/>
          <p:cNvGraphicFramePr>
            <a:graphicFrameLocks noGrp="1"/>
          </p:cNvGraphicFramePr>
          <p:nvPr/>
        </p:nvGraphicFramePr>
        <p:xfrm>
          <a:off x="457200" y="3141231"/>
          <a:ext cx="3477491" cy="1828801"/>
        </p:xfrm>
        <a:graphic>
          <a:graphicData uri="http://schemas.openxmlformats.org/drawingml/2006/table">
            <a:tbl>
              <a:tblPr/>
              <a:tblGrid>
                <a:gridCol w="3477491">
                  <a:extLst>
                    <a:ext uri="{9D8B030D-6E8A-4147-A177-3AD203B41FA5}">
                      <a16:colId xmlns:a16="http://schemas.microsoft.com/office/drawing/2014/main" val="20000"/>
                    </a:ext>
                  </a:extLst>
                </a:gridCol>
              </a:tblGrid>
              <a:tr h="4572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err="1">
                          <a:ln>
                            <a:noFill/>
                          </a:ln>
                          <a:solidFill>
                            <a:schemeClr val="tx1"/>
                          </a:solidFill>
                          <a:effectLst/>
                          <a:latin typeface="Courier New" charset="0"/>
                          <a:ea typeface="Courier New" charset="0"/>
                          <a:cs typeface="Courier New" charset="0"/>
                        </a:rPr>
                        <a:t>Experiment_ID</a:t>
                      </a:r>
                      <a:endParaRPr kumimoji="0" lang="en-US" sz="3200" b="0" i="0" u="none" strike="noStrike" cap="none" normalizeH="0" baseline="0" dirty="0">
                        <a:ln>
                          <a:noFill/>
                        </a:ln>
                        <a:solidFill>
                          <a:schemeClr val="tx1"/>
                        </a:solidFill>
                        <a:effectLst/>
                        <a:latin typeface="Courier New" charset="0"/>
                        <a:ea typeface="Courier New" charset="0"/>
                        <a:cs typeface="Courier New"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87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err="1">
                          <a:ln>
                            <a:noFill/>
                          </a:ln>
                          <a:solidFill>
                            <a:schemeClr val="tx1"/>
                          </a:solidFill>
                          <a:effectLst/>
                          <a:latin typeface="Courier New" charset="0"/>
                          <a:ea typeface="Courier New" charset="0"/>
                          <a:cs typeface="Courier New" charset="0"/>
                        </a:rPr>
                        <a:t>Gene_ID</a:t>
                      </a:r>
                      <a:endParaRPr kumimoji="0" lang="en-US" sz="3200" b="0" i="0" u="none" strike="noStrike" cap="none" normalizeH="0" baseline="0" dirty="0">
                        <a:ln>
                          <a:noFill/>
                        </a:ln>
                        <a:solidFill>
                          <a:schemeClr val="tx1"/>
                        </a:solidFill>
                        <a:effectLst/>
                        <a:latin typeface="Courier New" charset="0"/>
                        <a:ea typeface="Courier New" charset="0"/>
                        <a:cs typeface="Courier New"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56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chemeClr val="tx1"/>
                          </a:solidFill>
                          <a:effectLst/>
                          <a:latin typeface="Courier New" charset="0"/>
                          <a:ea typeface="Courier New" charset="0"/>
                          <a:cs typeface="Courier New" charset="0"/>
                        </a:rPr>
                        <a:t>Gene_Expression_Level</a:t>
                      </a:r>
                      <a:endParaRPr kumimoji="0" lang="en-US" sz="3200" b="0" i="0" u="none" strike="noStrike" cap="none" normalizeH="0" baseline="0" dirty="0">
                        <a:ln>
                          <a:noFill/>
                        </a:ln>
                        <a:solidFill>
                          <a:schemeClr val="tx1"/>
                        </a:solidFill>
                        <a:effectLst/>
                        <a:latin typeface="Courier New" charset="0"/>
                        <a:ea typeface="Courier New" charset="0"/>
                        <a:cs typeface="Courier New"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chemeClr val="tx1"/>
                          </a:solidFill>
                          <a:effectLst/>
                          <a:latin typeface="Courier New" charset="0"/>
                          <a:ea typeface="Courier New" charset="0"/>
                          <a:cs typeface="Courier New" charset="0"/>
                        </a:rPr>
                        <a:t>p_Value</a:t>
                      </a:r>
                      <a:endParaRPr kumimoji="0" lang="en-US" sz="3200" b="0" i="0" u="none" strike="noStrike" cap="none" normalizeH="0" baseline="0" dirty="0">
                        <a:ln>
                          <a:noFill/>
                        </a:ln>
                        <a:solidFill>
                          <a:schemeClr val="tx1"/>
                        </a:solidFill>
                        <a:effectLst/>
                        <a:latin typeface="Courier New" charset="0"/>
                        <a:ea typeface="Courier New" charset="0"/>
                        <a:cs typeface="Courier New"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23599" name="Group 47"/>
          <p:cNvGraphicFramePr>
            <a:graphicFrameLocks noGrp="1"/>
          </p:cNvGraphicFramePr>
          <p:nvPr/>
        </p:nvGraphicFramePr>
        <p:xfrm>
          <a:off x="5572991" y="2119093"/>
          <a:ext cx="2819400" cy="1374776"/>
        </p:xfrm>
        <a:graphic>
          <a:graphicData uri="http://schemas.openxmlformats.org/drawingml/2006/table">
            <a:tbl>
              <a:tblPr/>
              <a:tblGrid>
                <a:gridCol w="2819400">
                  <a:extLst>
                    <a:ext uri="{9D8B030D-6E8A-4147-A177-3AD203B41FA5}">
                      <a16:colId xmlns:a16="http://schemas.microsoft.com/office/drawing/2014/main" val="20000"/>
                    </a:ext>
                  </a:extLst>
                </a:gridCol>
              </a:tblGrid>
              <a:tr h="4587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err="1">
                          <a:ln>
                            <a:noFill/>
                          </a:ln>
                          <a:solidFill>
                            <a:schemeClr val="tx1"/>
                          </a:solidFill>
                          <a:effectLst/>
                          <a:latin typeface="Courier New" charset="0"/>
                          <a:ea typeface="Courier New" charset="0"/>
                          <a:cs typeface="Courier New" charset="0"/>
                        </a:rPr>
                        <a:t>Experiment_ID</a:t>
                      </a:r>
                      <a:endParaRPr kumimoji="0" lang="en-US" sz="3200" b="0" i="0" u="none" strike="noStrike" cap="none" normalizeH="0" baseline="0" dirty="0">
                        <a:ln>
                          <a:noFill/>
                        </a:ln>
                        <a:solidFill>
                          <a:schemeClr val="tx1"/>
                        </a:solidFill>
                        <a:effectLst/>
                        <a:latin typeface="Courier New" charset="0"/>
                        <a:ea typeface="Courier New" charset="0"/>
                        <a:cs typeface="Courier New"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chemeClr val="tx1"/>
                          </a:solidFill>
                          <a:effectLst/>
                          <a:latin typeface="Courier New" charset="0"/>
                          <a:ea typeface="Courier New" charset="0"/>
                          <a:cs typeface="Courier New" charset="0"/>
                        </a:rPr>
                        <a:t>Exp_Description</a:t>
                      </a:r>
                      <a:endParaRPr kumimoji="0" lang="en-US" sz="3200" b="0" i="0" u="none" strike="noStrike" cap="none" normalizeH="0" baseline="0" dirty="0">
                        <a:ln>
                          <a:noFill/>
                        </a:ln>
                        <a:solidFill>
                          <a:schemeClr val="tx1"/>
                        </a:solidFill>
                        <a:effectLst/>
                        <a:latin typeface="Courier New" charset="0"/>
                        <a:ea typeface="Courier New" charset="0"/>
                        <a:cs typeface="Courier New"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87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chemeClr val="tx1"/>
                          </a:solidFill>
                          <a:effectLst/>
                          <a:latin typeface="Courier New" charset="0"/>
                          <a:ea typeface="Courier New" charset="0"/>
                          <a:cs typeface="Courier New" charset="0"/>
                        </a:rPr>
                        <a:t>Exp_Date</a:t>
                      </a:r>
                      <a:endParaRPr kumimoji="0" lang="en-US" sz="3200" b="0" i="0" u="none" strike="noStrike" cap="none" normalizeH="0" baseline="0" dirty="0">
                        <a:ln>
                          <a:noFill/>
                        </a:ln>
                        <a:solidFill>
                          <a:schemeClr val="tx1"/>
                        </a:solidFill>
                        <a:effectLst/>
                        <a:latin typeface="Courier New" charset="0"/>
                        <a:ea typeface="Courier New" charset="0"/>
                        <a:cs typeface="Courier New"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23638" name="Group 86"/>
          <p:cNvGraphicFramePr>
            <a:graphicFrameLocks noGrp="1"/>
          </p:cNvGraphicFramePr>
          <p:nvPr/>
        </p:nvGraphicFramePr>
        <p:xfrm>
          <a:off x="5638800" y="4495799"/>
          <a:ext cx="2819400" cy="1371601"/>
        </p:xfrm>
        <a:graphic>
          <a:graphicData uri="http://schemas.openxmlformats.org/drawingml/2006/table">
            <a:tbl>
              <a:tblPr/>
              <a:tblGrid>
                <a:gridCol w="2819400">
                  <a:extLst>
                    <a:ext uri="{9D8B030D-6E8A-4147-A177-3AD203B41FA5}">
                      <a16:colId xmlns:a16="http://schemas.microsoft.com/office/drawing/2014/main" val="20000"/>
                    </a:ext>
                  </a:extLst>
                </a:gridCol>
              </a:tblGrid>
              <a:tr h="4556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err="1">
                          <a:ln>
                            <a:noFill/>
                          </a:ln>
                          <a:solidFill>
                            <a:schemeClr val="tx1"/>
                          </a:solidFill>
                          <a:effectLst/>
                          <a:latin typeface="Courier New" charset="0"/>
                          <a:ea typeface="Courier New" charset="0"/>
                          <a:cs typeface="Courier New" charset="0"/>
                        </a:rPr>
                        <a:t>Gene_ID</a:t>
                      </a:r>
                      <a:endParaRPr kumimoji="0" lang="en-US" sz="3200" b="0" i="0" u="none" strike="noStrike" cap="none" normalizeH="0" baseline="0" dirty="0">
                        <a:ln>
                          <a:noFill/>
                        </a:ln>
                        <a:solidFill>
                          <a:schemeClr val="tx1"/>
                        </a:solidFill>
                        <a:effectLst/>
                        <a:latin typeface="Courier New" charset="0"/>
                        <a:ea typeface="Courier New" charset="0"/>
                        <a:cs typeface="Courier New"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chemeClr val="tx1"/>
                          </a:solidFill>
                          <a:effectLst/>
                          <a:latin typeface="Courier New" charset="0"/>
                          <a:ea typeface="Courier New" charset="0"/>
                          <a:cs typeface="Courier New" charset="0"/>
                        </a:rPr>
                        <a:t>Gene_Name</a:t>
                      </a:r>
                      <a:endParaRPr kumimoji="0" lang="en-US" sz="3200" b="0" i="0" u="none" strike="noStrike" cap="none" normalizeH="0" baseline="0" dirty="0">
                        <a:ln>
                          <a:noFill/>
                        </a:ln>
                        <a:solidFill>
                          <a:schemeClr val="tx1"/>
                        </a:solidFill>
                        <a:effectLst/>
                        <a:latin typeface="Courier New" charset="0"/>
                        <a:ea typeface="Courier New" charset="0"/>
                        <a:cs typeface="Courier New"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87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chemeClr val="tx1"/>
                          </a:solidFill>
                          <a:effectLst/>
                          <a:latin typeface="Courier New" charset="0"/>
                          <a:ea typeface="Courier New" charset="0"/>
                          <a:cs typeface="Courier New" charset="0"/>
                        </a:rPr>
                        <a:t>Gene_Description</a:t>
                      </a:r>
                      <a:endParaRPr kumimoji="0" lang="en-US" sz="3200" b="0" i="0" u="none" strike="noStrike" cap="none" normalizeH="0" baseline="0" dirty="0">
                        <a:ln>
                          <a:noFill/>
                        </a:ln>
                        <a:solidFill>
                          <a:schemeClr val="tx1"/>
                        </a:solidFill>
                        <a:effectLst/>
                        <a:latin typeface="Courier New" charset="0"/>
                        <a:ea typeface="Courier New" charset="0"/>
                        <a:cs typeface="Courier New"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0274" name="Rectangle 90"/>
          <p:cNvSpPr>
            <a:spLocks noGrp="1" noChangeArrowheads="1"/>
          </p:cNvSpPr>
          <p:nvPr>
            <p:ph type="title"/>
          </p:nvPr>
        </p:nvSpPr>
        <p:spPr/>
        <p:txBody>
          <a:bodyPr/>
          <a:lstStyle/>
          <a:p>
            <a:pPr eaLnBrk="1" hangingPunct="1"/>
            <a:r>
              <a:rPr lang="en-US" altLang="en-US"/>
              <a:t>2NF Resolved</a:t>
            </a:r>
          </a:p>
        </p:txBody>
      </p:sp>
      <p:cxnSp>
        <p:nvCxnSpPr>
          <p:cNvPr id="10275" name="AutoShape 92"/>
          <p:cNvCxnSpPr>
            <a:cxnSpLocks noChangeShapeType="1"/>
          </p:cNvCxnSpPr>
          <p:nvPr/>
        </p:nvCxnSpPr>
        <p:spPr bwMode="auto">
          <a:xfrm>
            <a:off x="3934691" y="3810000"/>
            <a:ext cx="1704109" cy="914400"/>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0276" name="AutoShape 93"/>
          <p:cNvCxnSpPr>
            <a:cxnSpLocks noChangeShapeType="1"/>
          </p:cNvCxnSpPr>
          <p:nvPr/>
        </p:nvCxnSpPr>
        <p:spPr bwMode="auto">
          <a:xfrm rot="10800000" flipV="1">
            <a:off x="3934691" y="2377496"/>
            <a:ext cx="1638300" cy="990748"/>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11" name="Slide Number Placeholder 10"/>
          <p:cNvSpPr>
            <a:spLocks noGrp="1"/>
          </p:cNvSpPr>
          <p:nvPr>
            <p:ph type="sldNum" sz="quarter" idx="12"/>
          </p:nvPr>
        </p:nvSpPr>
        <p:spPr/>
        <p:txBody>
          <a:bodyPr/>
          <a:lstStyle/>
          <a:p>
            <a:fld id="{32C796FE-8257-42AE-8466-104B1656B18E}" type="slidenum">
              <a:rPr lang="en-US" smtClean="0"/>
              <a:t>84</a:t>
            </a:fld>
            <a:endParaRPr lang="en-US"/>
          </a:p>
        </p:txBody>
      </p:sp>
      <p:sp>
        <p:nvSpPr>
          <p:cNvPr id="18" name="TextBox 2"/>
          <p:cNvSpPr txBox="1">
            <a:spLocks noChangeArrowheads="1"/>
          </p:cNvSpPr>
          <p:nvPr/>
        </p:nvSpPr>
        <p:spPr bwMode="auto">
          <a:xfrm>
            <a:off x="5622203" y="4066380"/>
            <a:ext cx="13604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dirty="0"/>
              <a:t>Gene Table</a:t>
            </a:r>
          </a:p>
        </p:txBody>
      </p:sp>
      <p:sp>
        <p:nvSpPr>
          <p:cNvPr id="19" name="TextBox 2"/>
          <p:cNvSpPr txBox="1">
            <a:spLocks noChangeArrowheads="1"/>
          </p:cNvSpPr>
          <p:nvPr/>
        </p:nvSpPr>
        <p:spPr bwMode="auto">
          <a:xfrm>
            <a:off x="5572991" y="1703602"/>
            <a:ext cx="19632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Experiment Table</a:t>
            </a:r>
            <a:endParaRPr lang="en-US" altLang="en-US" dirty="0"/>
          </a:p>
        </p:txBody>
      </p:sp>
      <p:sp>
        <p:nvSpPr>
          <p:cNvPr id="20" name="TextBox 2"/>
          <p:cNvSpPr txBox="1">
            <a:spLocks noChangeArrowheads="1"/>
          </p:cNvSpPr>
          <p:nvPr/>
        </p:nvSpPr>
        <p:spPr bwMode="auto">
          <a:xfrm>
            <a:off x="457200" y="2688204"/>
            <a:ext cx="28481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dirty="0"/>
              <a:t>Experiment to Gene Table</a:t>
            </a:r>
          </a:p>
        </p:txBody>
      </p:sp>
    </p:spTree>
    <p:extLst>
      <p:ext uri="{BB962C8B-B14F-4D97-AF65-F5344CB8AC3E}">
        <p14:creationId xmlns:p14="http://schemas.microsoft.com/office/powerpoint/2010/main" val="13941784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a:t>Third Normal (3NF)</a:t>
            </a:r>
          </a:p>
        </p:txBody>
      </p:sp>
      <p:sp>
        <p:nvSpPr>
          <p:cNvPr id="11267" name="Rectangle 3"/>
          <p:cNvSpPr>
            <a:spLocks noGrp="1" noChangeArrowheads="1"/>
          </p:cNvSpPr>
          <p:nvPr>
            <p:ph type="body" sz="half" idx="1"/>
          </p:nvPr>
        </p:nvSpPr>
        <p:spPr>
          <a:xfrm>
            <a:off x="457200" y="1600200"/>
            <a:ext cx="4800600" cy="2819400"/>
          </a:xfrm>
        </p:spPr>
        <p:txBody>
          <a:bodyPr/>
          <a:lstStyle/>
          <a:p>
            <a:pPr algn="just" eaLnBrk="1" hangingPunct="1"/>
            <a:r>
              <a:rPr lang="en-US" altLang="en-US" sz="2800" dirty="0"/>
              <a:t>For 3NF, it must comply with 2NF and a relationship must depend solely on the key and not any other non-key field</a:t>
            </a:r>
          </a:p>
        </p:txBody>
      </p:sp>
      <p:graphicFrame>
        <p:nvGraphicFramePr>
          <p:cNvPr id="25645" name="Group 45"/>
          <p:cNvGraphicFramePr>
            <a:graphicFrameLocks noGrp="1"/>
          </p:cNvGraphicFramePr>
          <p:nvPr>
            <p:ph sz="half" idx="2"/>
          </p:nvPr>
        </p:nvGraphicFramePr>
        <p:xfrm>
          <a:off x="5791200" y="1600200"/>
          <a:ext cx="2514600" cy="2978150"/>
        </p:xfrm>
        <a:graphic>
          <a:graphicData uri="http://schemas.openxmlformats.org/drawingml/2006/table">
            <a:tbl>
              <a:tblPr/>
              <a:tblGrid>
                <a:gridCol w="2514600">
                  <a:extLst>
                    <a:ext uri="{9D8B030D-6E8A-4147-A177-3AD203B41FA5}">
                      <a16:colId xmlns:a16="http://schemas.microsoft.com/office/drawing/2014/main" val="20000"/>
                    </a:ext>
                  </a:extLst>
                </a:gridCol>
              </a:tblGrid>
              <a:tr h="43487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chemeClr val="tx1"/>
                          </a:solidFill>
                          <a:effectLst/>
                          <a:latin typeface="Courier New" charset="0"/>
                          <a:ea typeface="Courier New" charset="0"/>
                          <a:cs typeface="Courier New" charset="0"/>
                        </a:rPr>
                        <a:t>Gene_ID</a:t>
                      </a:r>
                      <a:endParaRPr kumimoji="0" lang="en-US" sz="2800" b="0" i="0" u="none" strike="noStrike" cap="none" normalizeH="0" baseline="0" dirty="0">
                        <a:ln>
                          <a:noFill/>
                        </a:ln>
                        <a:solidFill>
                          <a:schemeClr val="tx1"/>
                        </a:solidFill>
                        <a:effectLst/>
                        <a:latin typeface="Courier New" charset="0"/>
                        <a:ea typeface="Courier New" charset="0"/>
                        <a:cs typeface="Courier New" charset="0"/>
                      </a:endParaRP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646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a:ln>
                            <a:noFill/>
                          </a:ln>
                          <a:solidFill>
                            <a:schemeClr val="tx1"/>
                          </a:solidFill>
                          <a:effectLst/>
                          <a:latin typeface="Courier New" charset="0"/>
                          <a:ea typeface="Courier New" charset="0"/>
                          <a:cs typeface="Courier New" charset="0"/>
                        </a:rPr>
                        <a:t>Tax_ID</a:t>
                      </a:r>
                      <a:endParaRPr kumimoji="0" lang="en-US" sz="2800" b="0" i="0" u="none" strike="noStrike" cap="none" normalizeH="0" baseline="0" dirty="0">
                        <a:ln>
                          <a:noFill/>
                        </a:ln>
                        <a:solidFill>
                          <a:schemeClr val="tx1"/>
                        </a:solidFill>
                        <a:effectLst/>
                        <a:latin typeface="Courier New" charset="0"/>
                        <a:ea typeface="Courier New" charset="0"/>
                        <a:cs typeface="Courier New" charset="0"/>
                      </a:endParaRP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487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ourier New" charset="0"/>
                          <a:ea typeface="Courier New" charset="0"/>
                          <a:cs typeface="Courier New" charset="0"/>
                        </a:rPr>
                        <a:t>Genus</a:t>
                      </a:r>
                      <a:endParaRPr kumimoji="0" lang="en-US" sz="2800" b="0" i="0" u="none" strike="noStrike" cap="none" normalizeH="0" baseline="0" dirty="0">
                        <a:ln>
                          <a:noFill/>
                        </a:ln>
                        <a:solidFill>
                          <a:schemeClr val="tx1"/>
                        </a:solidFill>
                        <a:effectLst/>
                        <a:latin typeface="Courier New" charset="0"/>
                        <a:ea typeface="Courier New" charset="0"/>
                        <a:cs typeface="Courier New" charset="0"/>
                      </a:endParaRP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487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ourier New" charset="0"/>
                          <a:ea typeface="Courier New" charset="0"/>
                          <a:cs typeface="Courier New" charset="0"/>
                        </a:rPr>
                        <a:t>Species</a:t>
                      </a:r>
                      <a:endParaRPr kumimoji="0" lang="en-US" sz="2800" b="0" i="0" u="none" strike="noStrike" cap="none" normalizeH="0" baseline="0" dirty="0">
                        <a:ln>
                          <a:noFill/>
                        </a:ln>
                        <a:solidFill>
                          <a:schemeClr val="tx1"/>
                        </a:solidFill>
                        <a:effectLst/>
                        <a:latin typeface="Courier New" charset="0"/>
                        <a:ea typeface="Courier New" charset="0"/>
                        <a:cs typeface="Courier New" charset="0"/>
                      </a:endParaRP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487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a:ln>
                            <a:noFill/>
                          </a:ln>
                          <a:solidFill>
                            <a:schemeClr val="tx1"/>
                          </a:solidFill>
                          <a:effectLst/>
                          <a:latin typeface="Courier New" charset="0"/>
                          <a:ea typeface="Courier New" charset="0"/>
                          <a:cs typeface="Courier New" charset="0"/>
                        </a:rPr>
                        <a:t>Gene_Name</a:t>
                      </a:r>
                      <a:endParaRPr kumimoji="0" lang="en-US" sz="2800" b="0" i="0" u="none" strike="noStrike" cap="none" normalizeH="0" baseline="0" dirty="0">
                        <a:ln>
                          <a:noFill/>
                        </a:ln>
                        <a:solidFill>
                          <a:schemeClr val="tx1"/>
                        </a:solidFill>
                        <a:effectLst/>
                        <a:latin typeface="Courier New" charset="0"/>
                        <a:ea typeface="Courier New" charset="0"/>
                        <a:cs typeface="Courier New" charset="0"/>
                      </a:endParaRP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3646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a:ln>
                            <a:noFill/>
                          </a:ln>
                          <a:solidFill>
                            <a:schemeClr val="tx1"/>
                          </a:solidFill>
                          <a:effectLst/>
                          <a:latin typeface="Courier New" charset="0"/>
                          <a:ea typeface="Courier New" charset="0"/>
                          <a:cs typeface="Courier New" charset="0"/>
                        </a:rPr>
                        <a:t>Gene_Description</a:t>
                      </a:r>
                      <a:endParaRPr kumimoji="0" lang="en-US" sz="2800" b="0" i="0" u="none" strike="noStrike" cap="none" normalizeH="0" baseline="0" dirty="0">
                        <a:ln>
                          <a:noFill/>
                        </a:ln>
                        <a:solidFill>
                          <a:schemeClr val="tx1"/>
                        </a:solidFill>
                        <a:effectLst/>
                        <a:latin typeface="Courier New" charset="0"/>
                        <a:ea typeface="Courier New" charset="0"/>
                        <a:cs typeface="Courier New" charset="0"/>
                      </a:endParaRP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73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a:ln>
                            <a:noFill/>
                          </a:ln>
                          <a:solidFill>
                            <a:schemeClr val="tx1"/>
                          </a:solidFill>
                          <a:effectLst/>
                          <a:latin typeface="Courier New" charset="0"/>
                          <a:ea typeface="Courier New" charset="0"/>
                          <a:cs typeface="Courier New" charset="0"/>
                        </a:rPr>
                        <a:t>Gene_Sequence</a:t>
                      </a:r>
                      <a:endParaRPr kumimoji="0" lang="en-US" sz="2800" b="0" i="0" u="none" strike="noStrike" cap="none" normalizeH="0" baseline="0" dirty="0">
                        <a:ln>
                          <a:noFill/>
                        </a:ln>
                        <a:solidFill>
                          <a:schemeClr val="tx1"/>
                        </a:solidFill>
                        <a:effectLst/>
                        <a:latin typeface="Courier New" charset="0"/>
                        <a:ea typeface="Courier New" charset="0"/>
                        <a:cs typeface="Courier New" charset="0"/>
                      </a:endParaRP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1286" name="Text Box 46"/>
          <p:cNvSpPr txBox="1">
            <a:spLocks noChangeArrowheads="1"/>
          </p:cNvSpPr>
          <p:nvPr/>
        </p:nvSpPr>
        <p:spPr bwMode="auto">
          <a:xfrm>
            <a:off x="441325" y="4989513"/>
            <a:ext cx="79406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11287" name="Text Box 48"/>
          <p:cNvSpPr txBox="1">
            <a:spLocks noChangeArrowheads="1"/>
          </p:cNvSpPr>
          <p:nvPr/>
        </p:nvSpPr>
        <p:spPr bwMode="auto">
          <a:xfrm>
            <a:off x="228600" y="4953000"/>
            <a:ext cx="86106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n-US" altLang="en-US" sz="2400" dirty="0"/>
              <a:t>The problem here is that Genus and Species are fields that are not dependent on the </a:t>
            </a:r>
            <a:r>
              <a:rPr lang="en-US" altLang="en-US" sz="2400" dirty="0" err="1"/>
              <a:t>Gene_ID</a:t>
            </a:r>
            <a:r>
              <a:rPr lang="en-US" altLang="en-US" sz="2400" dirty="0"/>
              <a:t> </a:t>
            </a:r>
          </a:p>
          <a:p>
            <a:pPr algn="just" eaLnBrk="1" hangingPunct="1"/>
            <a:r>
              <a:rPr lang="en-US" altLang="en-US" sz="2400" dirty="0"/>
              <a:t>If you want to update a Genus or Species name, you have to update all gene records </a:t>
            </a:r>
          </a:p>
        </p:txBody>
      </p:sp>
      <p:sp>
        <p:nvSpPr>
          <p:cNvPr id="2" name="Slide Number Placeholder 1"/>
          <p:cNvSpPr>
            <a:spLocks noGrp="1"/>
          </p:cNvSpPr>
          <p:nvPr>
            <p:ph type="sldNum" sz="quarter" idx="12"/>
          </p:nvPr>
        </p:nvSpPr>
        <p:spPr/>
        <p:txBody>
          <a:bodyPr/>
          <a:lstStyle/>
          <a:p>
            <a:pPr>
              <a:defRPr/>
            </a:pPr>
            <a:fld id="{B64E91E7-B905-49DC-BC7F-8EE38823FD03}" type="slidenum">
              <a:rPr lang="en-US" smtClean="0"/>
              <a:pPr>
                <a:defRPr/>
              </a:pPr>
              <a:t>85</a:t>
            </a:fld>
            <a:endParaRPr lang="en-US"/>
          </a:p>
        </p:txBody>
      </p:sp>
    </p:spTree>
    <p:extLst>
      <p:ext uri="{BB962C8B-B14F-4D97-AF65-F5344CB8AC3E}">
        <p14:creationId xmlns:p14="http://schemas.microsoft.com/office/powerpoint/2010/main" val="29104523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altLang="en-US"/>
              <a:t>3NF resolved</a:t>
            </a:r>
          </a:p>
        </p:txBody>
      </p:sp>
      <p:graphicFrame>
        <p:nvGraphicFramePr>
          <p:cNvPr id="5" name="Group 45"/>
          <p:cNvGraphicFramePr>
            <a:graphicFrameLocks noGrp="1"/>
          </p:cNvGraphicFramePr>
          <p:nvPr>
            <p:ph sz="half" idx="2"/>
          </p:nvPr>
        </p:nvGraphicFramePr>
        <p:xfrm>
          <a:off x="838200" y="2212975"/>
          <a:ext cx="2819400" cy="2138682"/>
        </p:xfrm>
        <a:graphic>
          <a:graphicData uri="http://schemas.openxmlformats.org/drawingml/2006/table">
            <a:tbl>
              <a:tblPr/>
              <a:tblGrid>
                <a:gridCol w="2819400">
                  <a:extLst>
                    <a:ext uri="{9D8B030D-6E8A-4147-A177-3AD203B41FA5}">
                      <a16:colId xmlns:a16="http://schemas.microsoft.com/office/drawing/2014/main" val="20000"/>
                    </a:ext>
                  </a:extLst>
                </a:gridCol>
              </a:tblGrid>
              <a:tr h="434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err="1">
                          <a:ln>
                            <a:noFill/>
                          </a:ln>
                          <a:solidFill>
                            <a:schemeClr val="tx1"/>
                          </a:solidFill>
                          <a:effectLst/>
                          <a:latin typeface="Courier New" charset="0"/>
                          <a:ea typeface="Courier New" charset="0"/>
                          <a:cs typeface="Courier New" charset="0"/>
                        </a:rPr>
                        <a:t>Gene_ID</a:t>
                      </a:r>
                      <a:endParaRPr kumimoji="0" lang="en-US" sz="2000" b="0" i="0" u="none" strike="noStrike" cap="none" normalizeH="0" baseline="0" dirty="0">
                        <a:ln>
                          <a:noFill/>
                        </a:ln>
                        <a:solidFill>
                          <a:schemeClr val="tx1"/>
                        </a:solidFill>
                        <a:effectLst/>
                        <a:latin typeface="Courier New" charset="0"/>
                        <a:ea typeface="Courier New" charset="0"/>
                        <a:cs typeface="Courier New"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641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chemeClr val="tx1"/>
                          </a:solidFill>
                          <a:effectLst/>
                          <a:latin typeface="Courier New" charset="0"/>
                          <a:ea typeface="Courier New" charset="0"/>
                          <a:cs typeface="Courier New" charset="0"/>
                        </a:rPr>
                        <a:t>Tax_ID</a:t>
                      </a:r>
                      <a:endParaRPr kumimoji="0" lang="en-US" sz="2000" b="0" i="0" u="none" strike="noStrike" cap="none" normalizeH="0" baseline="0" dirty="0">
                        <a:ln>
                          <a:noFill/>
                        </a:ln>
                        <a:solidFill>
                          <a:schemeClr val="tx1"/>
                        </a:solidFill>
                        <a:effectLst/>
                        <a:latin typeface="Courier New" charset="0"/>
                        <a:ea typeface="Courier New" charset="0"/>
                        <a:cs typeface="Courier New"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4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chemeClr val="tx1"/>
                          </a:solidFill>
                          <a:effectLst/>
                          <a:latin typeface="Courier New" charset="0"/>
                          <a:ea typeface="Courier New" charset="0"/>
                          <a:cs typeface="Courier New" charset="0"/>
                        </a:rPr>
                        <a:t>Gene_Name</a:t>
                      </a:r>
                      <a:endParaRPr kumimoji="0" lang="en-US" sz="2000" b="0" i="0" u="none" strike="noStrike" cap="none" normalizeH="0" baseline="0" dirty="0">
                        <a:ln>
                          <a:noFill/>
                        </a:ln>
                        <a:solidFill>
                          <a:schemeClr val="tx1"/>
                        </a:solidFill>
                        <a:effectLst/>
                        <a:latin typeface="Courier New" charset="0"/>
                        <a:ea typeface="Courier New" charset="0"/>
                        <a:cs typeface="Courier New"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641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chemeClr val="tx1"/>
                          </a:solidFill>
                          <a:effectLst/>
                          <a:latin typeface="Courier New" charset="0"/>
                          <a:ea typeface="Courier New" charset="0"/>
                          <a:cs typeface="Courier New" charset="0"/>
                        </a:rPr>
                        <a:t>Gene_Description</a:t>
                      </a:r>
                      <a:endParaRPr kumimoji="0" lang="en-US" sz="2000" b="0" i="0" u="none" strike="noStrike" cap="none" normalizeH="0" baseline="0" dirty="0">
                        <a:ln>
                          <a:noFill/>
                        </a:ln>
                        <a:solidFill>
                          <a:schemeClr val="tx1"/>
                        </a:solidFill>
                        <a:effectLst/>
                        <a:latin typeface="Courier New" charset="0"/>
                        <a:ea typeface="Courier New" charset="0"/>
                        <a:cs typeface="Courier New"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72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chemeClr val="tx1"/>
                          </a:solidFill>
                          <a:effectLst/>
                          <a:latin typeface="Courier New" charset="0"/>
                          <a:ea typeface="Courier New" charset="0"/>
                          <a:cs typeface="Courier New" charset="0"/>
                        </a:rPr>
                        <a:t>Gene_Sequence</a:t>
                      </a:r>
                      <a:endParaRPr kumimoji="0" lang="en-US" sz="2000" b="0" i="0" u="none" strike="noStrike" cap="none" normalizeH="0" baseline="0" dirty="0">
                        <a:ln>
                          <a:noFill/>
                        </a:ln>
                        <a:solidFill>
                          <a:schemeClr val="tx1"/>
                        </a:solidFill>
                        <a:effectLst/>
                        <a:latin typeface="Courier New" charset="0"/>
                        <a:ea typeface="Courier New" charset="0"/>
                        <a:cs typeface="Courier New"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6" name="Group 45"/>
          <p:cNvGraphicFramePr>
            <a:graphicFrameLocks/>
          </p:cNvGraphicFramePr>
          <p:nvPr/>
        </p:nvGraphicFramePr>
        <p:xfrm>
          <a:off x="5486400" y="3127375"/>
          <a:ext cx="2514600" cy="1673225"/>
        </p:xfrm>
        <a:graphic>
          <a:graphicData uri="http://schemas.openxmlformats.org/drawingml/2006/table">
            <a:tbl>
              <a:tblPr/>
              <a:tblGrid>
                <a:gridCol w="2514600">
                  <a:extLst>
                    <a:ext uri="{9D8B030D-6E8A-4147-A177-3AD203B41FA5}">
                      <a16:colId xmlns:a16="http://schemas.microsoft.com/office/drawing/2014/main" val="20000"/>
                    </a:ext>
                  </a:extLst>
                </a:gridCol>
              </a:tblGrid>
              <a:tr h="43636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chemeClr val="tx1"/>
                          </a:solidFill>
                          <a:effectLst/>
                          <a:latin typeface="Courier New" charset="0"/>
                          <a:ea typeface="Courier New" charset="0"/>
                          <a:cs typeface="Courier New" charset="0"/>
                        </a:rPr>
                        <a:t>Tax_ID</a:t>
                      </a:r>
                      <a:endParaRPr kumimoji="0" lang="en-US" sz="2800" b="1" i="0" u="none" strike="noStrike" cap="none" normalizeH="0" baseline="0" dirty="0">
                        <a:ln>
                          <a:noFill/>
                        </a:ln>
                        <a:solidFill>
                          <a:schemeClr val="tx1"/>
                        </a:solidFill>
                        <a:effectLst/>
                        <a:latin typeface="Courier New" charset="0"/>
                        <a:ea typeface="Courier New" charset="0"/>
                        <a:cs typeface="Courier New" charset="0"/>
                      </a:endParaRPr>
                    </a:p>
                  </a:txBody>
                  <a:tcPr marT="45700" marB="457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477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ourier New" charset="0"/>
                          <a:ea typeface="Courier New" charset="0"/>
                          <a:cs typeface="Courier New" charset="0"/>
                        </a:rPr>
                        <a:t>Genus</a:t>
                      </a:r>
                    </a:p>
                  </a:txBody>
                  <a:tcPr marT="45700" marB="457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636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ourier New" charset="0"/>
                          <a:ea typeface="Courier New" charset="0"/>
                          <a:cs typeface="Courier New" charset="0"/>
                        </a:rPr>
                        <a:t>Species</a:t>
                      </a:r>
                      <a:endParaRPr kumimoji="0" lang="en-US" sz="2800" b="0" i="0" u="none" strike="noStrike" cap="none" normalizeH="0" baseline="0" dirty="0">
                        <a:ln>
                          <a:noFill/>
                        </a:ln>
                        <a:solidFill>
                          <a:schemeClr val="tx1"/>
                        </a:solidFill>
                        <a:effectLst/>
                        <a:latin typeface="Courier New" charset="0"/>
                        <a:ea typeface="Courier New" charset="0"/>
                        <a:cs typeface="Courier New" charset="0"/>
                      </a:endParaRPr>
                    </a:p>
                  </a:txBody>
                  <a:tcPr marT="45700" marB="457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71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a:ln>
                            <a:noFill/>
                          </a:ln>
                          <a:solidFill>
                            <a:schemeClr val="tx1"/>
                          </a:solidFill>
                          <a:effectLst/>
                          <a:latin typeface="Courier New" charset="0"/>
                          <a:ea typeface="Courier New" charset="0"/>
                          <a:cs typeface="Courier New" charset="0"/>
                        </a:rPr>
                        <a:t>Common_Name</a:t>
                      </a:r>
                      <a:endParaRPr kumimoji="0" lang="en-US" sz="2800" b="0" i="0" u="none" strike="noStrike" cap="none" normalizeH="0" baseline="0" dirty="0">
                        <a:ln>
                          <a:noFill/>
                        </a:ln>
                        <a:solidFill>
                          <a:schemeClr val="tx1"/>
                        </a:solidFill>
                        <a:effectLst/>
                        <a:latin typeface="Courier New" charset="0"/>
                        <a:ea typeface="Courier New" charset="0"/>
                        <a:cs typeface="Courier New" charset="0"/>
                      </a:endParaRPr>
                    </a:p>
                  </a:txBody>
                  <a:tcPr marT="45700" marB="457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cxnSp>
        <p:nvCxnSpPr>
          <p:cNvPr id="8" name="Elbow Connector 7"/>
          <p:cNvCxnSpPr/>
          <p:nvPr/>
        </p:nvCxnSpPr>
        <p:spPr>
          <a:xfrm rot="10800000">
            <a:off x="3657600" y="2822575"/>
            <a:ext cx="1828800" cy="533400"/>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sp>
        <p:nvSpPr>
          <p:cNvPr id="2" name="Slide Number Placeholder 1"/>
          <p:cNvSpPr>
            <a:spLocks noGrp="1"/>
          </p:cNvSpPr>
          <p:nvPr>
            <p:ph type="sldNum" sz="quarter" idx="12"/>
          </p:nvPr>
        </p:nvSpPr>
        <p:spPr/>
        <p:txBody>
          <a:bodyPr/>
          <a:lstStyle/>
          <a:p>
            <a:pPr>
              <a:defRPr/>
            </a:pPr>
            <a:fld id="{B64E91E7-B905-49DC-BC7F-8EE38823FD03}" type="slidenum">
              <a:rPr lang="en-US" smtClean="0"/>
              <a:pPr>
                <a:defRPr/>
              </a:pPr>
              <a:t>86</a:t>
            </a:fld>
            <a:endParaRPr lang="en-US"/>
          </a:p>
        </p:txBody>
      </p:sp>
      <p:sp>
        <p:nvSpPr>
          <p:cNvPr id="7" name="TextBox 2"/>
          <p:cNvSpPr txBox="1">
            <a:spLocks noChangeArrowheads="1"/>
          </p:cNvSpPr>
          <p:nvPr/>
        </p:nvSpPr>
        <p:spPr bwMode="auto">
          <a:xfrm>
            <a:off x="838200" y="1689965"/>
            <a:ext cx="13604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dirty="0"/>
              <a:t>Gene Table</a:t>
            </a:r>
          </a:p>
        </p:txBody>
      </p:sp>
      <p:sp>
        <p:nvSpPr>
          <p:cNvPr id="9" name="TextBox 10"/>
          <p:cNvSpPr txBox="1">
            <a:spLocks noChangeArrowheads="1"/>
          </p:cNvSpPr>
          <p:nvPr/>
        </p:nvSpPr>
        <p:spPr bwMode="auto">
          <a:xfrm>
            <a:off x="5486400" y="2672484"/>
            <a:ext cx="18478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Taxonomy Table</a:t>
            </a:r>
          </a:p>
        </p:txBody>
      </p:sp>
    </p:spTree>
    <p:extLst>
      <p:ext uri="{BB962C8B-B14F-4D97-AF65-F5344CB8AC3E}">
        <p14:creationId xmlns:p14="http://schemas.microsoft.com/office/powerpoint/2010/main" val="177693319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pPr eaLnBrk="1" hangingPunct="1"/>
            <a:r>
              <a:rPr lang="en-US" altLang="en-US" sz="4000"/>
              <a:t>Normalization Oath</a:t>
            </a:r>
            <a:br>
              <a:rPr lang="en-US" altLang="en-US" sz="4000"/>
            </a:br>
            <a:r>
              <a:rPr lang="en-US" altLang="en-US" sz="4000"/>
              <a:t>(aka Codd’s Rule)</a:t>
            </a:r>
          </a:p>
        </p:txBody>
      </p:sp>
      <p:sp>
        <p:nvSpPr>
          <p:cNvPr id="27652" name="Rectangle 4"/>
          <p:cNvSpPr>
            <a:spLocks noChangeArrowheads="1"/>
          </p:cNvSpPr>
          <p:nvPr/>
        </p:nvSpPr>
        <p:spPr bwMode="auto">
          <a:xfrm>
            <a:off x="990600" y="2743200"/>
            <a:ext cx="7242175" cy="2041525"/>
          </a:xfrm>
          <a:prstGeom prst="rect">
            <a:avLst/>
          </a:prstGeom>
          <a:noFill/>
          <a:ln w="9525">
            <a:noFill/>
            <a:miter lim="800000"/>
            <a:headEnd/>
            <a:tailEnd/>
          </a:ln>
          <a:effectLst/>
        </p:spPr>
        <p:txBody>
          <a:bodyPr wrap="none" anchor="ctr">
            <a:spAutoFit/>
          </a:bodyPr>
          <a:lstStyle/>
          <a:p>
            <a:pPr algn="ctr">
              <a:defRPr/>
            </a:pPr>
            <a:r>
              <a:rPr lang="en-US" sz="3200" i="1" dirty="0">
                <a:solidFill>
                  <a:schemeClr val="accent2"/>
                </a:solidFill>
                <a:effectLst>
                  <a:outerShdw blurRad="38100" dist="38100" dir="2700000" algn="tl">
                    <a:srgbClr val="C0C0C0"/>
                  </a:outerShdw>
                </a:effectLst>
              </a:rPr>
              <a:t>Every field in a record must depend on </a:t>
            </a:r>
          </a:p>
          <a:p>
            <a:pPr algn="ctr">
              <a:defRPr/>
            </a:pPr>
            <a:r>
              <a:rPr lang="en-US" sz="3200" i="1" dirty="0">
                <a:solidFill>
                  <a:schemeClr val="accent2"/>
                </a:solidFill>
                <a:effectLst>
                  <a:outerShdw blurRad="38100" dist="38100" dir="2700000" algn="tl">
                    <a:srgbClr val="C0C0C0"/>
                  </a:outerShdw>
                </a:effectLst>
              </a:rPr>
              <a:t>The Key (1NF), the Whole Key (2NF),</a:t>
            </a:r>
            <a:endParaRPr lang="en-US" sz="3200" dirty="0">
              <a:solidFill>
                <a:schemeClr val="accent2"/>
              </a:solidFill>
              <a:effectLst>
                <a:outerShdw blurRad="38100" dist="38100" dir="2700000" algn="tl">
                  <a:srgbClr val="C0C0C0"/>
                </a:outerShdw>
              </a:effectLst>
            </a:endParaRPr>
          </a:p>
          <a:p>
            <a:pPr algn="ctr">
              <a:defRPr/>
            </a:pPr>
            <a:r>
              <a:rPr lang="en-US" sz="3200" i="1" dirty="0">
                <a:solidFill>
                  <a:schemeClr val="accent2"/>
                </a:solidFill>
                <a:effectLst>
                  <a:outerShdw blurRad="38100" dist="38100" dir="2700000" algn="tl">
                    <a:srgbClr val="C0C0C0"/>
                  </a:outerShdw>
                </a:effectLst>
              </a:rPr>
              <a:t> and Nothing But The Key (3NF), </a:t>
            </a:r>
          </a:p>
          <a:p>
            <a:pPr algn="ctr">
              <a:defRPr/>
            </a:pPr>
            <a:r>
              <a:rPr lang="en-US" sz="3200" i="1" dirty="0">
                <a:solidFill>
                  <a:schemeClr val="accent2"/>
                </a:solidFill>
                <a:effectLst>
                  <a:outerShdw blurRad="38100" dist="38100" dir="2700000" algn="tl">
                    <a:srgbClr val="C0C0C0"/>
                  </a:outerShdw>
                </a:effectLst>
              </a:rPr>
              <a:t>so help me </a:t>
            </a:r>
            <a:r>
              <a:rPr lang="en-US" sz="3200" i="1" dirty="0" err="1">
                <a:solidFill>
                  <a:schemeClr val="accent2"/>
                </a:solidFill>
                <a:effectLst>
                  <a:outerShdw blurRad="38100" dist="38100" dir="2700000" algn="tl">
                    <a:srgbClr val="C0C0C0"/>
                  </a:outerShdw>
                </a:effectLst>
              </a:rPr>
              <a:t>Codd</a:t>
            </a:r>
            <a:r>
              <a:rPr lang="en-US" sz="3200" i="1" dirty="0">
                <a:solidFill>
                  <a:schemeClr val="accent2"/>
                </a:solidFill>
                <a:effectLst>
                  <a:outerShdw blurRad="38100" dist="38100" dir="2700000" algn="tl">
                    <a:srgbClr val="C0C0C0"/>
                  </a:outerShdw>
                </a:effectLst>
              </a:rPr>
              <a:t>.</a:t>
            </a:r>
          </a:p>
        </p:txBody>
      </p:sp>
      <p:sp>
        <p:nvSpPr>
          <p:cNvPr id="2" name="Slide Number Placeholder 1"/>
          <p:cNvSpPr>
            <a:spLocks noGrp="1"/>
          </p:cNvSpPr>
          <p:nvPr>
            <p:ph type="sldNum" sz="quarter" idx="12"/>
          </p:nvPr>
        </p:nvSpPr>
        <p:spPr/>
        <p:txBody>
          <a:bodyPr/>
          <a:lstStyle/>
          <a:p>
            <a:fld id="{32C796FE-8257-42AE-8466-104B1656B18E}" type="slidenum">
              <a:rPr lang="en-US" smtClean="0"/>
              <a:t>87</a:t>
            </a:fld>
            <a:endParaRPr lang="en-US"/>
          </a:p>
        </p:txBody>
      </p:sp>
    </p:spTree>
    <p:extLst>
      <p:ext uri="{BB962C8B-B14F-4D97-AF65-F5344CB8AC3E}">
        <p14:creationId xmlns:p14="http://schemas.microsoft.com/office/powerpoint/2010/main" val="200866360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fontScale="90000"/>
          </a:bodyPr>
          <a:lstStyle/>
          <a:p>
            <a:pPr eaLnBrk="1" hangingPunct="1"/>
            <a:r>
              <a:rPr lang="en-US" altLang="en-US" sz="4000" dirty="0"/>
              <a:t>Final stages of Normalization	</a:t>
            </a:r>
            <a:br>
              <a:rPr lang="en-US" altLang="en-US" sz="4000" dirty="0"/>
            </a:br>
            <a:r>
              <a:rPr lang="en-US" altLang="en-US" sz="4000" dirty="0"/>
              <a:t>4</a:t>
            </a:r>
            <a:r>
              <a:rPr lang="en-US" altLang="en-US" sz="4000" baseline="30000" dirty="0"/>
              <a:t>th</a:t>
            </a:r>
            <a:r>
              <a:rPr lang="en-US" altLang="en-US" sz="4000" dirty="0"/>
              <a:t> and 5</a:t>
            </a:r>
            <a:r>
              <a:rPr lang="en-US" altLang="en-US" sz="4000" baseline="30000" dirty="0"/>
              <a:t>th</a:t>
            </a:r>
            <a:r>
              <a:rPr lang="en-US" altLang="en-US" sz="4000" dirty="0"/>
              <a:t> Normal Forms</a:t>
            </a:r>
          </a:p>
        </p:txBody>
      </p:sp>
      <p:sp>
        <p:nvSpPr>
          <p:cNvPr id="14339" name="Rectangle 3"/>
          <p:cNvSpPr>
            <a:spLocks noGrp="1" noChangeArrowheads="1"/>
          </p:cNvSpPr>
          <p:nvPr>
            <p:ph type="body" idx="1"/>
          </p:nvPr>
        </p:nvSpPr>
        <p:spPr>
          <a:xfrm>
            <a:off x="457200" y="1600200"/>
            <a:ext cx="8458200" cy="4525963"/>
          </a:xfrm>
        </p:spPr>
        <p:txBody>
          <a:bodyPr/>
          <a:lstStyle/>
          <a:p>
            <a:pPr eaLnBrk="1" hangingPunct="1"/>
            <a:r>
              <a:rPr lang="en-US" altLang="en-US" sz="2400"/>
              <a:t>These MANY-to-MANY </a:t>
            </a:r>
            <a:r>
              <a:rPr lang="en-US" altLang="en-US" sz="2400" dirty="0"/>
              <a:t>relationship (higher order normalization) </a:t>
            </a:r>
          </a:p>
          <a:p>
            <a:pPr lvl="1" algn="just" eaLnBrk="1" hangingPunct="1"/>
            <a:r>
              <a:rPr lang="en-US" altLang="en-US" sz="2000" dirty="0"/>
              <a:t>Most Biological / Scientific databases contain a lot of MANY-to-MANY relationships.</a:t>
            </a:r>
          </a:p>
          <a:p>
            <a:pPr lvl="1" eaLnBrk="1" hangingPunct="1"/>
            <a:r>
              <a:rPr lang="en-US" altLang="en-US" sz="2000" dirty="0"/>
              <a:t>Typically expressed through cross-reference tables  </a:t>
            </a:r>
          </a:p>
          <a:p>
            <a:pPr eaLnBrk="1" hangingPunct="1"/>
            <a:endParaRPr lang="en-US" altLang="en-US" sz="2400" dirty="0"/>
          </a:p>
          <a:p>
            <a:pPr eaLnBrk="1" hangingPunct="1"/>
            <a:r>
              <a:rPr lang="en-US" altLang="en-US" sz="2400" dirty="0"/>
              <a:t>For Example: </a:t>
            </a:r>
          </a:p>
          <a:p>
            <a:pPr lvl="1" algn="just"/>
            <a:r>
              <a:rPr lang="en-US" altLang="en-US" sz="2000" dirty="0"/>
              <a:t>A cell type will express many genes &amp; a gene may be expressed in many cell types</a:t>
            </a:r>
          </a:p>
          <a:p>
            <a:pPr lvl="1" algn="just"/>
            <a:r>
              <a:rPr lang="en-US" altLang="en-US" sz="2000" dirty="0"/>
              <a:t>An enzyme may have multiple substrates &amp; organic molecules may be substrates for multiple enzymes</a:t>
            </a:r>
          </a:p>
        </p:txBody>
      </p:sp>
      <p:sp>
        <p:nvSpPr>
          <p:cNvPr id="2" name="Slide Number Placeholder 1"/>
          <p:cNvSpPr>
            <a:spLocks noGrp="1"/>
          </p:cNvSpPr>
          <p:nvPr>
            <p:ph type="sldNum" sz="quarter" idx="12"/>
          </p:nvPr>
        </p:nvSpPr>
        <p:spPr/>
        <p:txBody>
          <a:bodyPr/>
          <a:lstStyle/>
          <a:p>
            <a:fld id="{32C796FE-8257-42AE-8466-104B1656B18E}" type="slidenum">
              <a:rPr lang="en-US" smtClean="0"/>
              <a:t>88</a:t>
            </a:fld>
            <a:endParaRPr lang="en-US"/>
          </a:p>
        </p:txBody>
      </p:sp>
    </p:spTree>
    <p:extLst>
      <p:ext uri="{BB962C8B-B14F-4D97-AF65-F5344CB8AC3E}">
        <p14:creationId xmlns:p14="http://schemas.microsoft.com/office/powerpoint/2010/main" val="116626158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274638"/>
            <a:ext cx="8229600" cy="868362"/>
          </a:xfrm>
        </p:spPr>
        <p:txBody>
          <a:bodyPr/>
          <a:lstStyle/>
          <a:p>
            <a:pPr eaLnBrk="1" hangingPunct="1"/>
            <a:r>
              <a:rPr lang="en-US" altLang="en-US" dirty="0"/>
              <a:t>Fourth Normal Form (4NF)</a:t>
            </a:r>
          </a:p>
        </p:txBody>
      </p:sp>
      <p:sp>
        <p:nvSpPr>
          <p:cNvPr id="15363" name="Rectangle 3"/>
          <p:cNvSpPr>
            <a:spLocks noGrp="1" noChangeArrowheads="1"/>
          </p:cNvSpPr>
          <p:nvPr>
            <p:ph type="body" sz="half" idx="1"/>
          </p:nvPr>
        </p:nvSpPr>
        <p:spPr>
          <a:xfrm>
            <a:off x="304800" y="1143000"/>
            <a:ext cx="8305800" cy="1524000"/>
          </a:xfrm>
        </p:spPr>
        <p:txBody>
          <a:bodyPr/>
          <a:lstStyle/>
          <a:p>
            <a:pPr algn="just" eaLnBrk="1" hangingPunct="1"/>
            <a:r>
              <a:rPr lang="en-US" altLang="en-US" sz="2800" b="1" dirty="0"/>
              <a:t>Fourth Normal Form (4NF)</a:t>
            </a:r>
            <a:r>
              <a:rPr lang="en-US" altLang="en-US" sz="2800" dirty="0"/>
              <a:t> is satisfied if a table is in 3NF, and it doesn’t represent 2 or more independent many-to-many relationships  </a:t>
            </a:r>
          </a:p>
        </p:txBody>
      </p:sp>
      <p:graphicFrame>
        <p:nvGraphicFramePr>
          <p:cNvPr id="29717" name="Group 21"/>
          <p:cNvGraphicFramePr>
            <a:graphicFrameLocks noGrp="1"/>
          </p:cNvGraphicFramePr>
          <p:nvPr>
            <p:ph sz="quarter" idx="2"/>
          </p:nvPr>
        </p:nvGraphicFramePr>
        <p:xfrm>
          <a:off x="304800" y="3198812"/>
          <a:ext cx="2286000" cy="2185989"/>
        </p:xfrm>
        <a:graphic>
          <a:graphicData uri="http://schemas.openxmlformats.org/drawingml/2006/table">
            <a:tbl>
              <a:tblPr/>
              <a:tblGrid>
                <a:gridCol w="2286000">
                  <a:extLst>
                    <a:ext uri="{9D8B030D-6E8A-4147-A177-3AD203B41FA5}">
                      <a16:colId xmlns:a16="http://schemas.microsoft.com/office/drawing/2014/main" val="20000"/>
                    </a:ext>
                  </a:extLst>
                </a:gridCol>
              </a:tblGrid>
              <a:tr h="5445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err="1">
                          <a:ln>
                            <a:noFill/>
                          </a:ln>
                          <a:solidFill>
                            <a:schemeClr val="tx1"/>
                          </a:solidFill>
                          <a:effectLst/>
                          <a:latin typeface="Courier New" charset="0"/>
                          <a:ea typeface="Courier New" charset="0"/>
                          <a:cs typeface="Courier New" charset="0"/>
                        </a:rPr>
                        <a:t>Gene_ID</a:t>
                      </a:r>
                      <a:endParaRPr kumimoji="0" lang="en-US" sz="3200" b="0" i="0" u="none" strike="noStrike" cap="none" normalizeH="0" baseline="0" dirty="0">
                        <a:ln>
                          <a:noFill/>
                        </a:ln>
                        <a:solidFill>
                          <a:schemeClr val="tx1"/>
                        </a:solidFill>
                        <a:effectLst/>
                        <a:latin typeface="Courier New" charset="0"/>
                        <a:ea typeface="Courier New" charset="0"/>
                        <a:cs typeface="Courier New"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61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chemeClr val="tx1"/>
                          </a:solidFill>
                          <a:effectLst/>
                          <a:latin typeface="Courier New" charset="0"/>
                          <a:ea typeface="Courier New" charset="0"/>
                          <a:cs typeface="Courier New" charset="0"/>
                        </a:rPr>
                        <a:t>Gene_Name</a:t>
                      </a:r>
                      <a:endParaRPr kumimoji="0" lang="en-US" sz="3200" b="0" i="0" u="none" strike="noStrike" cap="none" normalizeH="0" baseline="0" dirty="0">
                        <a:ln>
                          <a:noFill/>
                        </a:ln>
                        <a:solidFill>
                          <a:schemeClr val="tx1"/>
                        </a:solidFill>
                        <a:effectLst/>
                        <a:latin typeface="Courier New" charset="0"/>
                        <a:ea typeface="Courier New" charset="0"/>
                        <a:cs typeface="Courier New"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76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chemeClr val="tx1"/>
                          </a:solidFill>
                          <a:effectLst/>
                          <a:latin typeface="Courier New" charset="0"/>
                          <a:ea typeface="Courier New" charset="0"/>
                          <a:cs typeface="Courier New" charset="0"/>
                        </a:rPr>
                        <a:t>Gene_Desc</a:t>
                      </a:r>
                      <a:endParaRPr kumimoji="0" lang="en-US" sz="2000" b="0" i="0" u="none" strike="noStrike" cap="none" normalizeH="0" baseline="0" dirty="0">
                        <a:ln>
                          <a:noFill/>
                        </a:ln>
                        <a:solidFill>
                          <a:schemeClr val="tx1"/>
                        </a:solidFill>
                        <a:effectLst/>
                        <a:latin typeface="Courier New" charset="0"/>
                        <a:ea typeface="Courier New" charset="0"/>
                        <a:cs typeface="Courier New"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476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ourier New" charset="0"/>
                          <a:ea typeface="Courier New" charset="0"/>
                          <a:cs typeface="Courier New" charset="0"/>
                        </a:rPr>
                        <a:t>Chromosome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29732" name="Group 36"/>
          <p:cNvGraphicFramePr>
            <a:graphicFrameLocks noGrp="1"/>
          </p:cNvGraphicFramePr>
          <p:nvPr>
            <p:ph sz="quarter" idx="3"/>
          </p:nvPr>
        </p:nvGraphicFramePr>
        <p:xfrm>
          <a:off x="6096000" y="3198812"/>
          <a:ext cx="2743200" cy="1639888"/>
        </p:xfrm>
        <a:graphic>
          <a:graphicData uri="http://schemas.openxmlformats.org/drawingml/2006/table">
            <a:tbl>
              <a:tblPr/>
              <a:tblGrid>
                <a:gridCol w="2743200">
                  <a:extLst>
                    <a:ext uri="{9D8B030D-6E8A-4147-A177-3AD203B41FA5}">
                      <a16:colId xmlns:a16="http://schemas.microsoft.com/office/drawing/2014/main" val="20000"/>
                    </a:ext>
                  </a:extLst>
                </a:gridCol>
              </a:tblGrid>
              <a:tr h="5445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err="1">
                          <a:ln>
                            <a:noFill/>
                          </a:ln>
                          <a:solidFill>
                            <a:schemeClr val="tx1"/>
                          </a:solidFill>
                          <a:effectLst/>
                          <a:latin typeface="Courier New" charset="0"/>
                          <a:ea typeface="Courier New" charset="0"/>
                          <a:cs typeface="Courier New" charset="0"/>
                        </a:rPr>
                        <a:t>GOTerm_ID</a:t>
                      </a:r>
                      <a:endParaRPr kumimoji="0" lang="en-US" sz="3200" b="0" i="0" u="none" strike="noStrike" cap="none" normalizeH="0" baseline="0" dirty="0">
                        <a:ln>
                          <a:noFill/>
                        </a:ln>
                        <a:solidFill>
                          <a:schemeClr val="tx1"/>
                        </a:solidFill>
                        <a:effectLst/>
                        <a:latin typeface="Courier New" charset="0"/>
                        <a:ea typeface="Courier New" charset="0"/>
                        <a:cs typeface="Courier New"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61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chemeClr val="tx1"/>
                          </a:solidFill>
                          <a:effectLst/>
                          <a:latin typeface="Courier New" charset="0"/>
                          <a:ea typeface="Courier New" charset="0"/>
                          <a:cs typeface="Courier New" charset="0"/>
                        </a:rPr>
                        <a:t>GOTerm_Desc</a:t>
                      </a:r>
                      <a:endParaRPr kumimoji="0" lang="en-US" sz="3200" b="0" i="0" u="none" strike="noStrike" cap="none" normalizeH="0" baseline="0" dirty="0">
                        <a:ln>
                          <a:noFill/>
                        </a:ln>
                        <a:solidFill>
                          <a:schemeClr val="tx1"/>
                        </a:solidFill>
                        <a:effectLst/>
                        <a:latin typeface="Courier New" charset="0"/>
                        <a:ea typeface="Courier New" charset="0"/>
                        <a:cs typeface="Courier New"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92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chemeClr val="tx1"/>
                          </a:solidFill>
                          <a:effectLst/>
                          <a:latin typeface="Courier New" charset="0"/>
                          <a:ea typeface="Courier New" charset="0"/>
                          <a:cs typeface="Courier New" charset="0"/>
                        </a:rPr>
                        <a:t>GOTerm_Category</a:t>
                      </a:r>
                      <a:endParaRPr kumimoji="0" lang="en-US" sz="2000" b="0" i="0" u="none" strike="noStrike" cap="none" normalizeH="0" baseline="0" dirty="0">
                        <a:ln>
                          <a:noFill/>
                        </a:ln>
                        <a:solidFill>
                          <a:schemeClr val="tx1"/>
                        </a:solidFill>
                        <a:effectLst/>
                        <a:latin typeface="Courier New" charset="0"/>
                        <a:ea typeface="Courier New" charset="0"/>
                        <a:cs typeface="Courier New"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29746" name="Group 50"/>
          <p:cNvGraphicFramePr>
            <a:graphicFrameLocks noGrp="1"/>
          </p:cNvGraphicFramePr>
          <p:nvPr/>
        </p:nvGraphicFramePr>
        <p:xfrm>
          <a:off x="3505200" y="5484812"/>
          <a:ext cx="1828800" cy="915988"/>
        </p:xfrm>
        <a:graphic>
          <a:graphicData uri="http://schemas.openxmlformats.org/drawingml/2006/table">
            <a:tbl>
              <a:tblPr/>
              <a:tblGrid>
                <a:gridCol w="1828800">
                  <a:extLst>
                    <a:ext uri="{9D8B030D-6E8A-4147-A177-3AD203B41FA5}">
                      <a16:colId xmlns:a16="http://schemas.microsoft.com/office/drawing/2014/main" val="20000"/>
                    </a:ext>
                  </a:extLst>
                </a:gridCol>
              </a:tblGrid>
              <a:tr h="4572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err="1">
                          <a:ln>
                            <a:noFill/>
                          </a:ln>
                          <a:solidFill>
                            <a:schemeClr val="tx1"/>
                          </a:solidFill>
                          <a:effectLst/>
                          <a:latin typeface="Courier New" charset="0"/>
                          <a:ea typeface="Courier New" charset="0"/>
                          <a:cs typeface="Courier New" charset="0"/>
                        </a:rPr>
                        <a:t>Gene_ID</a:t>
                      </a:r>
                      <a:endParaRPr kumimoji="0" lang="en-US" sz="3200" b="1" i="0" u="none" strike="noStrike" cap="none" normalizeH="0" baseline="0" dirty="0">
                        <a:ln>
                          <a:noFill/>
                        </a:ln>
                        <a:solidFill>
                          <a:schemeClr val="tx1"/>
                        </a:solidFill>
                        <a:effectLst/>
                        <a:latin typeface="Courier New" charset="0"/>
                        <a:ea typeface="Courier New" charset="0"/>
                        <a:cs typeface="Courier New"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87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0" lang="en-US" sz="2000" b="1" i="0" u="none" strike="noStrike" cap="none" normalizeH="0" baseline="0" dirty="0" err="1">
                          <a:ln>
                            <a:noFill/>
                          </a:ln>
                          <a:solidFill>
                            <a:schemeClr val="tx1"/>
                          </a:solidFill>
                          <a:effectLst/>
                          <a:latin typeface="Courier New" charset="0"/>
                          <a:ea typeface="Courier New" charset="0"/>
                          <a:cs typeface="Courier New" charset="0"/>
                        </a:rPr>
                        <a:t>GOTerm_ID</a:t>
                      </a:r>
                      <a:endParaRPr kumimoji="0" lang="en-US" sz="3200" b="0" i="0" u="none" strike="noStrike" cap="none" normalizeH="0" baseline="0" dirty="0">
                        <a:ln>
                          <a:noFill/>
                        </a:ln>
                        <a:solidFill>
                          <a:schemeClr val="tx1"/>
                        </a:solidFill>
                        <a:effectLst/>
                        <a:latin typeface="Courier New" charset="0"/>
                        <a:ea typeface="Courier New" charset="0"/>
                        <a:cs typeface="Courier New"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cxnSp>
        <p:nvCxnSpPr>
          <p:cNvPr id="15396" name="AutoShape 51"/>
          <p:cNvCxnSpPr>
            <a:cxnSpLocks noChangeShapeType="1"/>
          </p:cNvCxnSpPr>
          <p:nvPr/>
        </p:nvCxnSpPr>
        <p:spPr bwMode="auto">
          <a:xfrm>
            <a:off x="2590800" y="3471862"/>
            <a:ext cx="838200" cy="2239963"/>
          </a:xfrm>
          <a:prstGeom prst="bentConnector3">
            <a:avLst>
              <a:gd name="adj1" fmla="val 50000"/>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cxnSp>
      <p:grpSp>
        <p:nvGrpSpPr>
          <p:cNvPr id="10" name="Group 9"/>
          <p:cNvGrpSpPr/>
          <p:nvPr/>
        </p:nvGrpSpPr>
        <p:grpSpPr>
          <a:xfrm>
            <a:off x="5410200" y="3478789"/>
            <a:ext cx="685800" cy="2851150"/>
            <a:chOff x="5486400" y="2946977"/>
            <a:chExt cx="685800" cy="2851150"/>
          </a:xfrm>
        </p:grpSpPr>
        <p:cxnSp>
          <p:nvCxnSpPr>
            <p:cNvPr id="15397" name="AutoShape 52"/>
            <p:cNvCxnSpPr>
              <a:cxnSpLocks noChangeShapeType="1"/>
            </p:cNvCxnSpPr>
            <p:nvPr/>
          </p:nvCxnSpPr>
          <p:spPr bwMode="auto">
            <a:xfrm rot="10800000" flipV="1">
              <a:off x="5486400" y="2946977"/>
              <a:ext cx="685800" cy="2698750"/>
            </a:xfrm>
            <a:prstGeom prst="bentConnector3">
              <a:avLst>
                <a:gd name="adj1" fmla="val 50000"/>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cxnSp>
        <p:cxnSp>
          <p:nvCxnSpPr>
            <p:cNvPr id="3" name="Straight Arrow Connector 2"/>
            <p:cNvCxnSpPr/>
            <p:nvPr/>
          </p:nvCxnSpPr>
          <p:spPr>
            <a:xfrm flipH="1" flipV="1">
              <a:off x="5600700" y="5493327"/>
              <a:ext cx="228600" cy="152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5600700" y="5645727"/>
              <a:ext cx="228600" cy="152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4" name="Straight Arrow Connector 13"/>
          <p:cNvCxnSpPr/>
          <p:nvPr/>
        </p:nvCxnSpPr>
        <p:spPr>
          <a:xfrm>
            <a:off x="3124200" y="5713412"/>
            <a:ext cx="228600" cy="1651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3132138" y="5561012"/>
            <a:ext cx="220662" cy="152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pPr>
              <a:defRPr/>
            </a:pPr>
            <a:fld id="{16546718-A981-4B9D-8557-5230C79FF06B}" type="slidenum">
              <a:rPr lang="en-US" smtClean="0"/>
              <a:pPr>
                <a:defRPr/>
              </a:pPr>
              <a:t>89</a:t>
            </a:fld>
            <a:endParaRPr lang="en-US"/>
          </a:p>
        </p:txBody>
      </p:sp>
      <p:sp>
        <p:nvSpPr>
          <p:cNvPr id="11" name="Rectangle 10"/>
          <p:cNvSpPr/>
          <p:nvPr/>
        </p:nvSpPr>
        <p:spPr>
          <a:xfrm>
            <a:off x="3429000" y="5015469"/>
            <a:ext cx="2116862" cy="369332"/>
          </a:xfrm>
          <a:prstGeom prst="rect">
            <a:avLst/>
          </a:prstGeom>
        </p:spPr>
        <p:txBody>
          <a:bodyPr wrap="none">
            <a:spAutoFit/>
          </a:bodyPr>
          <a:lstStyle/>
          <a:p>
            <a:pPr marL="342900" lvl="0" indent="-342900" fontAlgn="base">
              <a:spcBef>
                <a:spcPct val="0"/>
              </a:spcBef>
              <a:spcAft>
                <a:spcPct val="0"/>
              </a:spcAft>
            </a:pPr>
            <a:r>
              <a:rPr lang="en-US" dirty="0">
                <a:latin typeface="Arial" charset="0"/>
                <a:ea typeface="Times New Roman" pitchFamily="18" charset="0"/>
                <a:cs typeface="Arial" charset="0"/>
              </a:rPr>
              <a:t>Gene to GO Table</a:t>
            </a:r>
            <a:endParaRPr lang="en-US" sz="2800" dirty="0">
              <a:latin typeface="Arial" charset="0"/>
              <a:ea typeface="Times New Roman" pitchFamily="18" charset="0"/>
              <a:cs typeface="Arial" charset="0"/>
            </a:endParaRPr>
          </a:p>
        </p:txBody>
      </p:sp>
      <p:sp>
        <p:nvSpPr>
          <p:cNvPr id="21" name="TextBox 2"/>
          <p:cNvSpPr txBox="1">
            <a:spLocks noChangeArrowheads="1"/>
          </p:cNvSpPr>
          <p:nvPr/>
        </p:nvSpPr>
        <p:spPr bwMode="auto">
          <a:xfrm>
            <a:off x="318655" y="2747674"/>
            <a:ext cx="13604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dirty="0"/>
              <a:t>Gene Table</a:t>
            </a:r>
          </a:p>
        </p:txBody>
      </p:sp>
      <p:sp>
        <p:nvSpPr>
          <p:cNvPr id="22" name="TextBox 2"/>
          <p:cNvSpPr txBox="1">
            <a:spLocks noChangeArrowheads="1"/>
          </p:cNvSpPr>
          <p:nvPr/>
        </p:nvSpPr>
        <p:spPr bwMode="auto">
          <a:xfrm>
            <a:off x="6072476" y="2769826"/>
            <a:ext cx="18439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dirty="0"/>
              <a:t>GO Terms Table</a:t>
            </a:r>
          </a:p>
        </p:txBody>
      </p:sp>
    </p:spTree>
    <p:extLst>
      <p:ext uri="{BB962C8B-B14F-4D97-AF65-F5344CB8AC3E}">
        <p14:creationId xmlns:p14="http://schemas.microsoft.com/office/powerpoint/2010/main" val="1464275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Declarative vs Imperative Language</a:t>
            </a:r>
          </a:p>
        </p:txBody>
      </p:sp>
      <p:sp>
        <p:nvSpPr>
          <p:cNvPr id="3" name="Content Placeholder 2"/>
          <p:cNvSpPr>
            <a:spLocks noGrp="1"/>
          </p:cNvSpPr>
          <p:nvPr>
            <p:ph idx="1"/>
          </p:nvPr>
        </p:nvSpPr>
        <p:spPr/>
        <p:txBody>
          <a:bodyPr>
            <a:normAutofit/>
          </a:bodyPr>
          <a:lstStyle/>
          <a:p>
            <a:r>
              <a:rPr lang="en-US" sz="2800" dirty="0"/>
              <a:t>SQL is a declarative language</a:t>
            </a:r>
          </a:p>
          <a:p>
            <a:pPr lvl="1" algn="just"/>
            <a:r>
              <a:rPr lang="en-US" sz="2400" dirty="0"/>
              <a:t>Declarative Programming is like asking you’re asking a company to do an experiment. You don’t care how they do it, that’s up to them</a:t>
            </a:r>
          </a:p>
          <a:p>
            <a:r>
              <a:rPr lang="en-US" sz="2800" dirty="0"/>
              <a:t>In an imperative language (Python, C, Java, </a:t>
            </a:r>
            <a:r>
              <a:rPr lang="en-US" sz="2800" dirty="0" err="1"/>
              <a:t>etc</a:t>
            </a:r>
            <a:r>
              <a:rPr lang="en-US" sz="2800" dirty="0"/>
              <a:t>,)</a:t>
            </a:r>
          </a:p>
          <a:p>
            <a:pPr lvl="1" algn="just"/>
            <a:r>
              <a:rPr lang="en-US" sz="2400" dirty="0"/>
              <a:t>Imperative Programming is like you are telling the technicians how to do the experiment. While you’re not exactly commanding, you’re giving them step by step directions to get the desired result.</a:t>
            </a:r>
          </a:p>
        </p:txBody>
      </p:sp>
      <p:sp>
        <p:nvSpPr>
          <p:cNvPr id="4" name="Slide Number Placeholder 3"/>
          <p:cNvSpPr>
            <a:spLocks noGrp="1"/>
          </p:cNvSpPr>
          <p:nvPr>
            <p:ph type="sldNum" sz="quarter" idx="12"/>
          </p:nvPr>
        </p:nvSpPr>
        <p:spPr/>
        <p:txBody>
          <a:bodyPr/>
          <a:lstStyle/>
          <a:p>
            <a:fld id="{1D92F159-EFD3-4C4F-9DBB-1A2CAF81A5CC}" type="slidenum">
              <a:rPr lang="en-US" smtClean="0"/>
              <a:t>9</a:t>
            </a:fld>
            <a:endParaRPr lang="en-US"/>
          </a:p>
        </p:txBody>
      </p:sp>
    </p:spTree>
    <p:extLst>
      <p:ext uri="{BB962C8B-B14F-4D97-AF65-F5344CB8AC3E}">
        <p14:creationId xmlns:p14="http://schemas.microsoft.com/office/powerpoint/2010/main" val="176982555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0"/>
            <a:ext cx="8229600" cy="1066800"/>
          </a:xfrm>
        </p:spPr>
        <p:txBody>
          <a:bodyPr/>
          <a:lstStyle/>
          <a:p>
            <a:pPr eaLnBrk="1" hangingPunct="1"/>
            <a:r>
              <a:rPr lang="en-US" altLang="en-US"/>
              <a:t>Keys</a:t>
            </a:r>
          </a:p>
        </p:txBody>
      </p:sp>
      <p:sp>
        <p:nvSpPr>
          <p:cNvPr id="16387" name="Rectangle 3"/>
          <p:cNvSpPr>
            <a:spLocks noGrp="1" noChangeArrowheads="1"/>
          </p:cNvSpPr>
          <p:nvPr>
            <p:ph type="body" idx="1"/>
          </p:nvPr>
        </p:nvSpPr>
        <p:spPr>
          <a:xfrm>
            <a:off x="228600" y="1143000"/>
            <a:ext cx="8610600" cy="5181600"/>
          </a:xfrm>
        </p:spPr>
        <p:txBody>
          <a:bodyPr>
            <a:normAutofit/>
          </a:bodyPr>
          <a:lstStyle/>
          <a:p>
            <a:pPr algn="just" eaLnBrk="1" hangingPunct="1">
              <a:lnSpc>
                <a:spcPct val="80000"/>
              </a:lnSpc>
              <a:spcAft>
                <a:spcPts val="600"/>
              </a:spcAft>
            </a:pPr>
            <a:r>
              <a:rPr lang="en-US" altLang="en-US" sz="2400" b="1" dirty="0"/>
              <a:t>A Primary Key</a:t>
            </a:r>
            <a:r>
              <a:rPr lang="en-US" altLang="en-US" sz="2400" dirty="0"/>
              <a:t> is the most important key to understand.  It is recommended to be a serial value and not something related to the business needs of the data in the table.</a:t>
            </a:r>
          </a:p>
          <a:p>
            <a:pPr eaLnBrk="1" hangingPunct="1">
              <a:lnSpc>
                <a:spcPct val="80000"/>
              </a:lnSpc>
              <a:spcAft>
                <a:spcPts val="600"/>
              </a:spcAft>
            </a:pPr>
            <a:endParaRPr lang="en-US" altLang="en-US" sz="2400" dirty="0"/>
          </a:p>
          <a:p>
            <a:pPr lvl="1" algn="just" eaLnBrk="1" hangingPunct="1">
              <a:lnSpc>
                <a:spcPct val="80000"/>
              </a:lnSpc>
              <a:spcAft>
                <a:spcPts val="600"/>
              </a:spcAft>
            </a:pPr>
            <a:r>
              <a:rPr lang="en-US" altLang="en-US" sz="2000" dirty="0"/>
              <a:t>A primary key is used to uniquely identify a row of data; combined with a column name, uniquely locates a data entry</a:t>
            </a:r>
          </a:p>
          <a:p>
            <a:pPr lvl="1" eaLnBrk="1" hangingPunct="1">
              <a:lnSpc>
                <a:spcPct val="80000"/>
              </a:lnSpc>
              <a:spcAft>
                <a:spcPts val="600"/>
              </a:spcAft>
            </a:pPr>
            <a:r>
              <a:rPr lang="en-US" altLang="en-US" sz="2000" dirty="0"/>
              <a:t>A primary key by definition must be UNIQUE and NOT NULL </a:t>
            </a:r>
          </a:p>
          <a:p>
            <a:pPr lvl="1" algn="just" eaLnBrk="1" hangingPunct="1">
              <a:lnSpc>
                <a:spcPct val="80000"/>
              </a:lnSpc>
              <a:spcAft>
                <a:spcPts val="600"/>
              </a:spcAft>
            </a:pPr>
            <a:r>
              <a:rPr lang="en-US" altLang="en-US" sz="2000" dirty="0"/>
              <a:t>The primary key of a table, should not be </a:t>
            </a:r>
            <a:r>
              <a:rPr lang="en-US" altLang="en-US" sz="2000" dirty="0" err="1"/>
              <a:t>GENE_Description</a:t>
            </a:r>
            <a:r>
              <a:rPr lang="en-US" altLang="en-US" sz="2000" dirty="0"/>
              <a:t>, but rather should be a (sequential) non-repeating and not null value (</a:t>
            </a:r>
            <a:r>
              <a:rPr lang="en-US" altLang="en-US" sz="2000" dirty="0" err="1"/>
              <a:t>Gene_ID</a:t>
            </a:r>
            <a:r>
              <a:rPr lang="en-US" altLang="en-US" sz="2000" dirty="0"/>
              <a:t>)  </a:t>
            </a:r>
          </a:p>
          <a:p>
            <a:pPr lvl="1" algn="just" eaLnBrk="1" hangingPunct="1">
              <a:lnSpc>
                <a:spcPct val="80000"/>
              </a:lnSpc>
              <a:spcAft>
                <a:spcPts val="600"/>
              </a:spcAft>
            </a:pPr>
            <a:r>
              <a:rPr lang="en-US" altLang="en-US" sz="2000" dirty="0"/>
              <a:t>Primary keys are generally identified at time of table creation  </a:t>
            </a:r>
          </a:p>
          <a:p>
            <a:pPr lvl="1" algn="just" eaLnBrk="1" hangingPunct="1">
              <a:lnSpc>
                <a:spcPct val="80000"/>
              </a:lnSpc>
              <a:spcAft>
                <a:spcPts val="600"/>
              </a:spcAft>
            </a:pPr>
            <a:r>
              <a:rPr lang="en-US" altLang="en-US" sz="2000" dirty="0"/>
              <a:t>A common method for generating a primary key, is to set the datatype to INTEGER and declare AUTO-INCREMENT which will function when data is inserted into the table</a:t>
            </a:r>
          </a:p>
          <a:p>
            <a:pPr lvl="1" algn="just" eaLnBrk="1" hangingPunct="1">
              <a:lnSpc>
                <a:spcPct val="80000"/>
              </a:lnSpc>
              <a:spcAft>
                <a:spcPts val="600"/>
              </a:spcAft>
            </a:pPr>
            <a:r>
              <a:rPr lang="en-US" altLang="en-US" sz="2000" dirty="0"/>
              <a:t>Primary keys can be a composite of 2 or more columns that uniquely identify the data in the table</a:t>
            </a:r>
          </a:p>
          <a:p>
            <a:pPr eaLnBrk="1" hangingPunct="1">
              <a:lnSpc>
                <a:spcPct val="80000"/>
              </a:lnSpc>
              <a:spcAft>
                <a:spcPts val="600"/>
              </a:spcAft>
            </a:pPr>
            <a:endParaRPr lang="en-US" altLang="en-US" sz="2400" dirty="0"/>
          </a:p>
        </p:txBody>
      </p:sp>
      <p:sp>
        <p:nvSpPr>
          <p:cNvPr id="2" name="Slide Number Placeholder 1"/>
          <p:cNvSpPr>
            <a:spLocks noGrp="1"/>
          </p:cNvSpPr>
          <p:nvPr>
            <p:ph type="sldNum" sz="quarter" idx="12"/>
          </p:nvPr>
        </p:nvSpPr>
        <p:spPr/>
        <p:txBody>
          <a:bodyPr/>
          <a:lstStyle/>
          <a:p>
            <a:fld id="{32C796FE-8257-42AE-8466-104B1656B18E}" type="slidenum">
              <a:rPr lang="en-US" smtClean="0"/>
              <a:t>90</a:t>
            </a:fld>
            <a:endParaRPr lang="en-US"/>
          </a:p>
        </p:txBody>
      </p:sp>
    </p:spTree>
    <p:extLst>
      <p:ext uri="{BB962C8B-B14F-4D97-AF65-F5344CB8AC3E}">
        <p14:creationId xmlns:p14="http://schemas.microsoft.com/office/powerpoint/2010/main" val="207110001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altLang="en-US" dirty="0"/>
              <a:t>Keys</a:t>
            </a:r>
          </a:p>
        </p:txBody>
      </p:sp>
      <p:sp>
        <p:nvSpPr>
          <p:cNvPr id="17411" name="Content Placeholder 2"/>
          <p:cNvSpPr>
            <a:spLocks noGrp="1"/>
          </p:cNvSpPr>
          <p:nvPr>
            <p:ph idx="1"/>
          </p:nvPr>
        </p:nvSpPr>
        <p:spPr/>
        <p:txBody>
          <a:bodyPr>
            <a:normAutofit/>
          </a:bodyPr>
          <a:lstStyle/>
          <a:p>
            <a:pPr algn="just" eaLnBrk="1" hangingPunct="1">
              <a:lnSpc>
                <a:spcPct val="80000"/>
              </a:lnSpc>
            </a:pPr>
            <a:r>
              <a:rPr lang="en-US" altLang="en-US" sz="2800" b="1" dirty="0"/>
              <a:t>A Foreign Key</a:t>
            </a:r>
            <a:r>
              <a:rPr lang="en-US" altLang="en-US" sz="2800" dirty="0"/>
              <a:t> is a field(s) that points to the primary key of another table </a:t>
            </a:r>
          </a:p>
          <a:p>
            <a:pPr marL="400050" lvl="1" indent="0" algn="just">
              <a:lnSpc>
                <a:spcPct val="80000"/>
              </a:lnSpc>
              <a:buNone/>
            </a:pPr>
            <a:endParaRPr lang="en-US" altLang="en-US" sz="2400" dirty="0"/>
          </a:p>
          <a:p>
            <a:pPr lvl="1" algn="just" eaLnBrk="1" hangingPunct="1">
              <a:lnSpc>
                <a:spcPct val="80000"/>
              </a:lnSpc>
            </a:pPr>
            <a:r>
              <a:rPr lang="en-US" altLang="en-US" sz="2400" dirty="0"/>
              <a:t>The purpose of the foreign key is to ensure referential integrity of the data. </a:t>
            </a:r>
          </a:p>
          <a:p>
            <a:pPr lvl="2">
              <a:lnSpc>
                <a:spcPct val="80000"/>
              </a:lnSpc>
            </a:pPr>
            <a:r>
              <a:rPr lang="en-US" altLang="en-US" sz="1800" dirty="0"/>
              <a:t>In other words, only values that are supposed to appear in the database are permitted.   </a:t>
            </a:r>
          </a:p>
          <a:p>
            <a:pPr lvl="1" eaLnBrk="1" hangingPunct="1">
              <a:lnSpc>
                <a:spcPct val="80000"/>
              </a:lnSpc>
            </a:pPr>
            <a:endParaRPr lang="en-US" altLang="en-US" sz="2400" dirty="0"/>
          </a:p>
          <a:p>
            <a:pPr lvl="1" algn="just" eaLnBrk="1" hangingPunct="1">
              <a:lnSpc>
                <a:spcPct val="80000"/>
              </a:lnSpc>
            </a:pPr>
            <a:r>
              <a:rPr lang="en-US" altLang="en-US" sz="2400" dirty="0"/>
              <a:t>They are also the underpinning of how tables are joined and relationships portrayed in the database</a:t>
            </a:r>
          </a:p>
        </p:txBody>
      </p:sp>
      <p:sp>
        <p:nvSpPr>
          <p:cNvPr id="2" name="Slide Number Placeholder 1"/>
          <p:cNvSpPr>
            <a:spLocks noGrp="1"/>
          </p:cNvSpPr>
          <p:nvPr>
            <p:ph type="sldNum" sz="quarter" idx="12"/>
          </p:nvPr>
        </p:nvSpPr>
        <p:spPr/>
        <p:txBody>
          <a:bodyPr/>
          <a:lstStyle/>
          <a:p>
            <a:fld id="{32C796FE-8257-42AE-8466-104B1656B18E}" type="slidenum">
              <a:rPr lang="en-US" smtClean="0"/>
              <a:t>91</a:t>
            </a:fld>
            <a:endParaRPr lang="en-US"/>
          </a:p>
        </p:txBody>
      </p:sp>
    </p:spTree>
    <p:extLst>
      <p:ext uri="{BB962C8B-B14F-4D97-AF65-F5344CB8AC3E}">
        <p14:creationId xmlns:p14="http://schemas.microsoft.com/office/powerpoint/2010/main" val="41543384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53"/>
          <p:cNvSpPr>
            <a:spLocks noGrp="1" noChangeArrowheads="1"/>
          </p:cNvSpPr>
          <p:nvPr>
            <p:ph type="title"/>
          </p:nvPr>
        </p:nvSpPr>
        <p:spPr/>
        <p:txBody>
          <a:bodyPr/>
          <a:lstStyle/>
          <a:p>
            <a:pPr eaLnBrk="1" hangingPunct="1"/>
            <a:r>
              <a:rPr lang="en-US" altLang="en-US"/>
              <a:t>Table keys </a:t>
            </a:r>
          </a:p>
        </p:txBody>
      </p:sp>
      <p:graphicFrame>
        <p:nvGraphicFramePr>
          <p:cNvPr id="17465" name="Group 57"/>
          <p:cNvGraphicFramePr>
            <a:graphicFrameLocks noGrp="1"/>
          </p:cNvGraphicFramePr>
          <p:nvPr>
            <p:ph sz="half" idx="1"/>
          </p:nvPr>
        </p:nvGraphicFramePr>
        <p:xfrm>
          <a:off x="1828800" y="2286000"/>
          <a:ext cx="2743200" cy="2286000"/>
        </p:xfrm>
        <a:graphic>
          <a:graphicData uri="http://schemas.openxmlformats.org/drawingml/2006/table">
            <a:tbl>
              <a:tblPr/>
              <a:tblGrid>
                <a:gridCol w="2743200">
                  <a:extLst>
                    <a:ext uri="{9D8B030D-6E8A-4147-A177-3AD203B41FA5}">
                      <a16:colId xmlns:a16="http://schemas.microsoft.com/office/drawing/2014/main" val="20000"/>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err="1">
                          <a:ln>
                            <a:noFill/>
                          </a:ln>
                          <a:solidFill>
                            <a:schemeClr val="tx1"/>
                          </a:solidFill>
                          <a:effectLst/>
                          <a:latin typeface="Courier New" charset="0"/>
                          <a:ea typeface="Courier New" charset="0"/>
                          <a:cs typeface="Courier New" charset="0"/>
                        </a:rPr>
                        <a:t>Gene_ID</a:t>
                      </a:r>
                      <a:endParaRPr kumimoji="0" lang="en-US" sz="2000" b="0" i="0" u="none" strike="noStrike" cap="none" normalizeH="0" baseline="0" dirty="0">
                        <a:ln>
                          <a:noFill/>
                        </a:ln>
                        <a:solidFill>
                          <a:schemeClr val="tx1"/>
                        </a:solidFill>
                        <a:effectLst/>
                        <a:latin typeface="Courier New" charset="0"/>
                        <a:ea typeface="Courier New" charset="0"/>
                        <a:cs typeface="Courier New"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err="1">
                          <a:ln>
                            <a:noFill/>
                          </a:ln>
                          <a:solidFill>
                            <a:schemeClr val="tx1"/>
                          </a:solidFill>
                          <a:effectLst/>
                          <a:latin typeface="Courier New" charset="0"/>
                          <a:ea typeface="Courier New" charset="0"/>
                          <a:cs typeface="Courier New" charset="0"/>
                        </a:rPr>
                        <a:t>Gene_Name</a:t>
                      </a:r>
                      <a:endParaRPr kumimoji="0" lang="en-US" sz="2000" b="0" i="0" u="none" strike="noStrike" cap="none" normalizeH="0" baseline="0" dirty="0">
                        <a:ln>
                          <a:noFill/>
                        </a:ln>
                        <a:solidFill>
                          <a:schemeClr val="tx1"/>
                        </a:solidFill>
                        <a:effectLst/>
                        <a:latin typeface="Courier New" charset="0"/>
                        <a:ea typeface="Courier New" charset="0"/>
                        <a:cs typeface="Courier New"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err="1">
                          <a:ln>
                            <a:noFill/>
                          </a:ln>
                          <a:solidFill>
                            <a:schemeClr val="tx1"/>
                          </a:solidFill>
                          <a:effectLst/>
                          <a:latin typeface="Courier New" charset="0"/>
                          <a:ea typeface="Courier New" charset="0"/>
                          <a:cs typeface="Courier New" charset="0"/>
                        </a:rPr>
                        <a:t>Gene_Description</a:t>
                      </a:r>
                      <a:endParaRPr kumimoji="0" lang="en-US" sz="2000" b="0" i="0" u="none" strike="noStrike" cap="none" normalizeH="0" baseline="0" dirty="0">
                        <a:ln>
                          <a:noFill/>
                        </a:ln>
                        <a:solidFill>
                          <a:schemeClr val="tx1"/>
                        </a:solidFill>
                        <a:effectLst/>
                        <a:latin typeface="Courier New" charset="0"/>
                        <a:ea typeface="Courier New" charset="0"/>
                        <a:cs typeface="Courier New"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ourier New" charset="0"/>
                          <a:ea typeface="Courier New" charset="0"/>
                          <a:cs typeface="Courier New" charset="0"/>
                        </a:rPr>
                        <a:t>Symbol</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err="1">
                          <a:ln>
                            <a:noFill/>
                          </a:ln>
                          <a:solidFill>
                            <a:schemeClr val="tx1"/>
                          </a:solidFill>
                          <a:effectLst/>
                          <a:latin typeface="Courier New" charset="0"/>
                          <a:ea typeface="Courier New" charset="0"/>
                          <a:cs typeface="Courier New" charset="0"/>
                        </a:rPr>
                        <a:t>Tax_ID</a:t>
                      </a:r>
                      <a:endParaRPr kumimoji="0" lang="en-US" sz="2000" b="0" i="0" u="none" strike="noStrike" cap="none" normalizeH="0" baseline="0" dirty="0">
                        <a:ln>
                          <a:noFill/>
                        </a:ln>
                        <a:solidFill>
                          <a:schemeClr val="tx1"/>
                        </a:solidFill>
                        <a:effectLst/>
                        <a:latin typeface="Courier New" charset="0"/>
                        <a:ea typeface="Courier New" charset="0"/>
                        <a:cs typeface="Courier New"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17466" name="Group 58"/>
          <p:cNvGraphicFramePr>
            <a:graphicFrameLocks noGrp="1"/>
          </p:cNvGraphicFramePr>
          <p:nvPr>
            <p:ph sz="half" idx="2"/>
          </p:nvPr>
        </p:nvGraphicFramePr>
        <p:xfrm>
          <a:off x="6019800" y="2460625"/>
          <a:ext cx="1905000" cy="1882775"/>
        </p:xfrm>
        <a:graphic>
          <a:graphicData uri="http://schemas.openxmlformats.org/drawingml/2006/table">
            <a:tbl>
              <a:tblPr/>
              <a:tblGrid>
                <a:gridCol w="1905000">
                  <a:extLst>
                    <a:ext uri="{9D8B030D-6E8A-4147-A177-3AD203B41FA5}">
                      <a16:colId xmlns:a16="http://schemas.microsoft.com/office/drawing/2014/main" val="20000"/>
                    </a:ext>
                  </a:extLst>
                </a:gridCol>
              </a:tblGrid>
              <a:tr h="444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err="1">
                          <a:ln>
                            <a:noFill/>
                          </a:ln>
                          <a:solidFill>
                            <a:schemeClr val="tx1"/>
                          </a:solidFill>
                          <a:effectLst/>
                          <a:latin typeface="Courier New" charset="0"/>
                          <a:ea typeface="Courier New" charset="0"/>
                          <a:cs typeface="Courier New" charset="0"/>
                        </a:rPr>
                        <a:t>Tax_ID</a:t>
                      </a:r>
                      <a:endParaRPr kumimoji="0" lang="en-US" sz="2000" b="0" i="0" u="none" strike="noStrike" cap="none" normalizeH="0" baseline="0" dirty="0">
                        <a:ln>
                          <a:noFill/>
                        </a:ln>
                        <a:solidFill>
                          <a:schemeClr val="tx1"/>
                        </a:solidFill>
                        <a:effectLst/>
                        <a:latin typeface="Courier New" charset="0"/>
                        <a:ea typeface="Courier New" charset="0"/>
                        <a:cs typeface="Courier New"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94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ourier New" charset="0"/>
                          <a:ea typeface="Courier New" charset="0"/>
                          <a:cs typeface="Courier New" charset="0"/>
                        </a:rPr>
                        <a:t>Genus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94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ourier New" charset="0"/>
                          <a:ea typeface="Courier New" charset="0"/>
                          <a:cs typeface="Courier New" charset="0"/>
                        </a:rPr>
                        <a:t>Species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94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err="1">
                          <a:ln>
                            <a:noFill/>
                          </a:ln>
                          <a:solidFill>
                            <a:schemeClr val="tx1"/>
                          </a:solidFill>
                          <a:effectLst/>
                          <a:latin typeface="Courier New" charset="0"/>
                          <a:ea typeface="Courier New" charset="0"/>
                          <a:cs typeface="Courier New" charset="0"/>
                        </a:rPr>
                        <a:t>Common_Name</a:t>
                      </a:r>
                      <a:endParaRPr kumimoji="0" lang="en-US" sz="2000" b="0" i="0" u="none" strike="noStrike" cap="none" normalizeH="0" baseline="0" dirty="0">
                        <a:ln>
                          <a:noFill/>
                        </a:ln>
                        <a:solidFill>
                          <a:schemeClr val="tx1"/>
                        </a:solidFill>
                        <a:effectLst/>
                        <a:latin typeface="Courier New" charset="0"/>
                        <a:ea typeface="Courier New" charset="0"/>
                        <a:cs typeface="Courier New"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8461" name="Text Box 59"/>
          <p:cNvSpPr txBox="1">
            <a:spLocks noChangeArrowheads="1"/>
          </p:cNvSpPr>
          <p:nvPr/>
        </p:nvSpPr>
        <p:spPr bwMode="auto">
          <a:xfrm>
            <a:off x="1143000" y="5410200"/>
            <a:ext cx="6470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400"/>
              <a:t>What are the Primary Keys and Foreign Keys?</a:t>
            </a:r>
          </a:p>
        </p:txBody>
      </p:sp>
      <p:sp>
        <p:nvSpPr>
          <p:cNvPr id="18463" name="TextBox 2"/>
          <p:cNvSpPr txBox="1">
            <a:spLocks noChangeArrowheads="1"/>
          </p:cNvSpPr>
          <p:nvPr/>
        </p:nvSpPr>
        <p:spPr bwMode="auto">
          <a:xfrm>
            <a:off x="1828800" y="1743075"/>
            <a:ext cx="13604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dirty="0"/>
              <a:t>Gene Table</a:t>
            </a:r>
          </a:p>
        </p:txBody>
      </p:sp>
      <p:sp>
        <p:nvSpPr>
          <p:cNvPr id="18464" name="TextBox 10"/>
          <p:cNvSpPr txBox="1">
            <a:spLocks noChangeArrowheads="1"/>
          </p:cNvSpPr>
          <p:nvPr/>
        </p:nvSpPr>
        <p:spPr bwMode="auto">
          <a:xfrm>
            <a:off x="5918200" y="1949523"/>
            <a:ext cx="18478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Taxonomy Table</a:t>
            </a:r>
          </a:p>
        </p:txBody>
      </p:sp>
      <p:sp>
        <p:nvSpPr>
          <p:cNvPr id="3" name="Slide Number Placeholder 2"/>
          <p:cNvSpPr>
            <a:spLocks noGrp="1"/>
          </p:cNvSpPr>
          <p:nvPr>
            <p:ph type="sldNum" sz="quarter" idx="12"/>
          </p:nvPr>
        </p:nvSpPr>
        <p:spPr/>
        <p:txBody>
          <a:bodyPr/>
          <a:lstStyle/>
          <a:p>
            <a:fld id="{32C796FE-8257-42AE-8466-104B1656B18E}" type="slidenum">
              <a:rPr lang="en-US" smtClean="0"/>
              <a:t>92</a:t>
            </a:fld>
            <a:endParaRPr lang="en-US"/>
          </a:p>
        </p:txBody>
      </p:sp>
    </p:spTree>
    <p:extLst>
      <p:ext uri="{BB962C8B-B14F-4D97-AF65-F5344CB8AC3E}">
        <p14:creationId xmlns:p14="http://schemas.microsoft.com/office/powerpoint/2010/main" val="72733013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53"/>
          <p:cNvSpPr>
            <a:spLocks noGrp="1" noChangeArrowheads="1"/>
          </p:cNvSpPr>
          <p:nvPr>
            <p:ph type="title"/>
          </p:nvPr>
        </p:nvSpPr>
        <p:spPr/>
        <p:txBody>
          <a:bodyPr/>
          <a:lstStyle/>
          <a:p>
            <a:pPr eaLnBrk="1" hangingPunct="1"/>
            <a:r>
              <a:rPr lang="en-US" altLang="en-US"/>
              <a:t>Table keys </a:t>
            </a:r>
          </a:p>
        </p:txBody>
      </p:sp>
      <p:graphicFrame>
        <p:nvGraphicFramePr>
          <p:cNvPr id="17465" name="Group 57"/>
          <p:cNvGraphicFramePr>
            <a:graphicFrameLocks noGrp="1"/>
          </p:cNvGraphicFramePr>
          <p:nvPr>
            <p:ph sz="half" idx="1"/>
          </p:nvPr>
        </p:nvGraphicFramePr>
        <p:xfrm>
          <a:off x="1828800" y="2286000"/>
          <a:ext cx="2743200" cy="2286000"/>
        </p:xfrm>
        <a:graphic>
          <a:graphicData uri="http://schemas.openxmlformats.org/drawingml/2006/table">
            <a:tbl>
              <a:tblPr/>
              <a:tblGrid>
                <a:gridCol w="2743200">
                  <a:extLst>
                    <a:ext uri="{9D8B030D-6E8A-4147-A177-3AD203B41FA5}">
                      <a16:colId xmlns:a16="http://schemas.microsoft.com/office/drawing/2014/main" val="20000"/>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err="1">
                          <a:ln>
                            <a:noFill/>
                          </a:ln>
                          <a:solidFill>
                            <a:schemeClr val="tx1"/>
                          </a:solidFill>
                          <a:effectLst/>
                          <a:latin typeface="Courier New" charset="0"/>
                          <a:ea typeface="Courier New" charset="0"/>
                          <a:cs typeface="Courier New" charset="0"/>
                        </a:rPr>
                        <a:t>Gene_ID</a:t>
                      </a:r>
                      <a:endParaRPr kumimoji="0" lang="en-US" sz="2000" b="0" i="0" u="none" strike="noStrike" cap="none" normalizeH="0" baseline="0" dirty="0">
                        <a:ln>
                          <a:noFill/>
                        </a:ln>
                        <a:solidFill>
                          <a:schemeClr val="tx1"/>
                        </a:solidFill>
                        <a:effectLst/>
                        <a:latin typeface="Courier New" charset="0"/>
                        <a:ea typeface="Courier New" charset="0"/>
                        <a:cs typeface="Courier New"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err="1">
                          <a:ln>
                            <a:noFill/>
                          </a:ln>
                          <a:solidFill>
                            <a:schemeClr val="tx1"/>
                          </a:solidFill>
                          <a:effectLst/>
                          <a:latin typeface="Courier New" charset="0"/>
                          <a:ea typeface="Courier New" charset="0"/>
                          <a:cs typeface="Courier New" charset="0"/>
                        </a:rPr>
                        <a:t>Gene_Name</a:t>
                      </a:r>
                      <a:endParaRPr kumimoji="0" lang="en-US" sz="2000" b="0" i="0" u="none" strike="noStrike" cap="none" normalizeH="0" baseline="0" dirty="0">
                        <a:ln>
                          <a:noFill/>
                        </a:ln>
                        <a:solidFill>
                          <a:schemeClr val="tx1"/>
                        </a:solidFill>
                        <a:effectLst/>
                        <a:latin typeface="Courier New" charset="0"/>
                        <a:ea typeface="Courier New" charset="0"/>
                        <a:cs typeface="Courier New"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err="1">
                          <a:ln>
                            <a:noFill/>
                          </a:ln>
                          <a:solidFill>
                            <a:schemeClr val="tx1"/>
                          </a:solidFill>
                          <a:effectLst/>
                          <a:latin typeface="Courier New" charset="0"/>
                          <a:ea typeface="Courier New" charset="0"/>
                          <a:cs typeface="Courier New" charset="0"/>
                        </a:rPr>
                        <a:t>Gene_Description</a:t>
                      </a:r>
                      <a:endParaRPr kumimoji="0" lang="en-US" sz="2000" b="0" i="0" u="none" strike="noStrike" cap="none" normalizeH="0" baseline="0" dirty="0">
                        <a:ln>
                          <a:noFill/>
                        </a:ln>
                        <a:solidFill>
                          <a:schemeClr val="tx1"/>
                        </a:solidFill>
                        <a:effectLst/>
                        <a:latin typeface="Courier New" charset="0"/>
                        <a:ea typeface="Courier New" charset="0"/>
                        <a:cs typeface="Courier New"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ourier New" charset="0"/>
                          <a:ea typeface="Courier New" charset="0"/>
                          <a:cs typeface="Courier New" charset="0"/>
                        </a:rPr>
                        <a:t>Symbol</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err="1">
                          <a:ln>
                            <a:noFill/>
                          </a:ln>
                          <a:solidFill>
                            <a:schemeClr val="tx1"/>
                          </a:solidFill>
                          <a:effectLst/>
                          <a:latin typeface="Courier New" charset="0"/>
                          <a:ea typeface="Courier New" charset="0"/>
                          <a:cs typeface="Courier New" charset="0"/>
                        </a:rPr>
                        <a:t>Tax_ID</a:t>
                      </a:r>
                      <a:endParaRPr kumimoji="0" lang="en-US" sz="2000" b="0" i="0" u="none" strike="noStrike" cap="none" normalizeH="0" baseline="0" dirty="0">
                        <a:ln>
                          <a:noFill/>
                        </a:ln>
                        <a:solidFill>
                          <a:schemeClr val="tx1"/>
                        </a:solidFill>
                        <a:effectLst/>
                        <a:latin typeface="Courier New" charset="0"/>
                        <a:ea typeface="Courier New" charset="0"/>
                        <a:cs typeface="Courier New"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17466" name="Group 58"/>
          <p:cNvGraphicFramePr>
            <a:graphicFrameLocks noGrp="1"/>
          </p:cNvGraphicFramePr>
          <p:nvPr>
            <p:ph sz="half" idx="2"/>
          </p:nvPr>
        </p:nvGraphicFramePr>
        <p:xfrm>
          <a:off x="6019800" y="2460625"/>
          <a:ext cx="1905000" cy="1882775"/>
        </p:xfrm>
        <a:graphic>
          <a:graphicData uri="http://schemas.openxmlformats.org/drawingml/2006/table">
            <a:tbl>
              <a:tblPr/>
              <a:tblGrid>
                <a:gridCol w="1905000">
                  <a:extLst>
                    <a:ext uri="{9D8B030D-6E8A-4147-A177-3AD203B41FA5}">
                      <a16:colId xmlns:a16="http://schemas.microsoft.com/office/drawing/2014/main" val="20000"/>
                    </a:ext>
                  </a:extLst>
                </a:gridCol>
              </a:tblGrid>
              <a:tr h="444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err="1">
                          <a:ln>
                            <a:noFill/>
                          </a:ln>
                          <a:solidFill>
                            <a:schemeClr val="tx1"/>
                          </a:solidFill>
                          <a:effectLst/>
                          <a:latin typeface="Courier New" charset="0"/>
                          <a:ea typeface="Courier New" charset="0"/>
                          <a:cs typeface="Courier New" charset="0"/>
                        </a:rPr>
                        <a:t>Tax_ID</a:t>
                      </a:r>
                      <a:endParaRPr kumimoji="0" lang="en-US" sz="2000" b="0" i="0" u="none" strike="noStrike" cap="none" normalizeH="0" baseline="0" dirty="0">
                        <a:ln>
                          <a:noFill/>
                        </a:ln>
                        <a:solidFill>
                          <a:schemeClr val="tx1"/>
                        </a:solidFill>
                        <a:effectLst/>
                        <a:latin typeface="Courier New" charset="0"/>
                        <a:ea typeface="Courier New" charset="0"/>
                        <a:cs typeface="Courier New"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94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ourier New" charset="0"/>
                          <a:ea typeface="Courier New" charset="0"/>
                          <a:cs typeface="Courier New" charset="0"/>
                        </a:rPr>
                        <a:t>Genus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94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ourier New" charset="0"/>
                          <a:ea typeface="Courier New" charset="0"/>
                          <a:cs typeface="Courier New" charset="0"/>
                        </a:rPr>
                        <a:t>Species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94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err="1">
                          <a:ln>
                            <a:noFill/>
                          </a:ln>
                          <a:solidFill>
                            <a:schemeClr val="tx1"/>
                          </a:solidFill>
                          <a:effectLst/>
                          <a:latin typeface="Courier New" charset="0"/>
                          <a:ea typeface="Courier New" charset="0"/>
                          <a:cs typeface="Courier New" charset="0"/>
                        </a:rPr>
                        <a:t>Common_Name</a:t>
                      </a:r>
                      <a:endParaRPr kumimoji="0" lang="en-US" sz="2000" b="0" i="0" u="none" strike="noStrike" cap="none" normalizeH="0" baseline="0" dirty="0">
                        <a:ln>
                          <a:noFill/>
                        </a:ln>
                        <a:solidFill>
                          <a:schemeClr val="tx1"/>
                        </a:solidFill>
                        <a:effectLst/>
                        <a:latin typeface="Courier New" charset="0"/>
                        <a:ea typeface="Courier New" charset="0"/>
                        <a:cs typeface="Courier New"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8461" name="Text Box 59"/>
          <p:cNvSpPr txBox="1">
            <a:spLocks noChangeArrowheads="1"/>
          </p:cNvSpPr>
          <p:nvPr/>
        </p:nvSpPr>
        <p:spPr bwMode="auto">
          <a:xfrm>
            <a:off x="1143000" y="5410200"/>
            <a:ext cx="6470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400"/>
              <a:t>What are the Primary Keys and Foreign Keys?</a:t>
            </a:r>
          </a:p>
        </p:txBody>
      </p:sp>
      <p:grpSp>
        <p:nvGrpSpPr>
          <p:cNvPr id="2" name="Group 63"/>
          <p:cNvGrpSpPr>
            <a:grpSpLocks/>
          </p:cNvGrpSpPr>
          <p:nvPr/>
        </p:nvGrpSpPr>
        <p:grpSpPr bwMode="auto">
          <a:xfrm>
            <a:off x="812800" y="2286000"/>
            <a:ext cx="5105400" cy="2286000"/>
            <a:chOff x="32" y="1632"/>
            <a:chExt cx="3216" cy="1440"/>
          </a:xfrm>
        </p:grpSpPr>
        <p:sp>
          <p:nvSpPr>
            <p:cNvPr id="18465" name="Text Box 60"/>
            <p:cNvSpPr txBox="1">
              <a:spLocks noChangeArrowheads="1"/>
            </p:cNvSpPr>
            <p:nvPr/>
          </p:nvSpPr>
          <p:spPr bwMode="auto">
            <a:xfrm>
              <a:off x="32" y="1632"/>
              <a:ext cx="5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400" dirty="0">
                  <a:solidFill>
                    <a:srgbClr val="FF0000"/>
                  </a:solidFill>
                </a:rPr>
                <a:t>PK</a:t>
              </a:r>
              <a:r>
                <a:rPr lang="en-US" altLang="en-US" sz="2400" dirty="0">
                  <a:solidFill>
                    <a:srgbClr val="FF0000"/>
                  </a:solidFill>
                  <a:sym typeface="Wingdings" pitchFamily="2" charset="2"/>
                </a:rPr>
                <a:t></a:t>
              </a:r>
              <a:endParaRPr lang="en-US" altLang="en-US" sz="2400" dirty="0">
                <a:solidFill>
                  <a:srgbClr val="FF0000"/>
                </a:solidFill>
              </a:endParaRPr>
            </a:p>
          </p:txBody>
        </p:sp>
        <p:sp>
          <p:nvSpPr>
            <p:cNvPr id="18466" name="Text Box 61"/>
            <p:cNvSpPr txBox="1">
              <a:spLocks noChangeArrowheads="1"/>
            </p:cNvSpPr>
            <p:nvPr/>
          </p:nvSpPr>
          <p:spPr bwMode="auto">
            <a:xfrm>
              <a:off x="2688" y="1728"/>
              <a:ext cx="5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400" dirty="0">
                  <a:solidFill>
                    <a:srgbClr val="FF0000"/>
                  </a:solidFill>
                </a:rPr>
                <a:t>PK</a:t>
              </a:r>
              <a:r>
                <a:rPr lang="en-US" altLang="en-US" sz="2400" dirty="0">
                  <a:solidFill>
                    <a:srgbClr val="FF0000"/>
                  </a:solidFill>
                  <a:sym typeface="Wingdings" pitchFamily="2" charset="2"/>
                </a:rPr>
                <a:t></a:t>
              </a:r>
              <a:endParaRPr lang="en-US" altLang="en-US" sz="2400" dirty="0">
                <a:solidFill>
                  <a:srgbClr val="FF0000"/>
                </a:solidFill>
              </a:endParaRPr>
            </a:p>
          </p:txBody>
        </p:sp>
        <p:sp>
          <p:nvSpPr>
            <p:cNvPr id="18467" name="Text Box 62"/>
            <p:cNvSpPr txBox="1">
              <a:spLocks noChangeArrowheads="1"/>
            </p:cNvSpPr>
            <p:nvPr/>
          </p:nvSpPr>
          <p:spPr bwMode="auto">
            <a:xfrm>
              <a:off x="63" y="2784"/>
              <a:ext cx="54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400">
                  <a:solidFill>
                    <a:srgbClr val="FF0000"/>
                  </a:solidFill>
                </a:rPr>
                <a:t>FK</a:t>
              </a:r>
              <a:r>
                <a:rPr lang="en-US" altLang="en-US" sz="2400">
                  <a:solidFill>
                    <a:srgbClr val="FF0000"/>
                  </a:solidFill>
                  <a:sym typeface="Wingdings" pitchFamily="2" charset="2"/>
                </a:rPr>
                <a:t></a:t>
              </a:r>
              <a:endParaRPr lang="en-US" altLang="en-US" sz="2400">
                <a:solidFill>
                  <a:srgbClr val="FF0000"/>
                </a:solidFill>
              </a:endParaRPr>
            </a:p>
          </p:txBody>
        </p:sp>
      </p:grpSp>
      <p:sp>
        <p:nvSpPr>
          <p:cNvPr id="18463" name="TextBox 2"/>
          <p:cNvSpPr txBox="1">
            <a:spLocks noChangeArrowheads="1"/>
          </p:cNvSpPr>
          <p:nvPr/>
        </p:nvSpPr>
        <p:spPr bwMode="auto">
          <a:xfrm>
            <a:off x="1828800" y="1743075"/>
            <a:ext cx="13604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dirty="0"/>
              <a:t>Gene Table</a:t>
            </a:r>
          </a:p>
        </p:txBody>
      </p:sp>
      <p:sp>
        <p:nvSpPr>
          <p:cNvPr id="18464" name="TextBox 10"/>
          <p:cNvSpPr txBox="1">
            <a:spLocks noChangeArrowheads="1"/>
          </p:cNvSpPr>
          <p:nvPr/>
        </p:nvSpPr>
        <p:spPr bwMode="auto">
          <a:xfrm>
            <a:off x="5918200" y="1949523"/>
            <a:ext cx="18478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Taxonomy Table</a:t>
            </a:r>
          </a:p>
        </p:txBody>
      </p:sp>
      <p:sp>
        <p:nvSpPr>
          <p:cNvPr id="3" name="Slide Number Placeholder 2"/>
          <p:cNvSpPr>
            <a:spLocks noGrp="1"/>
          </p:cNvSpPr>
          <p:nvPr>
            <p:ph type="sldNum" sz="quarter" idx="12"/>
          </p:nvPr>
        </p:nvSpPr>
        <p:spPr/>
        <p:txBody>
          <a:bodyPr/>
          <a:lstStyle/>
          <a:p>
            <a:fld id="{32C796FE-8257-42AE-8466-104B1656B18E}" type="slidenum">
              <a:rPr lang="en-US" smtClean="0"/>
              <a:t>93</a:t>
            </a:fld>
            <a:endParaRPr lang="en-US"/>
          </a:p>
        </p:txBody>
      </p:sp>
    </p:spTree>
    <p:extLst>
      <p:ext uri="{BB962C8B-B14F-4D97-AF65-F5344CB8AC3E}">
        <p14:creationId xmlns:p14="http://schemas.microsoft.com/office/powerpoint/2010/main" val="3580159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3"/>
          <p:cNvSpPr>
            <a:spLocks noGrp="1" noChangeArrowheads="1"/>
          </p:cNvSpPr>
          <p:nvPr>
            <p:ph type="title"/>
          </p:nvPr>
        </p:nvSpPr>
        <p:spPr/>
        <p:txBody>
          <a:bodyPr/>
          <a:lstStyle/>
          <a:p>
            <a:pPr eaLnBrk="1" hangingPunct="1"/>
            <a:r>
              <a:rPr lang="en-US" altLang="en-US" dirty="0"/>
              <a:t>A different philosophy</a:t>
            </a:r>
          </a:p>
        </p:txBody>
      </p:sp>
      <p:grpSp>
        <p:nvGrpSpPr>
          <p:cNvPr id="2" name="Group 63"/>
          <p:cNvGrpSpPr>
            <a:grpSpLocks/>
          </p:cNvGrpSpPr>
          <p:nvPr/>
        </p:nvGrpSpPr>
        <p:grpSpPr bwMode="auto">
          <a:xfrm>
            <a:off x="50800" y="2151133"/>
            <a:ext cx="5105400" cy="2362200"/>
            <a:chOff x="32" y="1584"/>
            <a:chExt cx="3216" cy="1488"/>
          </a:xfrm>
        </p:grpSpPr>
        <p:sp>
          <p:nvSpPr>
            <p:cNvPr id="19491" name="Text Box 60"/>
            <p:cNvSpPr txBox="1">
              <a:spLocks noChangeArrowheads="1"/>
            </p:cNvSpPr>
            <p:nvPr/>
          </p:nvSpPr>
          <p:spPr bwMode="auto">
            <a:xfrm>
              <a:off x="32" y="1632"/>
              <a:ext cx="5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400">
                  <a:solidFill>
                    <a:srgbClr val="FF0000"/>
                  </a:solidFill>
                </a:rPr>
                <a:t>PK</a:t>
              </a:r>
              <a:r>
                <a:rPr lang="en-US" altLang="en-US" sz="2400">
                  <a:solidFill>
                    <a:srgbClr val="FF0000"/>
                  </a:solidFill>
                  <a:sym typeface="Wingdings" pitchFamily="2" charset="2"/>
                </a:rPr>
                <a:t></a:t>
              </a:r>
              <a:endParaRPr lang="en-US" altLang="en-US" sz="2400">
                <a:solidFill>
                  <a:srgbClr val="FF0000"/>
                </a:solidFill>
              </a:endParaRPr>
            </a:p>
          </p:txBody>
        </p:sp>
        <p:sp>
          <p:nvSpPr>
            <p:cNvPr id="19492" name="Text Box 61"/>
            <p:cNvSpPr txBox="1">
              <a:spLocks noChangeArrowheads="1"/>
            </p:cNvSpPr>
            <p:nvPr/>
          </p:nvSpPr>
          <p:spPr bwMode="auto">
            <a:xfrm>
              <a:off x="2688" y="1584"/>
              <a:ext cx="5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400" dirty="0">
                  <a:solidFill>
                    <a:srgbClr val="FF0000"/>
                  </a:solidFill>
                </a:rPr>
                <a:t>PK</a:t>
              </a:r>
              <a:r>
                <a:rPr lang="en-US" altLang="en-US" sz="2400" dirty="0">
                  <a:solidFill>
                    <a:srgbClr val="FF0000"/>
                  </a:solidFill>
                  <a:sym typeface="Wingdings" pitchFamily="2" charset="2"/>
                </a:rPr>
                <a:t></a:t>
              </a:r>
              <a:endParaRPr lang="en-US" altLang="en-US" sz="2400" dirty="0">
                <a:solidFill>
                  <a:srgbClr val="FF0000"/>
                </a:solidFill>
              </a:endParaRPr>
            </a:p>
          </p:txBody>
        </p:sp>
        <p:sp>
          <p:nvSpPr>
            <p:cNvPr id="19493" name="Text Box 62"/>
            <p:cNvSpPr txBox="1">
              <a:spLocks noChangeArrowheads="1"/>
            </p:cNvSpPr>
            <p:nvPr/>
          </p:nvSpPr>
          <p:spPr bwMode="auto">
            <a:xfrm>
              <a:off x="63" y="2784"/>
              <a:ext cx="54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2400">
                  <a:solidFill>
                    <a:srgbClr val="FF0000"/>
                  </a:solidFill>
                </a:rPr>
                <a:t>FK</a:t>
              </a:r>
              <a:r>
                <a:rPr lang="en-US" altLang="en-US" sz="2400">
                  <a:solidFill>
                    <a:srgbClr val="FF0000"/>
                  </a:solidFill>
                  <a:sym typeface="Wingdings" pitchFamily="2" charset="2"/>
                </a:rPr>
                <a:t></a:t>
              </a:r>
              <a:endParaRPr lang="en-US" altLang="en-US" sz="2400">
                <a:solidFill>
                  <a:srgbClr val="FF0000"/>
                </a:solidFill>
              </a:endParaRPr>
            </a:p>
          </p:txBody>
        </p:sp>
      </p:grpSp>
      <p:sp>
        <p:nvSpPr>
          <p:cNvPr id="19461" name="TextBox 2"/>
          <p:cNvSpPr txBox="1">
            <a:spLocks noChangeArrowheads="1"/>
          </p:cNvSpPr>
          <p:nvPr/>
        </p:nvSpPr>
        <p:spPr bwMode="auto">
          <a:xfrm>
            <a:off x="1066800" y="1725256"/>
            <a:ext cx="13604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dirty="0"/>
              <a:t>Gene Table</a:t>
            </a:r>
          </a:p>
        </p:txBody>
      </p:sp>
      <p:sp>
        <p:nvSpPr>
          <p:cNvPr id="19462" name="TextBox 10"/>
          <p:cNvSpPr txBox="1">
            <a:spLocks noChangeArrowheads="1"/>
          </p:cNvSpPr>
          <p:nvPr/>
        </p:nvSpPr>
        <p:spPr bwMode="auto">
          <a:xfrm>
            <a:off x="5156200" y="1617733"/>
            <a:ext cx="18478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Taxonomy Table</a:t>
            </a:r>
          </a:p>
        </p:txBody>
      </p:sp>
      <p:graphicFrame>
        <p:nvGraphicFramePr>
          <p:cNvPr id="5" name="Table 4"/>
          <p:cNvGraphicFramePr>
            <a:graphicFrameLocks noGrp="1"/>
          </p:cNvGraphicFramePr>
          <p:nvPr/>
        </p:nvGraphicFramePr>
        <p:xfrm>
          <a:off x="1066800" y="2179708"/>
          <a:ext cx="2120900" cy="2409825"/>
        </p:xfrm>
        <a:graphic>
          <a:graphicData uri="http://schemas.openxmlformats.org/drawingml/2006/table">
            <a:tbl>
              <a:tblPr>
                <a:tableStyleId>{5C22544A-7EE6-4342-B048-85BDC9FD1C3A}</a:tableStyleId>
              </a:tblPr>
              <a:tblGrid>
                <a:gridCol w="2120900">
                  <a:extLst>
                    <a:ext uri="{9D8B030D-6E8A-4147-A177-3AD203B41FA5}">
                      <a16:colId xmlns:a16="http://schemas.microsoft.com/office/drawing/2014/main" val="20000"/>
                    </a:ext>
                  </a:extLst>
                </a:gridCol>
              </a:tblGrid>
              <a:tr h="481965">
                <a:tc>
                  <a:txBody>
                    <a:bodyPr/>
                    <a:lstStyle/>
                    <a:p>
                      <a:pPr algn="l" fontAlgn="b"/>
                      <a:r>
                        <a:rPr lang="en-US" sz="2000" u="none" strike="noStrike" dirty="0" err="1">
                          <a:effectLst/>
                          <a:latin typeface="Courier New" charset="0"/>
                          <a:ea typeface="Courier New" charset="0"/>
                          <a:cs typeface="Courier New" charset="0"/>
                        </a:rPr>
                        <a:t>Gene_PK</a:t>
                      </a:r>
                      <a:endParaRPr lang="en-US" sz="2000" b="0" i="0" u="none" strike="noStrike" dirty="0">
                        <a:solidFill>
                          <a:srgbClr val="000000"/>
                        </a:solidFill>
                        <a:effectLst/>
                        <a:latin typeface="Courier New" charset="0"/>
                        <a:ea typeface="Courier New" charset="0"/>
                        <a:cs typeface="Courier New"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481965">
                <a:tc>
                  <a:txBody>
                    <a:bodyPr/>
                    <a:lstStyle/>
                    <a:p>
                      <a:pPr algn="l" fontAlgn="b"/>
                      <a:r>
                        <a:rPr lang="en-US" sz="2000" u="none" strike="noStrike" dirty="0" err="1">
                          <a:effectLst/>
                          <a:latin typeface="Courier New" charset="0"/>
                          <a:ea typeface="Courier New" charset="0"/>
                          <a:cs typeface="Courier New" charset="0"/>
                        </a:rPr>
                        <a:t>Gene_ID</a:t>
                      </a:r>
                      <a:endParaRPr lang="en-US" sz="2000" b="0" i="0" u="none" strike="noStrike" dirty="0">
                        <a:solidFill>
                          <a:srgbClr val="000000"/>
                        </a:solidFill>
                        <a:effectLst/>
                        <a:latin typeface="Courier New" charset="0"/>
                        <a:ea typeface="Courier New" charset="0"/>
                        <a:cs typeface="Courier New"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481965">
                <a:tc>
                  <a:txBody>
                    <a:bodyPr/>
                    <a:lstStyle/>
                    <a:p>
                      <a:pPr algn="l" fontAlgn="b"/>
                      <a:r>
                        <a:rPr lang="en-US" sz="2000" u="none" strike="noStrike" dirty="0" err="1">
                          <a:effectLst/>
                          <a:latin typeface="Courier New" charset="0"/>
                          <a:ea typeface="Courier New" charset="0"/>
                          <a:cs typeface="Courier New" charset="0"/>
                        </a:rPr>
                        <a:t>Gene_Name</a:t>
                      </a:r>
                      <a:endParaRPr lang="en-US" sz="2000" b="0" i="0" u="none" strike="noStrike" dirty="0">
                        <a:solidFill>
                          <a:srgbClr val="000000"/>
                        </a:solidFill>
                        <a:effectLst/>
                        <a:latin typeface="Courier New" charset="0"/>
                        <a:ea typeface="Courier New" charset="0"/>
                        <a:cs typeface="Courier New"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81965">
                <a:tc>
                  <a:txBody>
                    <a:bodyPr/>
                    <a:lstStyle/>
                    <a:p>
                      <a:pPr algn="l" fontAlgn="b"/>
                      <a:r>
                        <a:rPr lang="en-US" sz="2000" u="none" strike="noStrike">
                          <a:effectLst/>
                          <a:latin typeface="Courier New" charset="0"/>
                          <a:ea typeface="Courier New" charset="0"/>
                          <a:cs typeface="Courier New" charset="0"/>
                        </a:rPr>
                        <a:t>Symbol</a:t>
                      </a:r>
                      <a:endParaRPr lang="en-US" sz="2000" b="0" i="0" u="none" strike="noStrike">
                        <a:solidFill>
                          <a:srgbClr val="000000"/>
                        </a:solidFill>
                        <a:effectLst/>
                        <a:latin typeface="Courier New" charset="0"/>
                        <a:ea typeface="Courier New" charset="0"/>
                        <a:cs typeface="Courier New"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481965">
                <a:tc>
                  <a:txBody>
                    <a:bodyPr/>
                    <a:lstStyle/>
                    <a:p>
                      <a:pPr algn="l" fontAlgn="b"/>
                      <a:r>
                        <a:rPr lang="en-US" sz="2000" u="none" strike="noStrike" dirty="0" err="1">
                          <a:effectLst/>
                          <a:latin typeface="Courier New" charset="0"/>
                          <a:ea typeface="Courier New" charset="0"/>
                          <a:cs typeface="Courier New" charset="0"/>
                        </a:rPr>
                        <a:t>Taxonomy_PK</a:t>
                      </a:r>
                      <a:endParaRPr lang="en-US" sz="2000" b="0" i="0" u="none" strike="noStrike" dirty="0">
                        <a:solidFill>
                          <a:srgbClr val="000000"/>
                        </a:solidFill>
                        <a:effectLst/>
                        <a:latin typeface="Courier New" charset="0"/>
                        <a:ea typeface="Courier New" charset="0"/>
                        <a:cs typeface="Courier New"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graphicFrame>
        <p:nvGraphicFramePr>
          <p:cNvPr id="8" name="Table 7"/>
          <p:cNvGraphicFramePr>
            <a:graphicFrameLocks noGrp="1"/>
          </p:cNvGraphicFramePr>
          <p:nvPr/>
        </p:nvGraphicFramePr>
        <p:xfrm>
          <a:off x="5156200" y="2085975"/>
          <a:ext cx="2159000" cy="2638425"/>
        </p:xfrm>
        <a:graphic>
          <a:graphicData uri="http://schemas.openxmlformats.org/drawingml/2006/table">
            <a:tbl>
              <a:tblPr>
                <a:tableStyleId>{5C22544A-7EE6-4342-B048-85BDC9FD1C3A}</a:tableStyleId>
              </a:tblPr>
              <a:tblGrid>
                <a:gridCol w="2159000">
                  <a:extLst>
                    <a:ext uri="{9D8B030D-6E8A-4147-A177-3AD203B41FA5}">
                      <a16:colId xmlns:a16="http://schemas.microsoft.com/office/drawing/2014/main" val="20000"/>
                    </a:ext>
                  </a:extLst>
                </a:gridCol>
              </a:tblGrid>
              <a:tr h="527685">
                <a:tc>
                  <a:txBody>
                    <a:bodyPr/>
                    <a:lstStyle/>
                    <a:p>
                      <a:pPr algn="l" fontAlgn="b"/>
                      <a:r>
                        <a:rPr lang="en-US" sz="2000" u="none" strike="noStrike">
                          <a:effectLst/>
                          <a:latin typeface="Courier New" charset="0"/>
                          <a:ea typeface="Courier New" charset="0"/>
                          <a:cs typeface="Courier New" charset="0"/>
                        </a:rPr>
                        <a:t>Taxonomy_PK</a:t>
                      </a:r>
                      <a:endParaRPr lang="en-US" sz="2000" b="0" i="0" u="none" strike="noStrike">
                        <a:solidFill>
                          <a:srgbClr val="000000"/>
                        </a:solidFill>
                        <a:effectLst/>
                        <a:latin typeface="Courier New" charset="0"/>
                        <a:ea typeface="Courier New" charset="0"/>
                        <a:cs typeface="Courier New"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527685">
                <a:tc>
                  <a:txBody>
                    <a:bodyPr/>
                    <a:lstStyle/>
                    <a:p>
                      <a:pPr algn="l" fontAlgn="b"/>
                      <a:r>
                        <a:rPr lang="en-US" sz="2000" u="none" strike="noStrike" dirty="0" err="1">
                          <a:effectLst/>
                          <a:latin typeface="Courier New" charset="0"/>
                          <a:ea typeface="Courier New" charset="0"/>
                          <a:cs typeface="Courier New" charset="0"/>
                        </a:rPr>
                        <a:t>Tax_ID</a:t>
                      </a:r>
                      <a:endParaRPr lang="en-US" sz="2000" b="0" i="0" u="none" strike="noStrike" dirty="0">
                        <a:solidFill>
                          <a:srgbClr val="000000"/>
                        </a:solidFill>
                        <a:effectLst/>
                        <a:latin typeface="Courier New" charset="0"/>
                        <a:ea typeface="Courier New" charset="0"/>
                        <a:cs typeface="Courier New"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527685">
                <a:tc>
                  <a:txBody>
                    <a:bodyPr/>
                    <a:lstStyle/>
                    <a:p>
                      <a:pPr algn="l" fontAlgn="b"/>
                      <a:r>
                        <a:rPr lang="en-US" sz="2000" u="none" strike="noStrike" dirty="0">
                          <a:effectLst/>
                          <a:latin typeface="Courier New" charset="0"/>
                          <a:ea typeface="Courier New" charset="0"/>
                          <a:cs typeface="Courier New" charset="0"/>
                        </a:rPr>
                        <a:t>Genus</a:t>
                      </a:r>
                      <a:endParaRPr lang="en-US" sz="2000" b="0" i="0" u="none" strike="noStrike" dirty="0">
                        <a:solidFill>
                          <a:srgbClr val="000000"/>
                        </a:solidFill>
                        <a:effectLst/>
                        <a:latin typeface="Courier New" charset="0"/>
                        <a:ea typeface="Courier New" charset="0"/>
                        <a:cs typeface="Courier New"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527685">
                <a:tc>
                  <a:txBody>
                    <a:bodyPr/>
                    <a:lstStyle/>
                    <a:p>
                      <a:pPr algn="l" fontAlgn="b"/>
                      <a:r>
                        <a:rPr lang="en-US" sz="2000" u="none" strike="noStrike">
                          <a:effectLst/>
                          <a:latin typeface="Courier New" charset="0"/>
                          <a:ea typeface="Courier New" charset="0"/>
                          <a:cs typeface="Courier New" charset="0"/>
                        </a:rPr>
                        <a:t>Species</a:t>
                      </a:r>
                      <a:endParaRPr lang="en-US" sz="2000" b="0" i="0" u="none" strike="noStrike">
                        <a:solidFill>
                          <a:srgbClr val="000000"/>
                        </a:solidFill>
                        <a:effectLst/>
                        <a:latin typeface="Courier New" charset="0"/>
                        <a:ea typeface="Courier New" charset="0"/>
                        <a:cs typeface="Courier New"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527685">
                <a:tc>
                  <a:txBody>
                    <a:bodyPr/>
                    <a:lstStyle/>
                    <a:p>
                      <a:pPr algn="l" fontAlgn="b"/>
                      <a:r>
                        <a:rPr lang="en-US" sz="2000" u="none" strike="noStrike" dirty="0" err="1">
                          <a:effectLst/>
                          <a:latin typeface="Courier New" charset="0"/>
                          <a:ea typeface="Courier New" charset="0"/>
                          <a:cs typeface="Courier New" charset="0"/>
                        </a:rPr>
                        <a:t>Common_Name</a:t>
                      </a:r>
                      <a:endParaRPr lang="en-US" sz="2000" b="0" i="0" u="none" strike="noStrike" dirty="0">
                        <a:solidFill>
                          <a:srgbClr val="000000"/>
                        </a:solidFill>
                        <a:effectLst/>
                        <a:latin typeface="Courier New" charset="0"/>
                        <a:ea typeface="Courier New" charset="0"/>
                        <a:cs typeface="Courier New"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
        <p:nvSpPr>
          <p:cNvPr id="3" name="TextBox 2"/>
          <p:cNvSpPr txBox="1"/>
          <p:nvPr/>
        </p:nvSpPr>
        <p:spPr>
          <a:xfrm>
            <a:off x="505656" y="5179874"/>
            <a:ext cx="8229600" cy="1754326"/>
          </a:xfrm>
          <a:prstGeom prst="rect">
            <a:avLst/>
          </a:prstGeom>
          <a:noFill/>
        </p:spPr>
        <p:txBody>
          <a:bodyPr wrap="square" rtlCol="0">
            <a:spAutoFit/>
          </a:bodyPr>
          <a:lstStyle/>
          <a:p>
            <a:r>
              <a:rPr lang="en-US" altLang="en-US" dirty="0"/>
              <a:t>Data is not lost or confounded if </a:t>
            </a:r>
            <a:r>
              <a:rPr lang="en-US" altLang="en-US" dirty="0" err="1"/>
              <a:t>Gene_ID</a:t>
            </a:r>
            <a:r>
              <a:rPr lang="en-US" altLang="en-US" dirty="0"/>
              <a:t> or </a:t>
            </a:r>
            <a:r>
              <a:rPr lang="en-US" altLang="en-US" dirty="0" err="1"/>
              <a:t>Tax_ID</a:t>
            </a:r>
            <a:r>
              <a:rPr lang="en-US" altLang="en-US" dirty="0"/>
              <a:t> is revised</a:t>
            </a:r>
          </a:p>
          <a:p>
            <a:pPr algn="just"/>
            <a:r>
              <a:rPr lang="en-US" altLang="en-US" dirty="0"/>
              <a:t>Note: Many people argue that things like accession numbers should be primary keys because that helps ensure data integrity – if you try to insert a new row with an already used key, the database should give an error instead of creating a potential conflict &amp; accession numbers should be unique</a:t>
            </a:r>
          </a:p>
          <a:p>
            <a:endParaRPr lang="en-US" dirty="0"/>
          </a:p>
        </p:txBody>
      </p:sp>
      <p:sp>
        <p:nvSpPr>
          <p:cNvPr id="4" name="Slide Number Placeholder 3"/>
          <p:cNvSpPr>
            <a:spLocks noGrp="1"/>
          </p:cNvSpPr>
          <p:nvPr>
            <p:ph type="sldNum" sz="quarter" idx="12"/>
          </p:nvPr>
        </p:nvSpPr>
        <p:spPr/>
        <p:txBody>
          <a:bodyPr/>
          <a:lstStyle/>
          <a:p>
            <a:fld id="{32C796FE-8257-42AE-8466-104B1656B18E}" type="slidenum">
              <a:rPr lang="en-US" smtClean="0"/>
              <a:t>94</a:t>
            </a:fld>
            <a:endParaRPr lang="en-US"/>
          </a:p>
        </p:txBody>
      </p:sp>
    </p:spTree>
    <p:extLst>
      <p:ext uri="{BB962C8B-B14F-4D97-AF65-F5344CB8AC3E}">
        <p14:creationId xmlns:p14="http://schemas.microsoft.com/office/powerpoint/2010/main" val="7606098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a:t>Defining a table</a:t>
            </a:r>
          </a:p>
        </p:txBody>
      </p:sp>
      <p:sp>
        <p:nvSpPr>
          <p:cNvPr id="3" name="Content Placeholder 2"/>
          <p:cNvSpPr>
            <a:spLocks noGrp="1"/>
          </p:cNvSpPr>
          <p:nvPr>
            <p:ph idx="1"/>
          </p:nvPr>
        </p:nvSpPr>
        <p:spPr>
          <a:xfrm>
            <a:off x="457200" y="1143000"/>
            <a:ext cx="8534400" cy="5410200"/>
          </a:xfrm>
        </p:spPr>
        <p:txBody>
          <a:bodyPr>
            <a:normAutofit fontScale="92500" lnSpcReduction="10000"/>
          </a:bodyPr>
          <a:lstStyle/>
          <a:p>
            <a:r>
              <a:rPr lang="en-US" sz="3000" dirty="0"/>
              <a:t>In SQLite you create a database by simply connecting to a file name that doesn't already exist</a:t>
            </a:r>
          </a:p>
          <a:p>
            <a:r>
              <a:rPr lang="en-US" sz="3000" dirty="0"/>
              <a:t>You should first have designed the database</a:t>
            </a:r>
          </a:p>
          <a:p>
            <a:r>
              <a:rPr lang="en-US" sz="3000" dirty="0"/>
              <a:t>To define a table the </a:t>
            </a:r>
            <a:r>
              <a:rPr lang="en-US" sz="3000" dirty="0" err="1"/>
              <a:t>sql</a:t>
            </a:r>
            <a:r>
              <a:rPr lang="en-US" sz="3000" dirty="0"/>
              <a:t> is:</a:t>
            </a:r>
          </a:p>
          <a:p>
            <a:pPr marL="457200" lvl="1" indent="0">
              <a:buNone/>
            </a:pPr>
            <a:r>
              <a:rPr lang="en-US" sz="2200" dirty="0">
                <a:latin typeface="Courier New" charset="0"/>
                <a:ea typeface="Courier New" charset="0"/>
                <a:cs typeface="Courier New" charset="0"/>
              </a:rPr>
              <a:t>CREATE TABLE &lt;</a:t>
            </a:r>
            <a:r>
              <a:rPr lang="en-US" sz="2200" dirty="0" err="1">
                <a:latin typeface="Courier New" charset="0"/>
                <a:ea typeface="Courier New" charset="0"/>
                <a:cs typeface="Courier New" charset="0"/>
              </a:rPr>
              <a:t>tablename</a:t>
            </a:r>
            <a:r>
              <a:rPr lang="en-US" sz="2200" dirty="0">
                <a:latin typeface="Courier New" charset="0"/>
                <a:ea typeface="Courier New" charset="0"/>
                <a:cs typeface="Courier New" charset="0"/>
              </a:rPr>
              <a:t>&gt;(</a:t>
            </a:r>
          </a:p>
          <a:p>
            <a:pPr marL="457200" lvl="1" indent="0">
              <a:buNone/>
            </a:pPr>
            <a:r>
              <a:rPr lang="en-US" sz="2200" dirty="0">
                <a:latin typeface="Courier New" charset="0"/>
                <a:ea typeface="Courier New" charset="0"/>
                <a:cs typeface="Courier New" charset="0"/>
              </a:rPr>
              <a:t>&lt;column1Name&gt; &lt;</a:t>
            </a:r>
            <a:r>
              <a:rPr lang="en-US" sz="2200" dirty="0" err="1">
                <a:latin typeface="Courier New" charset="0"/>
                <a:ea typeface="Courier New" charset="0"/>
                <a:cs typeface="Courier New" charset="0"/>
              </a:rPr>
              <a:t>columnType</a:t>
            </a:r>
            <a:r>
              <a:rPr lang="en-US" sz="2200" dirty="0">
                <a:latin typeface="Courier New" charset="0"/>
                <a:ea typeface="Courier New" charset="0"/>
                <a:cs typeface="Courier New" charset="0"/>
              </a:rPr>
              <a:t>&gt; [optional qualifiers],</a:t>
            </a:r>
          </a:p>
          <a:p>
            <a:pPr marL="457200" lvl="1" indent="0">
              <a:buNone/>
            </a:pPr>
            <a:r>
              <a:rPr lang="en-US" sz="2200" dirty="0">
                <a:latin typeface="Courier New" charset="0"/>
                <a:ea typeface="Courier New" charset="0"/>
                <a:cs typeface="Courier New" charset="0"/>
              </a:rPr>
              <a:t>&lt;column1Name&gt; &lt;</a:t>
            </a:r>
            <a:r>
              <a:rPr lang="en-US" sz="2200" dirty="0" err="1">
                <a:latin typeface="Courier New" charset="0"/>
                <a:ea typeface="Courier New" charset="0"/>
                <a:cs typeface="Courier New" charset="0"/>
              </a:rPr>
              <a:t>columnType</a:t>
            </a:r>
            <a:r>
              <a:rPr lang="en-US" sz="2200" dirty="0">
                <a:latin typeface="Courier New" charset="0"/>
                <a:ea typeface="Courier New" charset="0"/>
                <a:cs typeface="Courier New" charset="0"/>
              </a:rPr>
              <a:t>&gt; [optional qualifiers], &lt;column1Name&gt; &lt;</a:t>
            </a:r>
            <a:r>
              <a:rPr lang="en-US" sz="2200" dirty="0" err="1">
                <a:latin typeface="Courier New" charset="0"/>
                <a:ea typeface="Courier New" charset="0"/>
                <a:cs typeface="Courier New" charset="0"/>
              </a:rPr>
              <a:t>columnType</a:t>
            </a:r>
            <a:r>
              <a:rPr lang="en-US" sz="2200" dirty="0">
                <a:latin typeface="Courier New" charset="0"/>
                <a:ea typeface="Courier New" charset="0"/>
                <a:cs typeface="Courier New" charset="0"/>
              </a:rPr>
              <a:t>&gt; [optional qualifiers])</a:t>
            </a:r>
          </a:p>
          <a:p>
            <a:pPr marL="514350" indent="-457200"/>
            <a:r>
              <a:rPr lang="en-US" sz="3000" dirty="0"/>
              <a:t>In SQLite:</a:t>
            </a:r>
          </a:p>
          <a:p>
            <a:pPr lvl="1"/>
            <a:r>
              <a:rPr lang="en-US" sz="2400" dirty="0"/>
              <a:t>In SQLite: Column types are: TEXT, INTEGER, REAL, BLOB, NUMERIC</a:t>
            </a:r>
          </a:p>
          <a:p>
            <a:pPr lvl="1"/>
            <a:r>
              <a:rPr lang="en-US" sz="2400" dirty="0"/>
              <a:t>Qualifiers are: PRIMARY KEY, UNIQUE, NOT NULL,</a:t>
            </a:r>
            <a:br>
              <a:rPr lang="en-US" sz="2400" dirty="0"/>
            </a:br>
            <a:r>
              <a:rPr lang="en-US" sz="2400" dirty="0"/>
              <a:t>DEFAULT &lt;value&gt;, AUTOINCREMENT (for integers)</a:t>
            </a:r>
          </a:p>
          <a:p>
            <a:pPr lvl="1"/>
            <a:r>
              <a:rPr lang="en-US" sz="2400" dirty="0"/>
              <a:t>PRIMARY KEY implies UNIQUE NOT NULL</a:t>
            </a:r>
          </a:p>
          <a:p>
            <a:pPr marL="457200" lvl="1" indent="0">
              <a:buNone/>
            </a:pPr>
            <a:r>
              <a:rPr lang="en-US" sz="2000" dirty="0"/>
              <a:t>	</a:t>
            </a:r>
          </a:p>
          <a:p>
            <a:pPr marL="457200" lvl="1" indent="0">
              <a:buNone/>
            </a:pPr>
            <a:endParaRPr lang="en-US" sz="2400" dirty="0"/>
          </a:p>
          <a:p>
            <a:pPr marL="457200" lvl="1" indent="0">
              <a:buNone/>
            </a:pPr>
            <a:endParaRPr lang="en-US" sz="2400" dirty="0"/>
          </a:p>
          <a:p>
            <a:pPr marL="457200" lvl="1" indent="0">
              <a:buNone/>
            </a:pPr>
            <a:endParaRPr lang="en-US" sz="2400" dirty="0"/>
          </a:p>
        </p:txBody>
      </p:sp>
      <p:sp>
        <p:nvSpPr>
          <p:cNvPr id="4" name="Slide Number Placeholder 3"/>
          <p:cNvSpPr>
            <a:spLocks noGrp="1"/>
          </p:cNvSpPr>
          <p:nvPr>
            <p:ph type="sldNum" sz="quarter" idx="12"/>
          </p:nvPr>
        </p:nvSpPr>
        <p:spPr/>
        <p:txBody>
          <a:bodyPr/>
          <a:lstStyle/>
          <a:p>
            <a:fld id="{32C796FE-8257-42AE-8466-104B1656B18E}" type="slidenum">
              <a:rPr lang="en-US" smtClean="0"/>
              <a:t>95</a:t>
            </a:fld>
            <a:endParaRPr lang="en-US"/>
          </a:p>
        </p:txBody>
      </p:sp>
    </p:spTree>
    <p:extLst>
      <p:ext uri="{BB962C8B-B14F-4D97-AF65-F5344CB8AC3E}">
        <p14:creationId xmlns:p14="http://schemas.microsoft.com/office/powerpoint/2010/main" val="174624165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Column types are suggestions</a:t>
            </a:r>
          </a:p>
        </p:txBody>
      </p:sp>
      <p:sp>
        <p:nvSpPr>
          <p:cNvPr id="3" name="Content Placeholder 2"/>
          <p:cNvSpPr>
            <a:spLocks noGrp="1"/>
          </p:cNvSpPr>
          <p:nvPr>
            <p:ph idx="1"/>
          </p:nvPr>
        </p:nvSpPr>
        <p:spPr>
          <a:xfrm>
            <a:off x="457200" y="1600200"/>
            <a:ext cx="8382000" cy="4525963"/>
          </a:xfrm>
        </p:spPr>
        <p:txBody>
          <a:bodyPr>
            <a:normAutofit/>
          </a:bodyPr>
          <a:lstStyle/>
          <a:p>
            <a:r>
              <a:rPr lang="en-US" sz="2800" dirty="0"/>
              <a:t>In SQLite, column types are called affinities</a:t>
            </a:r>
          </a:p>
          <a:p>
            <a:r>
              <a:rPr lang="en-US" sz="2800" dirty="0"/>
              <a:t>They are suggestions of how to deal with the data</a:t>
            </a:r>
          </a:p>
          <a:p>
            <a:r>
              <a:rPr lang="en-US" sz="2800" dirty="0"/>
              <a:t>They can actually store multiple data types</a:t>
            </a:r>
          </a:p>
          <a:p>
            <a:pPr marL="400050" lvl="1" indent="0">
              <a:buNone/>
            </a:pPr>
            <a:r>
              <a:rPr lang="en-US" sz="2400" dirty="0">
                <a:hlinkClick r:id="rId2"/>
              </a:rPr>
              <a:t>https://www.sqlite.org/datatype3.html</a:t>
            </a:r>
            <a:endParaRPr lang="en-US" sz="2400" dirty="0"/>
          </a:p>
          <a:p>
            <a:r>
              <a:rPr lang="en-US" sz="2800" dirty="0"/>
              <a:t>The NUMERIC column affinity can store any data type</a:t>
            </a:r>
          </a:p>
        </p:txBody>
      </p:sp>
      <p:sp>
        <p:nvSpPr>
          <p:cNvPr id="4" name="Slide Number Placeholder 3"/>
          <p:cNvSpPr>
            <a:spLocks noGrp="1"/>
          </p:cNvSpPr>
          <p:nvPr>
            <p:ph type="sldNum" sz="quarter" idx="12"/>
          </p:nvPr>
        </p:nvSpPr>
        <p:spPr/>
        <p:txBody>
          <a:bodyPr/>
          <a:lstStyle/>
          <a:p>
            <a:fld id="{32C796FE-8257-42AE-8466-104B1656B18E}" type="slidenum">
              <a:rPr lang="en-US" smtClean="0"/>
              <a:t>96</a:t>
            </a:fld>
            <a:endParaRPr lang="en-US"/>
          </a:p>
        </p:txBody>
      </p:sp>
    </p:spTree>
    <p:extLst>
      <p:ext uri="{BB962C8B-B14F-4D97-AF65-F5344CB8AC3E}">
        <p14:creationId xmlns:p14="http://schemas.microsoft.com/office/powerpoint/2010/main" val="157199249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a Foreign Key in SQLite</a:t>
            </a:r>
          </a:p>
        </p:txBody>
      </p:sp>
      <p:sp>
        <p:nvSpPr>
          <p:cNvPr id="3" name="Content Placeholder 2"/>
          <p:cNvSpPr>
            <a:spLocks noGrp="1"/>
          </p:cNvSpPr>
          <p:nvPr>
            <p:ph idx="1"/>
          </p:nvPr>
        </p:nvSpPr>
        <p:spPr>
          <a:xfrm>
            <a:off x="457200" y="1600200"/>
            <a:ext cx="8382000" cy="4525963"/>
          </a:xfrm>
        </p:spPr>
        <p:txBody>
          <a:bodyPr>
            <a:normAutofit/>
          </a:bodyPr>
          <a:lstStyle/>
          <a:p>
            <a:pPr marL="0" indent="0">
              <a:buNone/>
            </a:pPr>
            <a:r>
              <a:rPr lang="en-US" sz="2000" dirty="0" err="1">
                <a:latin typeface="Courier New" charset="0"/>
                <a:ea typeface="Courier New" charset="0"/>
                <a:cs typeface="Courier New" charset="0"/>
              </a:rPr>
              <a:t>sql</a:t>
            </a:r>
            <a:r>
              <a:rPr lang="en-US" sz="2000" dirty="0">
                <a:latin typeface="Courier New" charset="0"/>
                <a:ea typeface="Courier New" charset="0"/>
                <a:cs typeface="Courier New" charset="0"/>
              </a:rPr>
              <a:t> = '''</a:t>
            </a:r>
          </a:p>
          <a:p>
            <a:pPr marL="0" indent="0">
              <a:buNone/>
            </a:pPr>
            <a:r>
              <a:rPr lang="en-US" sz="2000" dirty="0">
                <a:latin typeface="Courier New" charset="0"/>
                <a:ea typeface="Courier New" charset="0"/>
                <a:cs typeface="Courier New" charset="0"/>
              </a:rPr>
              <a:t>CREATE TABLE </a:t>
            </a:r>
            <a:r>
              <a:rPr lang="en-US" sz="2000" dirty="0" err="1">
                <a:latin typeface="Courier New" charset="0"/>
                <a:ea typeface="Courier New" charset="0"/>
                <a:cs typeface="Courier New" charset="0"/>
              </a:rPr>
              <a:t>pfamA_interactions</a:t>
            </a:r>
            <a:r>
              <a:rPr lang="en-US" sz="2000" dirty="0">
                <a:latin typeface="Courier New" charset="0"/>
                <a:ea typeface="Courier New" charset="0"/>
                <a:cs typeface="Courier New" charset="0"/>
              </a:rPr>
              <a:t> (</a:t>
            </a:r>
            <a:br>
              <a:rPr lang="en-US" sz="2000" dirty="0">
                <a:latin typeface="Courier New" charset="0"/>
                <a:ea typeface="Courier New" charset="0"/>
                <a:cs typeface="Courier New" charset="0"/>
              </a:rPr>
            </a:br>
            <a:r>
              <a:rPr lang="en-US" sz="2000" dirty="0" err="1">
                <a:latin typeface="Courier New" charset="0"/>
                <a:ea typeface="Courier New" charset="0"/>
                <a:cs typeface="Courier New" charset="0"/>
              </a:rPr>
              <a:t>pfamA_acc_A</a:t>
            </a:r>
            <a:r>
              <a:rPr lang="en-US" sz="2000" dirty="0">
                <a:latin typeface="Courier New" charset="0"/>
                <a:ea typeface="Courier New" charset="0"/>
                <a:cs typeface="Courier New" charset="0"/>
              </a:rPr>
              <a:t> TEXT NOT NULL,</a:t>
            </a:r>
            <a:br>
              <a:rPr lang="en-US" sz="2000" dirty="0">
                <a:latin typeface="Courier New" charset="0"/>
                <a:ea typeface="Courier New" charset="0"/>
                <a:cs typeface="Courier New" charset="0"/>
              </a:rPr>
            </a:br>
            <a:r>
              <a:rPr lang="en-US" sz="2000" dirty="0" err="1">
                <a:latin typeface="Courier New" charset="0"/>
                <a:ea typeface="Courier New" charset="0"/>
                <a:cs typeface="Courier New" charset="0"/>
              </a:rPr>
              <a:t>pfamA_acc_B</a:t>
            </a:r>
            <a:r>
              <a:rPr lang="en-US" sz="2000" dirty="0">
                <a:latin typeface="Courier New" charset="0"/>
                <a:ea typeface="Courier New" charset="0"/>
                <a:cs typeface="Courier New" charset="0"/>
              </a:rPr>
              <a:t> TEXT NOT NULL,</a:t>
            </a:r>
            <a:br>
              <a:rPr lang="en-US" sz="2000" dirty="0">
                <a:latin typeface="Courier New" charset="0"/>
                <a:ea typeface="Courier New" charset="0"/>
                <a:cs typeface="Courier New" charset="0"/>
              </a:rPr>
            </a:br>
            <a:r>
              <a:rPr lang="en-US" sz="2000" dirty="0">
                <a:latin typeface="Courier New" charset="0"/>
                <a:ea typeface="Courier New" charset="0"/>
                <a:cs typeface="Courier New" charset="0"/>
              </a:rPr>
              <a:t>FOREIGN KEY(</a:t>
            </a:r>
            <a:r>
              <a:rPr lang="en-US" sz="2000" dirty="0" err="1">
                <a:latin typeface="Courier New" charset="0"/>
                <a:ea typeface="Courier New" charset="0"/>
                <a:cs typeface="Courier New" charset="0"/>
              </a:rPr>
              <a:t>pfamA_acc_A</a:t>
            </a:r>
            <a:r>
              <a:rPr lang="en-US" sz="2000" dirty="0">
                <a:latin typeface="Courier New" charset="0"/>
                <a:ea typeface="Courier New" charset="0"/>
                <a:cs typeface="Courier New" charset="0"/>
              </a:rPr>
              <a:t>) REFERENCES </a:t>
            </a:r>
            <a:r>
              <a:rPr lang="en-US" sz="2000" dirty="0" err="1">
                <a:latin typeface="Courier New" charset="0"/>
                <a:ea typeface="Courier New" charset="0"/>
                <a:cs typeface="Courier New" charset="0"/>
              </a:rPr>
              <a:t>pfamA</a:t>
            </a:r>
            <a:r>
              <a:rPr lang="en-US" sz="2000" dirty="0">
                <a:latin typeface="Courier New" charset="0"/>
                <a:ea typeface="Courier New" charset="0"/>
                <a:cs typeface="Courier New" charset="0"/>
              </a:rPr>
              <a:t>(</a:t>
            </a:r>
            <a:r>
              <a:rPr lang="en-US" sz="2000" dirty="0" err="1">
                <a:latin typeface="Courier New" charset="0"/>
                <a:ea typeface="Courier New" charset="0"/>
                <a:cs typeface="Courier New" charset="0"/>
              </a:rPr>
              <a:t>pfamA_acc</a:t>
            </a:r>
            <a:r>
              <a:rPr lang="en-US" sz="2000" dirty="0">
                <a:latin typeface="Courier New" charset="0"/>
                <a:ea typeface="Courier New" charset="0"/>
                <a:cs typeface="Courier New" charset="0"/>
              </a:rPr>
              <a:t>),</a:t>
            </a:r>
            <a:br>
              <a:rPr lang="en-US" sz="2000" dirty="0">
                <a:latin typeface="Courier New" charset="0"/>
                <a:ea typeface="Courier New" charset="0"/>
                <a:cs typeface="Courier New" charset="0"/>
              </a:rPr>
            </a:br>
            <a:r>
              <a:rPr lang="en-US" sz="2000" dirty="0">
                <a:latin typeface="Courier New" charset="0"/>
                <a:ea typeface="Courier New" charset="0"/>
                <a:cs typeface="Courier New" charset="0"/>
              </a:rPr>
              <a:t>FOREIGN KEY(</a:t>
            </a:r>
            <a:r>
              <a:rPr lang="en-US" sz="2000" dirty="0" err="1">
                <a:latin typeface="Courier New" charset="0"/>
                <a:ea typeface="Courier New" charset="0"/>
                <a:cs typeface="Courier New" charset="0"/>
              </a:rPr>
              <a:t>pfamA_acc_B</a:t>
            </a:r>
            <a:r>
              <a:rPr lang="en-US" sz="2000" dirty="0">
                <a:latin typeface="Courier New" charset="0"/>
                <a:ea typeface="Courier New" charset="0"/>
                <a:cs typeface="Courier New" charset="0"/>
              </a:rPr>
              <a:t>) REFERENCES </a:t>
            </a:r>
            <a:r>
              <a:rPr lang="en-US" sz="2000" dirty="0" err="1">
                <a:latin typeface="Courier New" charset="0"/>
                <a:ea typeface="Courier New" charset="0"/>
                <a:cs typeface="Courier New" charset="0"/>
              </a:rPr>
              <a:t>pfamA</a:t>
            </a:r>
            <a:r>
              <a:rPr lang="en-US" sz="2000" dirty="0">
                <a:latin typeface="Courier New" charset="0"/>
                <a:ea typeface="Courier New" charset="0"/>
                <a:cs typeface="Courier New" charset="0"/>
              </a:rPr>
              <a:t>(</a:t>
            </a:r>
            <a:r>
              <a:rPr lang="en-US" sz="2000" dirty="0" err="1">
                <a:latin typeface="Courier New" charset="0"/>
                <a:ea typeface="Courier New" charset="0"/>
                <a:cs typeface="Courier New" charset="0"/>
              </a:rPr>
              <a:t>pfamA_acc</a:t>
            </a:r>
            <a:r>
              <a:rPr lang="en-US" sz="2000" dirty="0">
                <a:latin typeface="Courier New" charset="0"/>
                <a:ea typeface="Courier New" charset="0"/>
                <a:cs typeface="Courier New" charset="0"/>
              </a:rPr>
              <a:t>)</a:t>
            </a:r>
            <a:br>
              <a:rPr lang="en-US" sz="2000" dirty="0">
                <a:latin typeface="Courier New" charset="0"/>
                <a:ea typeface="Courier New" charset="0"/>
                <a:cs typeface="Courier New" charset="0"/>
              </a:rPr>
            </a:br>
            <a:r>
              <a:rPr lang="en-US" sz="2000" dirty="0">
                <a:latin typeface="Courier New" charset="0"/>
                <a:ea typeface="Courier New" charset="0"/>
                <a:cs typeface="Courier New" charset="0"/>
              </a:rPr>
              <a:t>);</a:t>
            </a:r>
          </a:p>
          <a:p>
            <a:pPr marL="0" indent="0">
              <a:buNone/>
            </a:pPr>
            <a:r>
              <a:rPr lang="en-US" sz="2000" dirty="0">
                <a:latin typeface="Courier New" charset="0"/>
                <a:ea typeface="Courier New" charset="0"/>
                <a:cs typeface="Courier New" charset="0"/>
              </a:rPr>
              <a:t>'''</a:t>
            </a:r>
          </a:p>
          <a:p>
            <a:endParaRPr lang="en-US" sz="2400" dirty="0"/>
          </a:p>
          <a:p>
            <a:pPr marL="0" indent="0" algn="just">
              <a:buNone/>
            </a:pPr>
            <a:r>
              <a:rPr lang="en-US" sz="2400" dirty="0"/>
              <a:t>Note: All of the foreign key definitions must come </a:t>
            </a:r>
            <a:r>
              <a:rPr lang="en-US" sz="2400" u="sng" dirty="0"/>
              <a:t>after all</a:t>
            </a:r>
            <a:r>
              <a:rPr lang="en-US" sz="2400" dirty="0"/>
              <a:t> of the column definitions</a:t>
            </a:r>
          </a:p>
        </p:txBody>
      </p:sp>
      <p:sp>
        <p:nvSpPr>
          <p:cNvPr id="4" name="Slide Number Placeholder 3"/>
          <p:cNvSpPr>
            <a:spLocks noGrp="1"/>
          </p:cNvSpPr>
          <p:nvPr>
            <p:ph type="sldNum" sz="quarter" idx="12"/>
          </p:nvPr>
        </p:nvSpPr>
        <p:spPr/>
        <p:txBody>
          <a:bodyPr/>
          <a:lstStyle/>
          <a:p>
            <a:fld id="{32C796FE-8257-42AE-8466-104B1656B18E}" type="slidenum">
              <a:rPr lang="en-US" smtClean="0"/>
              <a:t>97</a:t>
            </a:fld>
            <a:endParaRPr lang="en-US"/>
          </a:p>
        </p:txBody>
      </p:sp>
    </p:spTree>
    <p:extLst>
      <p:ext uri="{BB962C8B-B14F-4D97-AF65-F5344CB8AC3E}">
        <p14:creationId xmlns:p14="http://schemas.microsoft.com/office/powerpoint/2010/main" val="213395403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Keys in SQLite</a:t>
            </a:r>
          </a:p>
        </p:txBody>
      </p:sp>
      <p:sp>
        <p:nvSpPr>
          <p:cNvPr id="3" name="Content Placeholder 2"/>
          <p:cNvSpPr>
            <a:spLocks noGrp="1"/>
          </p:cNvSpPr>
          <p:nvPr>
            <p:ph idx="1"/>
          </p:nvPr>
        </p:nvSpPr>
        <p:spPr>
          <a:xfrm>
            <a:off x="457200" y="1600200"/>
            <a:ext cx="8382000" cy="4525963"/>
          </a:xfrm>
        </p:spPr>
        <p:txBody>
          <a:bodyPr>
            <a:normAutofit lnSpcReduction="10000"/>
          </a:bodyPr>
          <a:lstStyle/>
          <a:p>
            <a:pPr marL="0" indent="0">
              <a:buNone/>
            </a:pPr>
            <a:r>
              <a:rPr lang="en-US" sz="2800" dirty="0"/>
              <a:t>See the create table statement </a:t>
            </a:r>
          </a:p>
          <a:p>
            <a:pPr marL="0" indent="0">
              <a:buNone/>
            </a:pPr>
            <a:r>
              <a:rPr lang="en-US" sz="2800" dirty="0"/>
              <a:t>Note: Indices are created on keys for faster data access</a:t>
            </a:r>
          </a:p>
          <a:p>
            <a:pPr marL="0" indent="0">
              <a:buNone/>
            </a:pPr>
            <a:endParaRPr lang="en-US" sz="2000" dirty="0">
              <a:latin typeface="Courier New" charset="0"/>
              <a:ea typeface="Courier New" charset="0"/>
              <a:cs typeface="Courier New" charset="0"/>
            </a:endParaRPr>
          </a:p>
          <a:p>
            <a:pPr marL="0" indent="0">
              <a:buNone/>
            </a:pPr>
            <a:r>
              <a:rPr lang="en-US" sz="2000" dirty="0" err="1">
                <a:latin typeface="Courier New" charset="0"/>
                <a:ea typeface="Courier New" charset="0"/>
                <a:cs typeface="Courier New" charset="0"/>
              </a:rPr>
              <a:t>sql</a:t>
            </a:r>
            <a:r>
              <a:rPr lang="en-US" sz="2000" dirty="0">
                <a:latin typeface="Courier New" charset="0"/>
                <a:ea typeface="Courier New" charset="0"/>
                <a:cs typeface="Courier New" charset="0"/>
              </a:rPr>
              <a:t> = 'SELECT </a:t>
            </a:r>
            <a:r>
              <a:rPr lang="en-US" sz="2000" dirty="0" err="1">
                <a:latin typeface="Courier New" charset="0"/>
                <a:ea typeface="Courier New" charset="0"/>
                <a:cs typeface="Courier New" charset="0"/>
              </a:rPr>
              <a:t>sql</a:t>
            </a:r>
            <a:r>
              <a:rPr lang="en-US" sz="2000" dirty="0">
                <a:latin typeface="Courier New" charset="0"/>
                <a:ea typeface="Courier New" charset="0"/>
                <a:cs typeface="Courier New" charset="0"/>
              </a:rPr>
              <a:t> FROM </a:t>
            </a:r>
            <a:r>
              <a:rPr lang="en-US" sz="2000" dirty="0" err="1">
                <a:latin typeface="Courier New" charset="0"/>
                <a:ea typeface="Courier New" charset="0"/>
                <a:cs typeface="Courier New" charset="0"/>
              </a:rPr>
              <a:t>sqlite_master</a:t>
            </a:r>
            <a:r>
              <a:rPr lang="en-US" sz="2000" dirty="0">
                <a:latin typeface="Courier New" charset="0"/>
                <a:ea typeface="Courier New" charset="0"/>
                <a:cs typeface="Courier New" charset="0"/>
              </a:rPr>
              <a:t> WHERE name = "</a:t>
            </a:r>
            <a:r>
              <a:rPr lang="en-US" sz="2000" dirty="0" err="1">
                <a:latin typeface="Courier New" charset="0"/>
                <a:ea typeface="Courier New" charset="0"/>
                <a:cs typeface="Courier New" charset="0"/>
              </a:rPr>
              <a:t>pfamA_interactions</a:t>
            </a:r>
            <a:r>
              <a:rPr lang="en-US" sz="2000" dirty="0">
                <a:latin typeface="Courier New" charset="0"/>
                <a:ea typeface="Courier New" charset="0"/>
                <a:cs typeface="Courier New" charset="0"/>
              </a:rPr>
              <a:t>";'</a:t>
            </a:r>
          </a:p>
          <a:p>
            <a:pPr marL="0" indent="0">
              <a:buNone/>
            </a:pPr>
            <a:r>
              <a:rPr lang="en-US" sz="2000" dirty="0" err="1">
                <a:latin typeface="Courier New" charset="0"/>
                <a:ea typeface="Courier New" charset="0"/>
                <a:cs typeface="Courier New" charset="0"/>
              </a:rPr>
              <a:t>curs.execute</a:t>
            </a:r>
            <a:r>
              <a:rPr lang="en-US" sz="2000" dirty="0">
                <a:latin typeface="Courier New" charset="0"/>
                <a:ea typeface="Courier New" charset="0"/>
                <a:cs typeface="Courier New" charset="0"/>
              </a:rPr>
              <a:t>(</a:t>
            </a:r>
            <a:r>
              <a:rPr lang="en-US" sz="2000" dirty="0" err="1">
                <a:latin typeface="Courier New" charset="0"/>
                <a:ea typeface="Courier New" charset="0"/>
                <a:cs typeface="Courier New" charset="0"/>
              </a:rPr>
              <a:t>sql</a:t>
            </a:r>
            <a:r>
              <a:rPr lang="en-US" sz="2000" dirty="0">
                <a:latin typeface="Courier New" charset="0"/>
                <a:ea typeface="Courier New" charset="0"/>
                <a:cs typeface="Courier New" charset="0"/>
              </a:rPr>
              <a:t>)</a:t>
            </a:r>
          </a:p>
          <a:p>
            <a:pPr marL="0" indent="0">
              <a:buNone/>
            </a:pPr>
            <a:r>
              <a:rPr lang="en-US" sz="2000" dirty="0">
                <a:latin typeface="Courier New" charset="0"/>
                <a:ea typeface="Courier New" charset="0"/>
                <a:cs typeface="Courier New" charset="0"/>
              </a:rPr>
              <a:t>for row in curs: print(row)</a:t>
            </a:r>
          </a:p>
          <a:p>
            <a:pPr marL="0" indent="0">
              <a:buNone/>
            </a:pPr>
            <a:endParaRPr lang="en-US" sz="2000" dirty="0">
              <a:latin typeface="Courier New" charset="0"/>
              <a:ea typeface="Courier New" charset="0"/>
              <a:cs typeface="Courier New" charset="0"/>
            </a:endParaRPr>
          </a:p>
          <a:p>
            <a:pPr marL="0" indent="0">
              <a:buNone/>
            </a:pPr>
            <a:r>
              <a:rPr lang="en-US" sz="2000" dirty="0" err="1">
                <a:latin typeface="Courier New" charset="0"/>
                <a:ea typeface="Courier New" charset="0"/>
                <a:cs typeface="Courier New" charset="0"/>
              </a:rPr>
              <a:t>sql</a:t>
            </a:r>
            <a:r>
              <a:rPr lang="en-US" sz="2000" dirty="0">
                <a:latin typeface="Courier New" charset="0"/>
                <a:ea typeface="Courier New" charset="0"/>
                <a:cs typeface="Courier New" charset="0"/>
              </a:rPr>
              <a:t> = 'SELECT name FROM </a:t>
            </a:r>
            <a:r>
              <a:rPr lang="en-US" sz="2000" dirty="0" err="1">
                <a:latin typeface="Courier New" charset="0"/>
                <a:ea typeface="Courier New" charset="0"/>
                <a:cs typeface="Courier New" charset="0"/>
              </a:rPr>
              <a:t>sqlite_master</a:t>
            </a:r>
            <a:r>
              <a:rPr lang="en-US" sz="2000" dirty="0">
                <a:latin typeface="Courier New" charset="0"/>
                <a:ea typeface="Courier New" charset="0"/>
                <a:cs typeface="Courier New" charset="0"/>
              </a:rPr>
              <a:t> WHERE type = "index";'</a:t>
            </a:r>
          </a:p>
          <a:p>
            <a:pPr marL="0" indent="0">
              <a:buNone/>
            </a:pPr>
            <a:r>
              <a:rPr lang="en-US" sz="2000" dirty="0" err="1">
                <a:latin typeface="Courier New" charset="0"/>
                <a:ea typeface="Courier New" charset="0"/>
                <a:cs typeface="Courier New" charset="0"/>
              </a:rPr>
              <a:t>curs.execute</a:t>
            </a:r>
            <a:r>
              <a:rPr lang="en-US" sz="2000" dirty="0">
                <a:latin typeface="Courier New" charset="0"/>
                <a:ea typeface="Courier New" charset="0"/>
                <a:cs typeface="Courier New" charset="0"/>
              </a:rPr>
              <a:t>(</a:t>
            </a:r>
            <a:r>
              <a:rPr lang="en-US" sz="2000" dirty="0" err="1">
                <a:latin typeface="Courier New" charset="0"/>
                <a:ea typeface="Courier New" charset="0"/>
                <a:cs typeface="Courier New" charset="0"/>
              </a:rPr>
              <a:t>sql</a:t>
            </a:r>
            <a:r>
              <a:rPr lang="en-US" sz="2000" dirty="0">
                <a:latin typeface="Courier New" charset="0"/>
                <a:ea typeface="Courier New" charset="0"/>
                <a:cs typeface="Courier New" charset="0"/>
              </a:rPr>
              <a:t>)</a:t>
            </a:r>
          </a:p>
          <a:p>
            <a:pPr marL="0" indent="0">
              <a:buNone/>
            </a:pPr>
            <a:r>
              <a:rPr lang="en-US" sz="2000" dirty="0">
                <a:latin typeface="Courier New" charset="0"/>
                <a:ea typeface="Courier New" charset="0"/>
                <a:cs typeface="Courier New" charset="0"/>
              </a:rPr>
              <a:t>for row in curs: print(row)</a:t>
            </a:r>
            <a:endParaRPr lang="en-US" sz="2400" dirty="0"/>
          </a:p>
        </p:txBody>
      </p:sp>
      <p:sp>
        <p:nvSpPr>
          <p:cNvPr id="4" name="Slide Number Placeholder 3"/>
          <p:cNvSpPr>
            <a:spLocks noGrp="1"/>
          </p:cNvSpPr>
          <p:nvPr>
            <p:ph type="sldNum" sz="quarter" idx="12"/>
          </p:nvPr>
        </p:nvSpPr>
        <p:spPr/>
        <p:txBody>
          <a:bodyPr/>
          <a:lstStyle/>
          <a:p>
            <a:fld id="{32C796FE-8257-42AE-8466-104B1656B18E}" type="slidenum">
              <a:rPr lang="en-US" smtClean="0"/>
              <a:t>98</a:t>
            </a:fld>
            <a:endParaRPr lang="en-US"/>
          </a:p>
        </p:txBody>
      </p:sp>
    </p:spTree>
    <p:extLst>
      <p:ext uri="{BB962C8B-B14F-4D97-AF65-F5344CB8AC3E}">
        <p14:creationId xmlns:p14="http://schemas.microsoft.com/office/powerpoint/2010/main" val="24109450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Queries</a:t>
            </a:r>
          </a:p>
        </p:txBody>
      </p:sp>
      <p:sp>
        <p:nvSpPr>
          <p:cNvPr id="3" name="Content Placeholder 2"/>
          <p:cNvSpPr>
            <a:spLocks noGrp="1"/>
          </p:cNvSpPr>
          <p:nvPr>
            <p:ph idx="1"/>
          </p:nvPr>
        </p:nvSpPr>
        <p:spPr>
          <a:xfrm>
            <a:off x="457200" y="1600200"/>
            <a:ext cx="8382000" cy="4525963"/>
          </a:xfrm>
        </p:spPr>
        <p:txBody>
          <a:bodyPr>
            <a:normAutofit/>
          </a:bodyPr>
          <a:lstStyle/>
          <a:p>
            <a:pPr marL="0" indent="0">
              <a:buNone/>
            </a:pPr>
            <a:r>
              <a:rPr lang="en-US" sz="2800" dirty="0"/>
              <a:t>GROUP BY the foreign key – more in the next lecture</a:t>
            </a:r>
          </a:p>
          <a:p>
            <a:pPr marL="0" indent="0">
              <a:buNone/>
            </a:pPr>
            <a:endParaRPr lang="en-US" sz="2000" dirty="0">
              <a:latin typeface="Courier New" charset="0"/>
              <a:ea typeface="Courier New" charset="0"/>
              <a:cs typeface="Courier New" charset="0"/>
            </a:endParaRPr>
          </a:p>
          <a:p>
            <a:pPr marL="0" indent="0">
              <a:buNone/>
            </a:pPr>
            <a:r>
              <a:rPr lang="en-US" sz="2000" dirty="0" err="1">
                <a:latin typeface="Courier New" charset="0"/>
                <a:ea typeface="Courier New" charset="0"/>
                <a:cs typeface="Courier New" charset="0"/>
              </a:rPr>
              <a:t>sql</a:t>
            </a:r>
            <a:r>
              <a:rPr lang="en-US" sz="2000" dirty="0">
                <a:latin typeface="Courier New" charset="0"/>
                <a:ea typeface="Courier New" charset="0"/>
                <a:cs typeface="Courier New" charset="0"/>
              </a:rPr>
              <a:t> = '''</a:t>
            </a:r>
          </a:p>
          <a:p>
            <a:pPr marL="0" indent="0">
              <a:buNone/>
            </a:pPr>
            <a:r>
              <a:rPr lang="en-US" sz="2000" dirty="0">
                <a:latin typeface="Courier New" charset="0"/>
                <a:ea typeface="Courier New" charset="0"/>
                <a:cs typeface="Courier New" charset="0"/>
              </a:rPr>
              <a:t>SELECT </a:t>
            </a:r>
            <a:r>
              <a:rPr lang="en-US" sz="2000" dirty="0" err="1">
                <a:latin typeface="Courier New" charset="0"/>
                <a:ea typeface="Courier New" charset="0"/>
                <a:cs typeface="Courier New" charset="0"/>
              </a:rPr>
              <a:t>pfamA_acc_A</a:t>
            </a:r>
            <a:r>
              <a:rPr lang="en-US" sz="2000" dirty="0">
                <a:latin typeface="Courier New" charset="0"/>
                <a:ea typeface="Courier New" charset="0"/>
                <a:cs typeface="Courier New" charset="0"/>
              </a:rPr>
              <a:t>, count(*)</a:t>
            </a:r>
          </a:p>
          <a:p>
            <a:pPr marL="0" indent="0">
              <a:buNone/>
            </a:pPr>
            <a:r>
              <a:rPr lang="en-US" sz="2000" dirty="0">
                <a:latin typeface="Courier New" charset="0"/>
                <a:ea typeface="Courier New" charset="0"/>
                <a:cs typeface="Courier New" charset="0"/>
              </a:rPr>
              <a:t>FROM </a:t>
            </a:r>
            <a:r>
              <a:rPr lang="en-US" sz="2000" dirty="0" err="1">
                <a:latin typeface="Courier New" charset="0"/>
                <a:ea typeface="Courier New" charset="0"/>
                <a:cs typeface="Courier New" charset="0"/>
              </a:rPr>
              <a:t>pfamA_interactions</a:t>
            </a:r>
            <a:endParaRPr lang="en-US" sz="2000" dirty="0">
              <a:latin typeface="Courier New" charset="0"/>
              <a:ea typeface="Courier New" charset="0"/>
              <a:cs typeface="Courier New" charset="0"/>
            </a:endParaRPr>
          </a:p>
          <a:p>
            <a:pPr marL="0" indent="0">
              <a:buNone/>
            </a:pPr>
            <a:r>
              <a:rPr lang="en-US" sz="2000" dirty="0">
                <a:latin typeface="Courier New" charset="0"/>
                <a:ea typeface="Courier New" charset="0"/>
                <a:cs typeface="Courier New" charset="0"/>
              </a:rPr>
              <a:t>GROUP BY </a:t>
            </a:r>
            <a:r>
              <a:rPr lang="en-US" sz="2000" dirty="0" err="1">
                <a:latin typeface="Courier New" charset="0"/>
                <a:ea typeface="Courier New" charset="0"/>
                <a:cs typeface="Courier New" charset="0"/>
              </a:rPr>
              <a:t>pfamA_acc_A</a:t>
            </a:r>
            <a:endParaRPr lang="en-US" sz="2000" dirty="0">
              <a:latin typeface="Courier New" charset="0"/>
              <a:ea typeface="Courier New" charset="0"/>
              <a:cs typeface="Courier New" charset="0"/>
            </a:endParaRPr>
          </a:p>
          <a:p>
            <a:pPr marL="0" indent="0">
              <a:buNone/>
            </a:pPr>
            <a:r>
              <a:rPr lang="en-US" sz="2000" dirty="0">
                <a:latin typeface="Courier New" charset="0"/>
                <a:ea typeface="Courier New" charset="0"/>
                <a:cs typeface="Courier New" charset="0"/>
              </a:rPr>
              <a:t>ORDER BY count(*) DESC</a:t>
            </a:r>
          </a:p>
          <a:p>
            <a:pPr marL="0" indent="0">
              <a:buNone/>
            </a:pPr>
            <a:r>
              <a:rPr lang="en-US" sz="2000" dirty="0">
                <a:latin typeface="Courier New" charset="0"/>
                <a:ea typeface="Courier New" charset="0"/>
                <a:cs typeface="Courier New" charset="0"/>
              </a:rPr>
              <a:t>LIMIT 10;</a:t>
            </a:r>
          </a:p>
          <a:p>
            <a:pPr marL="0" indent="0">
              <a:buNone/>
            </a:pPr>
            <a:r>
              <a:rPr lang="en-US" sz="2000" dirty="0">
                <a:latin typeface="Courier New" charset="0"/>
                <a:ea typeface="Courier New" charset="0"/>
                <a:cs typeface="Courier New" charset="0"/>
              </a:rPr>
              <a:t>'''</a:t>
            </a:r>
          </a:p>
          <a:p>
            <a:pPr marL="0" indent="0">
              <a:buNone/>
            </a:pPr>
            <a:r>
              <a:rPr lang="en-US" sz="2000" dirty="0" err="1">
                <a:latin typeface="Courier New" charset="0"/>
                <a:ea typeface="Courier New" charset="0"/>
                <a:cs typeface="Courier New" charset="0"/>
              </a:rPr>
              <a:t>curs.execute</a:t>
            </a:r>
            <a:r>
              <a:rPr lang="en-US" sz="2000" dirty="0">
                <a:latin typeface="Courier New" charset="0"/>
                <a:ea typeface="Courier New" charset="0"/>
                <a:cs typeface="Courier New" charset="0"/>
              </a:rPr>
              <a:t>(</a:t>
            </a:r>
            <a:r>
              <a:rPr lang="en-US" sz="2000" dirty="0" err="1">
                <a:latin typeface="Courier New" charset="0"/>
                <a:ea typeface="Courier New" charset="0"/>
                <a:cs typeface="Courier New" charset="0"/>
              </a:rPr>
              <a:t>sql</a:t>
            </a:r>
            <a:r>
              <a:rPr lang="en-US" sz="2000" dirty="0">
                <a:latin typeface="Courier New" charset="0"/>
                <a:ea typeface="Courier New" charset="0"/>
                <a:cs typeface="Courier New" charset="0"/>
              </a:rPr>
              <a:t>)</a:t>
            </a:r>
          </a:p>
          <a:p>
            <a:pPr marL="0" indent="0">
              <a:buNone/>
            </a:pPr>
            <a:r>
              <a:rPr lang="en-US" sz="2000" dirty="0">
                <a:latin typeface="Courier New" charset="0"/>
                <a:ea typeface="Courier New" charset="0"/>
                <a:cs typeface="Courier New" charset="0"/>
              </a:rPr>
              <a:t>for row in curs: print(row)</a:t>
            </a:r>
          </a:p>
        </p:txBody>
      </p:sp>
      <p:sp>
        <p:nvSpPr>
          <p:cNvPr id="4" name="Slide Number Placeholder 3"/>
          <p:cNvSpPr>
            <a:spLocks noGrp="1"/>
          </p:cNvSpPr>
          <p:nvPr>
            <p:ph type="sldNum" sz="quarter" idx="12"/>
          </p:nvPr>
        </p:nvSpPr>
        <p:spPr/>
        <p:txBody>
          <a:bodyPr/>
          <a:lstStyle/>
          <a:p>
            <a:fld id="{32C796FE-8257-42AE-8466-104B1656B18E}" type="slidenum">
              <a:rPr lang="en-US" smtClean="0"/>
              <a:t>99</a:t>
            </a:fld>
            <a:endParaRPr lang="en-US"/>
          </a:p>
        </p:txBody>
      </p:sp>
    </p:spTree>
    <p:extLst>
      <p:ext uri="{BB962C8B-B14F-4D97-AF65-F5344CB8AC3E}">
        <p14:creationId xmlns:p14="http://schemas.microsoft.com/office/powerpoint/2010/main" val="19211872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9826</TotalTime>
  <Words>10036</Words>
  <Application>Microsoft Macintosh PowerPoint</Application>
  <PresentationFormat>On-screen Show (4:3)</PresentationFormat>
  <Paragraphs>1442</Paragraphs>
  <Slides>141</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141</vt:i4>
      </vt:variant>
    </vt:vector>
  </HeadingPairs>
  <TitlesOfParts>
    <vt:vector size="146" baseType="lpstr">
      <vt:lpstr>Arial</vt:lpstr>
      <vt:lpstr>Calibri</vt:lpstr>
      <vt:lpstr>Courier New</vt:lpstr>
      <vt:lpstr>Times New Roman</vt:lpstr>
      <vt:lpstr>Office Theme</vt:lpstr>
      <vt:lpstr>Databases and SQL</vt:lpstr>
      <vt:lpstr>Outline for SQL lectures</vt:lpstr>
      <vt:lpstr>Files on canvas for today’s lecture</vt:lpstr>
      <vt:lpstr>Database Basics </vt:lpstr>
      <vt:lpstr>Databases </vt:lpstr>
      <vt:lpstr>Tables</vt:lpstr>
      <vt:lpstr>Why use (relational) databases </vt:lpstr>
      <vt:lpstr>SQL</vt:lpstr>
      <vt:lpstr>Declarative vs Imperative Language</vt:lpstr>
      <vt:lpstr>Declarative vs Imperative Language</vt:lpstr>
      <vt:lpstr>Database Basic Examples </vt:lpstr>
      <vt:lpstr>Relational Databases and Relational Database Management Systems</vt:lpstr>
      <vt:lpstr>SQLite</vt:lpstr>
      <vt:lpstr>sqlite3</vt:lpstr>
      <vt:lpstr>Datatypes in RDMSs</vt:lpstr>
      <vt:lpstr>Datatypes in many RDMSs</vt:lpstr>
      <vt:lpstr>SQLite Datatypes</vt:lpstr>
      <vt:lpstr>Large collection of protein families</vt:lpstr>
      <vt:lpstr>Pfam database  large collection of protein families</vt:lpstr>
      <vt:lpstr>Pfam database  large collection of protein families</vt:lpstr>
      <vt:lpstr>Pfam database  large collection of protein families</vt:lpstr>
      <vt:lpstr>Pfam database  large collection of protein families</vt:lpstr>
      <vt:lpstr>Let's try the Python sqlite3 module</vt:lpstr>
      <vt:lpstr>Communicating with a Relational Database</vt:lpstr>
      <vt:lpstr>SELECT– builds a query</vt:lpstr>
      <vt:lpstr>Getting the column names from a query</vt:lpstr>
      <vt:lpstr>How to see tables and schema info in sqlite3 using SQL statements</vt:lpstr>
      <vt:lpstr>Aliasing Column Names</vt:lpstr>
      <vt:lpstr>SELECT: basic aggregate commands</vt:lpstr>
      <vt:lpstr>WHERE clause operators</vt:lpstr>
      <vt:lpstr>Examples of Queries with Operators (Pfam)</vt:lpstr>
      <vt:lpstr>More Pfam Examples</vt:lpstr>
      <vt:lpstr>sqlite3 command line client </vt:lpstr>
      <vt:lpstr>sqlite3 command line client </vt:lpstr>
      <vt:lpstr>Command line client</vt:lpstr>
      <vt:lpstr>GUI Clients</vt:lpstr>
      <vt:lpstr>Let's try an interface to  a relational database server - MySQL</vt:lpstr>
      <vt:lpstr>Database Connections</vt:lpstr>
      <vt:lpstr>tutorialspoint for SQLite</vt:lpstr>
      <vt:lpstr>Listings of SQLite functions</vt:lpstr>
      <vt:lpstr>Grouping and Aggregation </vt:lpstr>
      <vt:lpstr>Outline for SQL lectures</vt:lpstr>
      <vt:lpstr>Files on canvas for lecture</vt:lpstr>
      <vt:lpstr>Communicating with a Relational Database</vt:lpstr>
      <vt:lpstr>INSERT</vt:lpstr>
      <vt:lpstr>Bulk Data inserts</vt:lpstr>
      <vt:lpstr>INSERT Python Example</vt:lpstr>
      <vt:lpstr>Save Changes</vt:lpstr>
      <vt:lpstr>Save Changes</vt:lpstr>
      <vt:lpstr>Inserting into a database using the Python sqlite3 interface without hard-coding values</vt:lpstr>
      <vt:lpstr>Inserting into a database using the Python sqlite3 interface without hard-coding values</vt:lpstr>
      <vt:lpstr>Example</vt:lpstr>
      <vt:lpstr>Example</vt:lpstr>
      <vt:lpstr>DELETE</vt:lpstr>
      <vt:lpstr>Example</vt:lpstr>
      <vt:lpstr>Deleting All Rows</vt:lpstr>
      <vt:lpstr>Example</vt:lpstr>
      <vt:lpstr>Dropping a table </vt:lpstr>
      <vt:lpstr>Dropping a table</vt:lpstr>
      <vt:lpstr>Creating Tables</vt:lpstr>
      <vt:lpstr>Example</vt:lpstr>
      <vt:lpstr>Add Values from File</vt:lpstr>
      <vt:lpstr>Restoring the gene_ontology table from a copy of the database (table must not exist in order to create it)</vt:lpstr>
      <vt:lpstr>UPDATE</vt:lpstr>
      <vt:lpstr>Example</vt:lpstr>
      <vt:lpstr>Example</vt:lpstr>
      <vt:lpstr>Update – potential pitfalls (Spot the Problem!)</vt:lpstr>
      <vt:lpstr>Modifying Tables </vt:lpstr>
      <vt:lpstr>Modifying Tables </vt:lpstr>
      <vt:lpstr>Info on Altering Tables</vt:lpstr>
      <vt:lpstr>Outline for SQL lectures</vt:lpstr>
      <vt:lpstr>Files on canvas for lecture</vt:lpstr>
      <vt:lpstr>Database Design</vt:lpstr>
      <vt:lpstr>Knowing your expectations</vt:lpstr>
      <vt:lpstr>Tools for designing databases:  Building Entity Relationship Diagrams (ERD)</vt:lpstr>
      <vt:lpstr>Bad Example</vt:lpstr>
      <vt:lpstr>Bad Example</vt:lpstr>
      <vt:lpstr>Normalization </vt:lpstr>
      <vt:lpstr>Normalization</vt:lpstr>
      <vt:lpstr>Normal Forms (theory)</vt:lpstr>
      <vt:lpstr>First Normal Form (1NF)</vt:lpstr>
      <vt:lpstr>Second Normal (2NF)</vt:lpstr>
      <vt:lpstr>2NF Examples</vt:lpstr>
      <vt:lpstr>2NF Resolved</vt:lpstr>
      <vt:lpstr>Third Normal (3NF)</vt:lpstr>
      <vt:lpstr>3NF resolved</vt:lpstr>
      <vt:lpstr>Normalization Oath (aka Codd’s Rule)</vt:lpstr>
      <vt:lpstr>Final stages of Normalization  4th and 5th Normal Forms</vt:lpstr>
      <vt:lpstr>Fourth Normal Form (4NF)</vt:lpstr>
      <vt:lpstr>Keys</vt:lpstr>
      <vt:lpstr>Keys</vt:lpstr>
      <vt:lpstr>Table keys </vt:lpstr>
      <vt:lpstr>Table keys </vt:lpstr>
      <vt:lpstr>A different philosophy</vt:lpstr>
      <vt:lpstr>Defining a table</vt:lpstr>
      <vt:lpstr>Column types are suggestions</vt:lpstr>
      <vt:lpstr>Defining a Foreign Key in SQLite</vt:lpstr>
      <vt:lpstr>Keys in SQLite</vt:lpstr>
      <vt:lpstr>Queries</vt:lpstr>
      <vt:lpstr>Queries</vt:lpstr>
      <vt:lpstr>Queries</vt:lpstr>
      <vt:lpstr>Creating a VIEW</vt:lpstr>
      <vt:lpstr>Example</vt:lpstr>
      <vt:lpstr>Example</vt:lpstr>
      <vt:lpstr>Example</vt:lpstr>
      <vt:lpstr>Dropping a VIEW</vt:lpstr>
      <vt:lpstr>Some Guidelines for Making a Database</vt:lpstr>
      <vt:lpstr>Some Guidelines for Making a Database</vt:lpstr>
      <vt:lpstr>Some Guidelines for Making a Database</vt:lpstr>
      <vt:lpstr>Some Guidelines for Making a Database</vt:lpstr>
      <vt:lpstr>Exercise: Normalize table</vt:lpstr>
      <vt:lpstr>Outline for SQL lectures</vt:lpstr>
      <vt:lpstr>Files on canvas for lecture</vt:lpstr>
      <vt:lpstr>Indices</vt:lpstr>
      <vt:lpstr>Indices</vt:lpstr>
      <vt:lpstr>Creating Indices</vt:lpstr>
      <vt:lpstr>Dropping Indices</vt:lpstr>
      <vt:lpstr>Creating/Dropping Indices</vt:lpstr>
      <vt:lpstr>Indices Utility Example</vt:lpstr>
      <vt:lpstr>SubQueries</vt:lpstr>
      <vt:lpstr>Insert into … Select …</vt:lpstr>
      <vt:lpstr>Joining Tables </vt:lpstr>
      <vt:lpstr>Types of Joining</vt:lpstr>
      <vt:lpstr>Inner Join</vt:lpstr>
      <vt:lpstr>Inner Join</vt:lpstr>
      <vt:lpstr>Aliasing Table Names</vt:lpstr>
      <vt:lpstr>Left [Outer] Join</vt:lpstr>
      <vt:lpstr>Self Join</vt:lpstr>
      <vt:lpstr>Cartesian Product</vt:lpstr>
      <vt:lpstr>Join Exercises</vt:lpstr>
      <vt:lpstr>Regular Expressions in sqlite3</vt:lpstr>
      <vt:lpstr>Regular Expressions in sqlite3</vt:lpstr>
      <vt:lpstr>Procedures and Triggers</vt:lpstr>
      <vt:lpstr>Stored Procedures</vt:lpstr>
      <vt:lpstr>Triggers</vt:lpstr>
      <vt:lpstr>Create Triggers</vt:lpstr>
      <vt:lpstr>Trigger example and test</vt:lpstr>
      <vt:lpstr>Trigger example and test</vt:lpstr>
      <vt:lpstr>Drop Trigger</vt:lpstr>
      <vt:lpstr>Security and Privileges (Not supported by SQLite)</vt:lpstr>
      <vt:lpstr>PowerPoint Presentation</vt:lpstr>
    </vt:vector>
  </TitlesOfParts>
  <Company>UM Medical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Databases and SQL</dc:title>
  <dc:creator>James Cavalcoli</dc:creator>
  <cp:lastModifiedBy>Mitrea, Cristina</cp:lastModifiedBy>
  <cp:revision>357</cp:revision>
  <cp:lastPrinted>2018-11-12T05:00:50Z</cp:lastPrinted>
  <dcterms:created xsi:type="dcterms:W3CDTF">2014-02-04T19:15:18Z</dcterms:created>
  <dcterms:modified xsi:type="dcterms:W3CDTF">2021-12-18T00:11:24Z</dcterms:modified>
</cp:coreProperties>
</file>