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86" r:id="rId2"/>
    <p:sldId id="262" r:id="rId3"/>
    <p:sldId id="257" r:id="rId4"/>
    <p:sldId id="287" r:id="rId5"/>
    <p:sldId id="273" r:id="rId6"/>
    <p:sldId id="264" r:id="rId7"/>
    <p:sldId id="275" r:id="rId8"/>
    <p:sldId id="276" r:id="rId9"/>
    <p:sldId id="265" r:id="rId10"/>
    <p:sldId id="277" r:id="rId11"/>
    <p:sldId id="288" r:id="rId12"/>
    <p:sldId id="266" r:id="rId13"/>
    <p:sldId id="289" r:id="rId14"/>
    <p:sldId id="272" r:id="rId15"/>
    <p:sldId id="278" r:id="rId16"/>
    <p:sldId id="267" r:id="rId17"/>
    <p:sldId id="268" r:id="rId18"/>
    <p:sldId id="279" r:id="rId19"/>
    <p:sldId id="283" r:id="rId20"/>
    <p:sldId id="281" r:id="rId21"/>
    <p:sldId id="284" r:id="rId22"/>
    <p:sldId id="280" r:id="rId23"/>
    <p:sldId id="285" r:id="rId24"/>
    <p:sldId id="290" r:id="rId25"/>
    <p:sldId id="25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6520" autoAdjust="0"/>
  </p:normalViewPr>
  <p:slideViewPr>
    <p:cSldViewPr snapToGrid="0">
      <p:cViewPr varScale="1">
        <p:scale>
          <a:sx n="59" d="100"/>
          <a:sy n="59" d="100"/>
        </p:scale>
        <p:origin x="34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C3F0C-9977-4B1F-8BBB-9392356F876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1097A-BB3D-42D3-8975-7BD93767F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FF90A-C9CD-4DBC-94E4-CB2F947BB8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9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1097A-BB3D-42D3-8975-7BD93767FD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92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1097A-BB3D-42D3-8975-7BD93767FD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68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CO2 dataset = relationship</a:t>
            </a:r>
            <a:r>
              <a:rPr lang="en-US" baseline="0" dirty="0" smtClean="0"/>
              <a:t> between plant CO2 uptake and impact of cold.  Plants sourced from Mississippi and Quebec.  Grass species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Echinochloa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crus-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galli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1097A-BB3D-42D3-8975-7BD93767FD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24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CO2 dataset = relationship</a:t>
            </a:r>
            <a:r>
              <a:rPr lang="en-US" baseline="0" dirty="0" smtClean="0"/>
              <a:t> between plant CO2 uptake and impact of cold.  Plants sourced from Mississippi and Quebec.  Grass species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Echinochloa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crus-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galli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1097A-BB3D-42D3-8975-7BD93767FD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6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9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8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4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4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4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0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1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1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5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3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0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ilbert powerpoint poi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6" y="2067864"/>
            <a:ext cx="8725228" cy="272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22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899211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can combine multiple conditions use the &amp;, |, and </a:t>
            </a:r>
            <a:r>
              <a:rPr lang="en-US" dirty="0" err="1" smtClean="0"/>
              <a:t>parens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&gt;  m5$A </a:t>
            </a:r>
            <a:r>
              <a:rPr lang="en-US" dirty="0"/>
              <a:t>&lt; </a:t>
            </a:r>
            <a:r>
              <a:rPr lang="en-US" dirty="0" smtClean="0"/>
              <a:t>10 &amp; M5$B  &gt; 205</a:t>
            </a:r>
          </a:p>
          <a:p>
            <a:pPr marL="457200" lvl="1" indent="0">
              <a:buNone/>
            </a:pPr>
            <a:r>
              <a:rPr lang="en-US" dirty="0" smtClean="0"/>
              <a:t>&gt;  m5$A </a:t>
            </a:r>
            <a:r>
              <a:rPr lang="en-US" dirty="0"/>
              <a:t>&lt; 10 &amp; M5$B  &gt; </a:t>
            </a:r>
            <a:r>
              <a:rPr lang="en-US" dirty="0" smtClean="0"/>
              <a:t>205 | M5$D == ‘Y’</a:t>
            </a:r>
          </a:p>
          <a:p>
            <a:pPr marL="457200" lvl="1" indent="0">
              <a:buNone/>
            </a:pPr>
            <a:r>
              <a:rPr lang="en-US" dirty="0" smtClean="0"/>
              <a:t>&gt;  m5$A &lt; 10 | m5$D == ‘Y’ &amp; m5$A &lt; 55 </a:t>
            </a:r>
            <a:endParaRPr lang="en-US" dirty="0"/>
          </a:p>
          <a:p>
            <a:r>
              <a:rPr lang="en-US" dirty="0" smtClean="0"/>
              <a:t>Be aware of operator precedence</a:t>
            </a:r>
          </a:p>
          <a:p>
            <a:r>
              <a:rPr lang="en-US" dirty="0" smtClean="0"/>
              <a:t>Use the sum command to count how many positive values survive</a:t>
            </a:r>
          </a:p>
          <a:p>
            <a:r>
              <a:rPr lang="en-US" dirty="0" smtClean="0"/>
              <a:t>Indexes can be used to index vectors, matrices, or data frames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idx</a:t>
            </a:r>
            <a:r>
              <a:rPr lang="en-US" dirty="0" smtClean="0"/>
              <a:t> = m5$A &lt; 10 &amp; m5$B &gt; 205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subMatrix</a:t>
            </a:r>
            <a:r>
              <a:rPr lang="en-US" dirty="0" smtClean="0"/>
              <a:t> = m5[</a:t>
            </a:r>
            <a:r>
              <a:rPr lang="en-US" dirty="0" err="1" smtClean="0"/>
              <a:t>idx</a:t>
            </a:r>
            <a:r>
              <a:rPr lang="en-US" dirty="0" smtClean="0"/>
              <a:t>,]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861" y="1608991"/>
            <a:ext cx="3537059" cy="40620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https://www.programiz.com/r-programming/precedence-associativity</a:t>
            </a:r>
          </a:p>
        </p:txBody>
      </p:sp>
    </p:spTree>
    <p:extLst>
      <p:ext uri="{BB962C8B-B14F-4D97-AF65-F5344CB8AC3E}">
        <p14:creationId xmlns:p14="http://schemas.microsoft.com/office/powerpoint/2010/main" val="18465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common programming task in bioinformatics is to “join” two tables: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Joins are performed in R using the merge() function</a:t>
            </a:r>
          </a:p>
          <a:p>
            <a:pPr lvl="1"/>
            <a:r>
              <a:rPr lang="en-US" dirty="0" smtClean="0"/>
              <a:t>Requires a common column between tables (e.g. gene) be specified using the “by” parameter</a:t>
            </a:r>
          </a:p>
          <a:p>
            <a:pPr lvl="1"/>
            <a:r>
              <a:rPr lang="en-US" dirty="0" smtClean="0"/>
              <a:t>Multiple types of joins (e.g. inner, outer) are possible, use ?merge to find out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 Frames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65816"/>
              </p:ext>
            </p:extLst>
          </p:nvPr>
        </p:nvGraphicFramePr>
        <p:xfrm>
          <a:off x="3693569" y="2813809"/>
          <a:ext cx="19567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373">
                  <a:extLst>
                    <a:ext uri="{9D8B030D-6E8A-4147-A177-3AD203B41FA5}">
                      <a16:colId xmlns:a16="http://schemas.microsoft.com/office/drawing/2014/main" val="2438088288"/>
                    </a:ext>
                  </a:extLst>
                </a:gridCol>
                <a:gridCol w="978373">
                  <a:extLst>
                    <a:ext uri="{9D8B030D-6E8A-4147-A177-3AD203B41FA5}">
                      <a16:colId xmlns:a16="http://schemas.microsoft.com/office/drawing/2014/main" val="1319630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Entrez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8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AKT1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1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EGFR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24763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26818"/>
              </p:ext>
            </p:extLst>
          </p:nvPr>
        </p:nvGraphicFramePr>
        <p:xfrm>
          <a:off x="680738" y="2821353"/>
          <a:ext cx="20238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419">
                  <a:extLst>
                    <a:ext uri="{9D8B030D-6E8A-4147-A177-3AD203B41FA5}">
                      <a16:colId xmlns:a16="http://schemas.microsoft.com/office/drawing/2014/main" val="2438088288"/>
                    </a:ext>
                  </a:extLst>
                </a:gridCol>
                <a:gridCol w="891451">
                  <a:extLst>
                    <a:ext uri="{9D8B030D-6E8A-4147-A177-3AD203B41FA5}">
                      <a16:colId xmlns:a16="http://schemas.microsoft.com/office/drawing/2014/main" val="1319630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RPKM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8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AKT1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100.03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1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EGFR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32.18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2476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088357"/>
              </p:ext>
            </p:extLst>
          </p:nvPr>
        </p:nvGraphicFramePr>
        <p:xfrm>
          <a:off x="680738" y="4376540"/>
          <a:ext cx="202387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1935">
                  <a:extLst>
                    <a:ext uri="{9D8B030D-6E8A-4147-A177-3AD203B41FA5}">
                      <a16:colId xmlns:a16="http://schemas.microsoft.com/office/drawing/2014/main" val="2438088288"/>
                    </a:ext>
                  </a:extLst>
                </a:gridCol>
                <a:gridCol w="1011935">
                  <a:extLst>
                    <a:ext uri="{9D8B030D-6E8A-4147-A177-3AD203B41FA5}">
                      <a16:colId xmlns:a16="http://schemas.microsoft.com/office/drawing/2014/main" val="1319630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ZXDA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8071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54434"/>
              </p:ext>
            </p:extLst>
          </p:nvPr>
        </p:nvGraphicFramePr>
        <p:xfrm>
          <a:off x="3693569" y="4376540"/>
          <a:ext cx="1956746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8373">
                  <a:extLst>
                    <a:ext uri="{9D8B030D-6E8A-4147-A177-3AD203B41FA5}">
                      <a16:colId xmlns:a16="http://schemas.microsoft.com/office/drawing/2014/main" val="2438088288"/>
                    </a:ext>
                  </a:extLst>
                </a:gridCol>
                <a:gridCol w="978373">
                  <a:extLst>
                    <a:ext uri="{9D8B030D-6E8A-4147-A177-3AD203B41FA5}">
                      <a16:colId xmlns:a16="http://schemas.microsoft.com/office/drawing/2014/main" val="1319630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ZXDA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8071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04233" y="39318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14119" y="39232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80891" y="39321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79908" y="39397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71138" y="3457422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20,000</a:t>
            </a:r>
          </a:p>
          <a:p>
            <a:pPr algn="ctr"/>
            <a:r>
              <a:rPr lang="en-US" sz="1600" dirty="0" smtClean="0"/>
              <a:t>rows</a:t>
            </a:r>
            <a:endParaRPr lang="en-US" sz="16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80648"/>
              </p:ext>
            </p:extLst>
          </p:nvPr>
        </p:nvGraphicFramePr>
        <p:xfrm>
          <a:off x="6586003" y="2813809"/>
          <a:ext cx="25231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327">
                  <a:extLst>
                    <a:ext uri="{9D8B030D-6E8A-4147-A177-3AD203B41FA5}">
                      <a16:colId xmlns:a16="http://schemas.microsoft.com/office/drawing/2014/main" val="2438088288"/>
                    </a:ext>
                  </a:extLst>
                </a:gridCol>
                <a:gridCol w="882464">
                  <a:extLst>
                    <a:ext uri="{9D8B030D-6E8A-4147-A177-3AD203B41FA5}">
                      <a16:colId xmlns:a16="http://schemas.microsoft.com/office/drawing/2014/main" val="1319630335"/>
                    </a:ext>
                  </a:extLst>
                </a:gridCol>
                <a:gridCol w="899372">
                  <a:extLst>
                    <a:ext uri="{9D8B030D-6E8A-4147-A177-3AD203B41FA5}">
                      <a16:colId xmlns:a16="http://schemas.microsoft.com/office/drawing/2014/main" val="3896948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Entrez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RPKM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8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AKT1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100.03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1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EGFR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32.18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24763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62481"/>
              </p:ext>
            </p:extLst>
          </p:nvPr>
        </p:nvGraphicFramePr>
        <p:xfrm>
          <a:off x="6586003" y="4376540"/>
          <a:ext cx="252316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1054">
                  <a:extLst>
                    <a:ext uri="{9D8B030D-6E8A-4147-A177-3AD203B41FA5}">
                      <a16:colId xmlns:a16="http://schemas.microsoft.com/office/drawing/2014/main" val="2438088288"/>
                    </a:ext>
                  </a:extLst>
                </a:gridCol>
                <a:gridCol w="841054">
                  <a:extLst>
                    <a:ext uri="{9D8B030D-6E8A-4147-A177-3AD203B41FA5}">
                      <a16:colId xmlns:a16="http://schemas.microsoft.com/office/drawing/2014/main" val="1319630335"/>
                    </a:ext>
                  </a:extLst>
                </a:gridCol>
                <a:gridCol w="841054">
                  <a:extLst>
                    <a:ext uri="{9D8B030D-6E8A-4147-A177-3AD203B41FA5}">
                      <a16:colId xmlns:a16="http://schemas.microsoft.com/office/drawing/2014/main" val="2971896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ZXDA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80719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973325" y="39321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15110" y="39318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2733936" y="3402683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qual 19"/>
          <p:cNvSpPr/>
          <p:nvPr/>
        </p:nvSpPr>
        <p:spPr>
          <a:xfrm>
            <a:off x="5681092" y="3402683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95756" y="39437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2" name="Left Brace 21"/>
          <p:cNvSpPr/>
          <p:nvPr/>
        </p:nvSpPr>
        <p:spPr>
          <a:xfrm>
            <a:off x="413238" y="2655277"/>
            <a:ext cx="378070" cy="21892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67909" y="2501752"/>
            <a:ext cx="85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X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78349" y="2469606"/>
            <a:ext cx="8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16689" y="2458720"/>
            <a:ext cx="83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88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merge() to join together data from two different matrices or data frames</a:t>
            </a:r>
          </a:p>
          <a:p>
            <a:r>
              <a:rPr lang="en-US" b="1" dirty="0" smtClean="0"/>
              <a:t>Important: both matrices must contain unique row identifiers to join on!</a:t>
            </a:r>
          </a:p>
          <a:p>
            <a:pPr marL="0" indent="0">
              <a:buNone/>
            </a:pPr>
            <a:r>
              <a:rPr lang="en-US" dirty="0" smtClean="0"/>
              <a:t>&gt; df1 = </a:t>
            </a:r>
            <a:r>
              <a:rPr lang="en-US" dirty="0" err="1" smtClean="0"/>
              <a:t>data.frame</a:t>
            </a:r>
            <a:r>
              <a:rPr lang="en-US" dirty="0" smtClean="0"/>
              <a:t>(gene = c(‘AKT1’,’ERBB2’,’EGFR’), log2rpkm = c(5,.5,10))</a:t>
            </a:r>
          </a:p>
          <a:p>
            <a:pPr marL="0" indent="0">
              <a:buNone/>
            </a:pPr>
            <a:r>
              <a:rPr lang="en-US" dirty="0" smtClean="0"/>
              <a:t>&gt; df2 = </a:t>
            </a:r>
            <a:r>
              <a:rPr lang="en-US" dirty="0" err="1" smtClean="0"/>
              <a:t>data.frame</a:t>
            </a:r>
            <a:r>
              <a:rPr lang="en-US" dirty="0" smtClean="0"/>
              <a:t>(gene = c(‘AKT1’,ERBB2’,’EGFR’), </a:t>
            </a:r>
            <a:r>
              <a:rPr lang="en-US" dirty="0" err="1" smtClean="0"/>
              <a:t>entrez</a:t>
            </a:r>
            <a:r>
              <a:rPr lang="en-US" dirty="0" smtClean="0"/>
              <a:t> = c(207,2064,1956))</a:t>
            </a:r>
          </a:p>
          <a:p>
            <a:pPr marL="0" indent="0">
              <a:buNone/>
            </a:pPr>
            <a:r>
              <a:rPr lang="en-US" dirty="0" smtClean="0"/>
              <a:t>&gt; combined = merge(df1,df2,by=‘gene’)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Exercise: What happens if gene is not unique?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Add a duplicate gene name and find out.</a:t>
            </a:r>
          </a:p>
        </p:txBody>
      </p: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 Frames: Types of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261607"/>
            <a:ext cx="7886700" cy="1915356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natural join:</a:t>
            </a:r>
            <a:r>
              <a:rPr lang="en-US" dirty="0" smtClean="0"/>
              <a:t> intersection of common rows</a:t>
            </a:r>
          </a:p>
          <a:p>
            <a:r>
              <a:rPr lang="en-US" u="sng" dirty="0" smtClean="0"/>
              <a:t>full outer join</a:t>
            </a:r>
            <a:r>
              <a:rPr lang="en-US" dirty="0" smtClean="0"/>
              <a:t>: union of rows</a:t>
            </a:r>
          </a:p>
          <a:p>
            <a:r>
              <a:rPr lang="en-US" u="sng" dirty="0" smtClean="0"/>
              <a:t>left outer join</a:t>
            </a:r>
            <a:r>
              <a:rPr lang="en-US" dirty="0" smtClean="0"/>
              <a:t>: all x rows represented</a:t>
            </a:r>
          </a:p>
          <a:p>
            <a:r>
              <a:rPr lang="en-US" u="sng" dirty="0" smtClean="0"/>
              <a:t>right outer join</a:t>
            </a:r>
            <a:r>
              <a:rPr lang="en-US" dirty="0" smtClean="0"/>
              <a:t>: all y rows represented</a:t>
            </a:r>
            <a:endParaRPr lang="en-US" u="sng" dirty="0" smtClean="0"/>
          </a:p>
          <a:p>
            <a:endParaRPr lang="en-US" u="sng" dirty="0"/>
          </a:p>
        </p:txBody>
      </p:sp>
      <p:pic>
        <p:nvPicPr>
          <p:cNvPr id="1026" name="Picture 2" descr="Merge op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61688"/>
            <a:ext cx="7939494" cy="210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523924"/>
            <a:ext cx="88668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https://www.dummies.com/programming/r/how-to-use-the-merge-function-with-data-sets-in-r/</a:t>
            </a:r>
          </a:p>
        </p:txBody>
      </p:sp>
    </p:spTree>
    <p:extLst>
      <p:ext uri="{BB962C8B-B14F-4D97-AF65-F5344CB8AC3E}">
        <p14:creationId xmlns:p14="http://schemas.microsoft.com/office/powerpoint/2010/main" val="984198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Functions allow us to break our R scripts up into modular pieces</a:t>
            </a:r>
          </a:p>
          <a:p>
            <a:r>
              <a:rPr lang="en-US" dirty="0" smtClean="0"/>
              <a:t>Modular program design has already been discussed in </a:t>
            </a:r>
            <a:r>
              <a:rPr lang="en-US" dirty="0" err="1" smtClean="0"/>
              <a:t>unix</a:t>
            </a:r>
            <a:r>
              <a:rPr lang="en-US" dirty="0" smtClean="0"/>
              <a:t> (day1) and python (day2)</a:t>
            </a:r>
          </a:p>
          <a:p>
            <a:r>
              <a:rPr lang="en-US" dirty="0" smtClean="0"/>
              <a:t>Benefits to our code include:</a:t>
            </a:r>
          </a:p>
          <a:p>
            <a:pPr lvl="1"/>
            <a:r>
              <a:rPr lang="en-US" dirty="0"/>
              <a:t>Program </a:t>
            </a:r>
            <a:r>
              <a:rPr lang="en-US" dirty="0" smtClean="0"/>
              <a:t>design </a:t>
            </a:r>
            <a:endParaRPr lang="en-US" dirty="0"/>
          </a:p>
          <a:p>
            <a:pPr lvl="1"/>
            <a:r>
              <a:rPr lang="en-US" dirty="0" smtClean="0"/>
              <a:t>Readability</a:t>
            </a:r>
          </a:p>
          <a:p>
            <a:pPr lvl="1"/>
            <a:r>
              <a:rPr lang="en-US" dirty="0" smtClean="0"/>
              <a:t>Re-use</a:t>
            </a:r>
          </a:p>
          <a:p>
            <a:pPr lvl="1"/>
            <a:r>
              <a:rPr lang="en-US" dirty="0" smtClean="0"/>
              <a:t>Trouble-shooting</a:t>
            </a:r>
          </a:p>
          <a:p>
            <a:r>
              <a:rPr lang="en-US" dirty="0" smtClean="0"/>
              <a:t>Functions are specified using the ‘function’ key word</a:t>
            </a:r>
          </a:p>
          <a:p>
            <a:pPr marL="0" indent="0">
              <a:buNone/>
            </a:pPr>
            <a:r>
              <a:rPr lang="en-US" dirty="0" err="1" smtClean="0"/>
              <a:t>myFunction</a:t>
            </a:r>
            <a:r>
              <a:rPr lang="en-US" dirty="0" smtClean="0"/>
              <a:t> = function(arg1,arg2,…) {</a:t>
            </a:r>
          </a:p>
          <a:p>
            <a:pPr marL="0" indent="0">
              <a:buNone/>
            </a:pPr>
            <a:r>
              <a:rPr lang="en-US" dirty="0" smtClean="0"/>
              <a:t>  statements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When multiple arguments are specified R will match first by name, prefix matching arguments, then by position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&gt;  sq1 = function(x) return(x * x)</a:t>
            </a:r>
          </a:p>
          <a:p>
            <a:pPr marL="0" indent="0">
              <a:buNone/>
            </a:pPr>
            <a:r>
              <a:rPr lang="en-US" dirty="0" smtClean="0"/>
              <a:t>&gt;  sq1 = function(x) x * 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randomValues</a:t>
            </a:r>
            <a:r>
              <a:rPr lang="en-US" dirty="0" smtClean="0"/>
              <a:t> = </a:t>
            </a:r>
            <a:r>
              <a:rPr lang="en-US" dirty="0" err="1" smtClean="0"/>
              <a:t>rnorm</a:t>
            </a:r>
            <a:r>
              <a:rPr lang="en-US" dirty="0" smtClean="0"/>
              <a:t>(1000)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randomValuesSquared</a:t>
            </a:r>
            <a:r>
              <a:rPr lang="en-US" dirty="0" smtClean="0"/>
              <a:t> = sq1(</a:t>
            </a:r>
            <a:r>
              <a:rPr lang="en-US" dirty="0" err="1" smtClean="0"/>
              <a:t>randomValues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myAnalysis</a:t>
            </a:r>
            <a:r>
              <a:rPr lang="en-US" dirty="0" smtClean="0"/>
              <a:t> = function(</a:t>
            </a:r>
            <a:r>
              <a:rPr lang="en-US" dirty="0" err="1" smtClean="0"/>
              <a:t>randomValues</a:t>
            </a:r>
            <a:r>
              <a:rPr lang="en-US" dirty="0" smtClean="0"/>
              <a:t>, </a:t>
            </a:r>
            <a:r>
              <a:rPr lang="en-US" dirty="0" err="1" smtClean="0"/>
              <a:t>randomValuesSquared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vector1 = </a:t>
            </a:r>
            <a:r>
              <a:rPr lang="en-US" dirty="0" err="1" smtClean="0"/>
              <a:t>randomValues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vector2 = </a:t>
            </a:r>
            <a:r>
              <a:rPr lang="en-US" dirty="0" err="1" smtClean="0"/>
              <a:t>randomValuesSquared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result = </a:t>
            </a:r>
            <a:r>
              <a:rPr lang="en-US" dirty="0" err="1" smtClean="0"/>
              <a:t>cor</a:t>
            </a:r>
            <a:r>
              <a:rPr lang="en-US" dirty="0" smtClean="0"/>
              <a:t>(vector1,vector2)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215" y="5933796"/>
            <a:ext cx="7705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Exercise: Create an R script contains the </a:t>
            </a:r>
            <a:r>
              <a:rPr lang="en-US" sz="2400" dirty="0" err="1" smtClean="0">
                <a:solidFill>
                  <a:srgbClr val="FF0000"/>
                </a:solidFill>
              </a:rPr>
              <a:t>myAnalysis</a:t>
            </a:r>
            <a:r>
              <a:rPr lang="en-US" sz="2400" dirty="0" smtClean="0">
                <a:solidFill>
                  <a:srgbClr val="FF0000"/>
                </a:solidFill>
              </a:rPr>
              <a:t> function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What correlation value is generated?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607415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 program flow is not always a linear sequence of operations</a:t>
            </a:r>
          </a:p>
          <a:p>
            <a:r>
              <a:rPr lang="en-US" dirty="0" smtClean="0"/>
              <a:t>Besides functions, program flow may be modified using control structures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if/else/else if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while</a:t>
            </a:r>
          </a:p>
          <a:p>
            <a:r>
              <a:rPr lang="en-US" dirty="0" smtClean="0"/>
              <a:t>Other important R commands that can alter program flow: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break – exit loop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next – skip to the next iteration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15097" y="1803633"/>
            <a:ext cx="2148400" cy="4406616"/>
            <a:chOff x="6615097" y="1803633"/>
            <a:chExt cx="2148400" cy="4406616"/>
          </a:xfrm>
        </p:grpSpPr>
        <p:pic>
          <p:nvPicPr>
            <p:cNvPr id="2050" name="Picture 2" descr="https://upload.wikimedia.org/wikipedia/commons/thumb/0/06/For-loop-diagram.png/220px-For-loop-diagram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26"/>
            <a:stretch/>
          </p:blipFill>
          <p:spPr bwMode="auto">
            <a:xfrm>
              <a:off x="6615097" y="1803633"/>
              <a:ext cx="2095500" cy="403728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779043" y="5840917"/>
              <a:ext cx="1984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program flowchart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454751" y="181723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54751" y="535435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Control Structures:</a:t>
            </a:r>
            <a:br>
              <a:rPr lang="en-US" dirty="0" smtClean="0"/>
            </a:br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11324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the apply function to iterate through a </a:t>
            </a:r>
            <a:r>
              <a:rPr lang="en-US" dirty="0" err="1" smtClean="0"/>
              <a:t>data.frame</a:t>
            </a:r>
            <a:r>
              <a:rPr lang="en-US" dirty="0" smtClean="0"/>
              <a:t>, matrix, or arrays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lapply</a:t>
            </a:r>
            <a:r>
              <a:rPr lang="en-US" dirty="0" smtClean="0"/>
              <a:t>() to iterate through lists or vectors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pply function takes at least 3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data frame/matrix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1 or 2 indicating rows or columns respectively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unction to ‘apply’ to each value (standard or custom)</a:t>
            </a:r>
          </a:p>
          <a:p>
            <a:pPr marL="0" indent="0">
              <a:buNone/>
            </a:pPr>
            <a:r>
              <a:rPr lang="en-US" dirty="0" smtClean="0"/>
              <a:t>&gt; m4 </a:t>
            </a:r>
            <a:r>
              <a:rPr lang="en-US" dirty="0"/>
              <a:t>= matrix(1:300,nrow=100,ncol=3)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rowMeans</a:t>
            </a:r>
            <a:r>
              <a:rPr lang="en-US" dirty="0" smtClean="0"/>
              <a:t> = apply(m4,1,mean)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columnMeans</a:t>
            </a:r>
            <a:r>
              <a:rPr lang="en-US" dirty="0" smtClean="0"/>
              <a:t> = apply(m4,2,mean)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9215" y="5736367"/>
            <a:ext cx="7355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Exercise: Run the code above. 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What data structures are </a:t>
            </a:r>
            <a:r>
              <a:rPr lang="en-US" sz="2400" dirty="0" err="1" smtClean="0">
                <a:solidFill>
                  <a:srgbClr val="FF0000"/>
                </a:solidFill>
              </a:rPr>
              <a:t>rowMeans</a:t>
            </a:r>
            <a:r>
              <a:rPr lang="en-US" sz="2400" dirty="0" smtClean="0">
                <a:solidFill>
                  <a:srgbClr val="FF0000"/>
                </a:solidFill>
              </a:rPr>
              <a:t> and </a:t>
            </a:r>
            <a:r>
              <a:rPr lang="en-US" sz="2400" dirty="0" err="1" smtClean="0">
                <a:solidFill>
                  <a:srgbClr val="FF0000"/>
                </a:solidFill>
              </a:rPr>
              <a:t>columnMeans</a:t>
            </a:r>
            <a:r>
              <a:rPr lang="en-US" sz="2400" dirty="0" smtClean="0">
                <a:solidFill>
                  <a:srgbClr val="FF0000"/>
                </a:solidFill>
              </a:rPr>
              <a:t>? 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Are rows are average larger or columns?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6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Control Structures:</a:t>
            </a:r>
            <a:br>
              <a:rPr lang="en-US" dirty="0" smtClean="0"/>
            </a:br>
            <a:r>
              <a:rPr lang="en-US" dirty="0" smtClean="0"/>
              <a:t>if/else/else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‘if’ statements allow us to condition our program flow</a:t>
            </a:r>
          </a:p>
          <a:p>
            <a:r>
              <a:rPr lang="en-US" dirty="0" smtClean="0"/>
              <a:t>basic syntax:</a:t>
            </a:r>
          </a:p>
          <a:p>
            <a:pPr marL="0" indent="0">
              <a:buNone/>
            </a:pPr>
            <a:r>
              <a:rPr lang="en-US" dirty="0" smtClean="0"/>
              <a:t>if(condition) {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statement1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lse if(condition){</a:t>
            </a:r>
          </a:p>
          <a:p>
            <a:pPr marL="0" indent="0">
              <a:buNone/>
            </a:pPr>
            <a:r>
              <a:rPr lang="en-US" dirty="0" smtClean="0"/>
              <a:t>   statement2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else {</a:t>
            </a:r>
          </a:p>
          <a:p>
            <a:pPr marL="0" indent="0">
              <a:buNone/>
            </a:pPr>
            <a:r>
              <a:rPr lang="en-US" dirty="0" smtClean="0"/>
              <a:t>   statement3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conditions must be TRUE or FALSE</a:t>
            </a:r>
          </a:p>
          <a:p>
            <a:r>
              <a:rPr lang="en-US" dirty="0" smtClean="0"/>
              <a:t>statements are a series of R commands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https://www.programiz.com/r-programming/if-else-statement</a:t>
            </a:r>
          </a:p>
        </p:txBody>
      </p:sp>
      <p:pic>
        <p:nvPicPr>
          <p:cNvPr id="1026" name="Picture 2" descr="R programming if statement flow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900" y="2435388"/>
            <a:ext cx="2843684" cy="313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51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Control Structures:</a:t>
            </a:r>
            <a:br>
              <a:rPr lang="en-US" dirty="0" smtClean="0"/>
            </a:br>
            <a:r>
              <a:rPr lang="en-US" dirty="0" smtClean="0"/>
              <a:t>if/else/else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if statement</a:t>
            </a:r>
          </a:p>
          <a:p>
            <a:pPr marL="0" indent="0">
              <a:buNone/>
            </a:pPr>
            <a:r>
              <a:rPr lang="en-US" dirty="0" smtClean="0"/>
              <a:t>m5 </a:t>
            </a:r>
            <a:r>
              <a:rPr lang="en-US" dirty="0"/>
              <a:t>= </a:t>
            </a:r>
            <a:r>
              <a:rPr lang="en-US" dirty="0" err="1"/>
              <a:t>read.delim</a:t>
            </a:r>
            <a:r>
              <a:rPr lang="en-US" dirty="0"/>
              <a:t>(‘myData.txt’)</a:t>
            </a:r>
          </a:p>
          <a:p>
            <a:pPr marL="0" indent="0">
              <a:buNone/>
            </a:pPr>
            <a:r>
              <a:rPr lang="en-US" dirty="0" smtClean="0"/>
              <a:t>if(</a:t>
            </a:r>
            <a:r>
              <a:rPr lang="en-US" dirty="0" err="1" smtClean="0"/>
              <a:t>ncol</a:t>
            </a:r>
            <a:r>
              <a:rPr lang="en-US" dirty="0" smtClean="0"/>
              <a:t>(m5) == 4 &amp;&amp; </a:t>
            </a:r>
            <a:r>
              <a:rPr lang="en-US" dirty="0" err="1" smtClean="0"/>
              <a:t>is.factor</a:t>
            </a:r>
            <a:r>
              <a:rPr lang="en-US" dirty="0" smtClean="0"/>
              <a:t>(m5$D)) {</a:t>
            </a:r>
          </a:p>
          <a:p>
            <a:pPr marL="0" indent="0">
              <a:buNone/>
            </a:pPr>
            <a:r>
              <a:rPr lang="en-US" dirty="0" smtClean="0"/>
              <a:t>  print(‘factors!’)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lse {</a:t>
            </a:r>
          </a:p>
          <a:p>
            <a:pPr marL="0" indent="0">
              <a:buNone/>
            </a:pPr>
            <a:r>
              <a:rPr lang="en-US" dirty="0" smtClean="0"/>
              <a:t>  print(‘no factors!’)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Multiple conditions can be combined using:</a:t>
            </a:r>
          </a:p>
          <a:p>
            <a:pPr lvl="1"/>
            <a:r>
              <a:rPr lang="en-US" dirty="0" smtClean="0"/>
              <a:t>II OR</a:t>
            </a:r>
          </a:p>
          <a:p>
            <a:pPr lvl="1"/>
            <a:r>
              <a:rPr lang="en-US" dirty="0" smtClean="0"/>
              <a:t>&amp;&amp; AND</a:t>
            </a:r>
          </a:p>
          <a:p>
            <a:pPr lvl="1"/>
            <a:r>
              <a:rPr lang="en-US" dirty="0" smtClean="0"/>
              <a:t>! NOT</a:t>
            </a:r>
          </a:p>
          <a:p>
            <a:pPr lvl="1"/>
            <a:r>
              <a:rPr lang="en-US" dirty="0" smtClean="0"/>
              <a:t>() </a:t>
            </a:r>
            <a:r>
              <a:rPr lang="en-US" dirty="0" err="1" smtClean="0"/>
              <a:t>parens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https://www.programiz.com/r-programming/if-else-statement</a:t>
            </a:r>
          </a:p>
        </p:txBody>
      </p:sp>
    </p:spTree>
    <p:extLst>
      <p:ext uri="{BB962C8B-B14F-4D97-AF65-F5344CB8AC3E}">
        <p14:creationId xmlns:p14="http://schemas.microsoft.com/office/powerpoint/2010/main" val="324552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7167"/>
            <a:ext cx="7772400" cy="322279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DCMB </a:t>
            </a:r>
            <a:r>
              <a:rPr lang="en-US" sz="4400" dirty="0" err="1" smtClean="0"/>
              <a:t>BioComputing</a:t>
            </a:r>
            <a:r>
              <a:rPr lang="en-US" sz="4400" dirty="0" smtClean="0"/>
              <a:t> </a:t>
            </a:r>
            <a:r>
              <a:rPr lang="en-US" sz="4400" dirty="0" err="1" smtClean="0"/>
              <a:t>BootCamp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Day 3, Session II:</a:t>
            </a:r>
            <a:br>
              <a:rPr lang="en-US" sz="4400" dirty="0" smtClean="0"/>
            </a:br>
            <a:r>
              <a:rPr lang="en-US" sz="4400" b="1" dirty="0" smtClean="0"/>
              <a:t>R </a:t>
            </a:r>
            <a:r>
              <a:rPr lang="en-US" sz="4400" b="1" dirty="0"/>
              <a:t>Control Structures and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Armand Bankhead</a:t>
            </a:r>
          </a:p>
          <a:p>
            <a:r>
              <a:rPr lang="en-US" dirty="0"/>
              <a:t>b</a:t>
            </a:r>
            <a:r>
              <a:rPr lang="en-US" dirty="0" smtClean="0"/>
              <a:t>ankhead@umich.edu</a:t>
            </a:r>
          </a:p>
          <a:p>
            <a:r>
              <a:rPr lang="en-US" dirty="0" smtClean="0"/>
              <a:t>8/22/2018</a:t>
            </a:r>
            <a:endParaRPr lang="en-US" dirty="0"/>
          </a:p>
        </p:txBody>
      </p:sp>
      <p:pic>
        <p:nvPicPr>
          <p:cNvPr id="1026" name="Picture 2" descr="R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705" y="4940847"/>
            <a:ext cx="2095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63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Control Structures:</a:t>
            </a:r>
            <a:br>
              <a:rPr lang="en-US" dirty="0" smtClean="0"/>
            </a:br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‘for’ loops allow us to iterate our code</a:t>
            </a:r>
          </a:p>
          <a:p>
            <a:r>
              <a:rPr lang="en-US" dirty="0" smtClean="0"/>
              <a:t>Basic syntax:</a:t>
            </a:r>
          </a:p>
          <a:p>
            <a:pPr marL="0" indent="0">
              <a:buNone/>
            </a:pPr>
            <a:r>
              <a:rPr lang="en-US" dirty="0" smtClean="0"/>
              <a:t>for(counter in vector) {</a:t>
            </a:r>
          </a:p>
          <a:p>
            <a:pPr marL="0" indent="0">
              <a:buNone/>
            </a:pPr>
            <a:r>
              <a:rPr lang="en-US" dirty="0" smtClean="0"/>
              <a:t>  statements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‘vector’ can represent a list of numbers (e.g. 1:10) or arbitrary data types (e.g. c(‘mon’,’</a:t>
            </a:r>
            <a:r>
              <a:rPr lang="en-US" dirty="0" err="1" smtClean="0"/>
              <a:t>tues</a:t>
            </a:r>
            <a:r>
              <a:rPr lang="en-US" dirty="0" smtClean="0"/>
              <a:t>’,’wed’,…))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Control Structures:</a:t>
            </a:r>
            <a:br>
              <a:rPr lang="en-US" dirty="0" smtClean="0"/>
            </a:br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Example #1:</a:t>
            </a:r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in 1:5) {</a:t>
            </a:r>
          </a:p>
          <a:p>
            <a:pPr marL="0" indent="0">
              <a:buNone/>
            </a:pPr>
            <a:r>
              <a:rPr lang="en-US" dirty="0" smtClean="0"/>
              <a:t>  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Example #2:</a:t>
            </a:r>
          </a:p>
          <a:p>
            <a:pPr marL="0" indent="0">
              <a:buNone/>
            </a:pPr>
            <a:r>
              <a:rPr lang="en-US" dirty="0" smtClean="0"/>
              <a:t>m5 </a:t>
            </a:r>
            <a:r>
              <a:rPr lang="en-US" dirty="0"/>
              <a:t>= </a:t>
            </a:r>
            <a:r>
              <a:rPr lang="en-US" dirty="0" err="1"/>
              <a:t>read.delim</a:t>
            </a:r>
            <a:r>
              <a:rPr lang="en-US" dirty="0"/>
              <a:t>(‘myData.txt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or(column in 1:ncol(m5)) {</a:t>
            </a:r>
          </a:p>
          <a:p>
            <a:pPr marL="0" indent="0">
              <a:buNone/>
            </a:pPr>
            <a:r>
              <a:rPr lang="en-US" dirty="0" smtClean="0"/>
              <a:t>  print(mean(m5[,column]))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r>
              <a:rPr lang="en-US" dirty="0"/>
              <a:t>‘break’ can be used to exit loop structure</a:t>
            </a:r>
          </a:p>
          <a:p>
            <a:r>
              <a:rPr lang="en-US" dirty="0" smtClean="0"/>
              <a:t>We could have used apply!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Control Structures:</a:t>
            </a:r>
            <a:br>
              <a:rPr lang="en-US" dirty="0" smtClean="0"/>
            </a:br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while() loops allow iteration until a condition is met</a:t>
            </a:r>
          </a:p>
          <a:p>
            <a:r>
              <a:rPr lang="en-US" dirty="0" smtClean="0"/>
              <a:t>Basic syntax:</a:t>
            </a:r>
          </a:p>
          <a:p>
            <a:pPr marL="0" indent="0">
              <a:buNone/>
            </a:pPr>
            <a:r>
              <a:rPr lang="en-US" dirty="0" smtClean="0"/>
              <a:t>while(condition) {</a:t>
            </a:r>
          </a:p>
          <a:p>
            <a:pPr marL="0" indent="0">
              <a:buNone/>
            </a:pPr>
            <a:r>
              <a:rPr lang="en-US" dirty="0" smtClean="0"/>
              <a:t>  statements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To exit the loop structure</a:t>
            </a:r>
          </a:p>
          <a:p>
            <a:r>
              <a:rPr lang="en-US" dirty="0" smtClean="0"/>
              <a:t>‘break’ can be used to exit loop structure</a:t>
            </a:r>
          </a:p>
          <a:p>
            <a:r>
              <a:rPr lang="en-US" dirty="0" smtClean="0"/>
              <a:t>set condition to be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2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7979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Write a function that converts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ahrenheit to Celsius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input: temperature in Fahrenheit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utput: temperature in Celsius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Write a program that builds a data frame containing degrees Fahrenheit to Celsius for -30 to 130 degrees </a:t>
            </a:r>
            <a:r>
              <a:rPr lang="en-US" dirty="0" smtClean="0">
                <a:solidFill>
                  <a:srgbClr val="FF0000"/>
                </a:solidFill>
              </a:rPr>
              <a:t>Fahrenheit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HINT: </a:t>
            </a:r>
            <a:r>
              <a:rPr lang="en-US" dirty="0" err="1" smtClean="0">
                <a:solidFill>
                  <a:srgbClr val="FF0000"/>
                </a:solidFill>
              </a:rPr>
              <a:t>celsius</a:t>
            </a:r>
            <a:r>
              <a:rPr lang="en-US" dirty="0" smtClean="0">
                <a:solidFill>
                  <a:srgbClr val="FF0000"/>
                </a:solidFill>
              </a:rPr>
              <a:t> = (</a:t>
            </a:r>
            <a:r>
              <a:rPr lang="en-US" dirty="0" err="1" smtClean="0">
                <a:solidFill>
                  <a:srgbClr val="FF0000"/>
                </a:solidFill>
              </a:rPr>
              <a:t>fahrenheit</a:t>
            </a:r>
            <a:r>
              <a:rPr lang="en-US" dirty="0" smtClean="0">
                <a:solidFill>
                  <a:srgbClr val="FF0000"/>
                </a:solidFill>
              </a:rPr>
              <a:t> – 32) X 5/9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Write the table from #2 to a tab-delimited text file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Exercise (if time!)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unique() function can be used to get the unique values in a vector</a:t>
            </a:r>
          </a:p>
          <a:p>
            <a:r>
              <a:rPr lang="en-US" dirty="0" smtClean="0"/>
              <a:t>The CO2 data set contains 84 measurements from an experiment comparing the C02 uptake of </a:t>
            </a:r>
            <a:r>
              <a:rPr lang="en-US" i="1" dirty="0" err="1"/>
              <a:t>Echinochloa</a:t>
            </a:r>
            <a:r>
              <a:rPr lang="en-US" i="1" dirty="0"/>
              <a:t> </a:t>
            </a:r>
            <a:r>
              <a:rPr lang="en-US" i="1" dirty="0" smtClean="0"/>
              <a:t>crus-</a:t>
            </a:r>
            <a:r>
              <a:rPr lang="en-US" i="1" dirty="0" err="1" smtClean="0"/>
              <a:t>galli</a:t>
            </a:r>
            <a:r>
              <a:rPr lang="en-US" i="1" dirty="0" smtClean="0"/>
              <a:t> </a:t>
            </a:r>
            <a:r>
              <a:rPr lang="en-US" dirty="0" smtClean="0"/>
              <a:t>sourced from Quebec and Mississippi.  Plants were measured chilled and </a:t>
            </a:r>
            <a:r>
              <a:rPr lang="en-US" dirty="0" err="1" smtClean="0"/>
              <a:t>nonchilled</a:t>
            </a:r>
            <a:r>
              <a:rPr lang="en-US" dirty="0" smtClean="0"/>
              <a:t>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Using the CO2 data set determine if the average expression of chilled plants from Quebec is higher than plants from Mississippi. 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Gentleman, Robert.  R Programming for Bioinformatics.  CRC Press, 2009.</a:t>
            </a:r>
          </a:p>
          <a:p>
            <a:r>
              <a:rPr lang="en-US" dirty="0" smtClean="0"/>
              <a:t>Slides Partially Sourced </a:t>
            </a:r>
            <a:r>
              <a:rPr lang="en-US" dirty="0"/>
              <a:t>from Barry Grant and Hui </a:t>
            </a:r>
            <a:r>
              <a:rPr lang="en-US" dirty="0" smtClean="0"/>
              <a:t>Jiang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0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Working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Reading and Writing Data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Indexes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Merging 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 Control Structures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7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Directory Structure to Organize Your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780539" cy="47849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Imagine if all of your input data, code, output data, images files were all in the same directory!</a:t>
            </a:r>
          </a:p>
          <a:p>
            <a:r>
              <a:rPr lang="en-US" dirty="0" smtClean="0"/>
              <a:t>Sounds like a mess!</a:t>
            </a:r>
          </a:p>
          <a:p>
            <a:r>
              <a:rPr lang="en-US" dirty="0" smtClean="0"/>
              <a:t>There is no perfect/standard directory structure, but here are a few suggestions: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a unique directory for each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Break your code up into parts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Write output (i.e. tables, images) to a separate sub-directory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1026" name="Picture 2" descr="Image result for funny me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8"/>
          <a:stretch/>
        </p:blipFill>
        <p:spPr bwMode="auto">
          <a:xfrm>
            <a:off x="6409189" y="2319766"/>
            <a:ext cx="2542397" cy="330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46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 Working Directory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" y="1201783"/>
            <a:ext cx="7871460" cy="4364627"/>
          </a:xfrm>
        </p:spPr>
        <p:txBody>
          <a:bodyPr>
            <a:noAutofit/>
          </a:bodyPr>
          <a:lstStyle/>
          <a:p>
            <a:r>
              <a:rPr lang="en-US" dirty="0" smtClean="0"/>
              <a:t>R </a:t>
            </a:r>
            <a:r>
              <a:rPr lang="en-US" dirty="0"/>
              <a:t>executes </a:t>
            </a:r>
            <a:r>
              <a:rPr lang="en-US" dirty="0" smtClean="0"/>
              <a:t>commands from </a:t>
            </a:r>
            <a:r>
              <a:rPr lang="en-US" dirty="0"/>
              <a:t>a ‘working directory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scripts, input files, output files</a:t>
            </a:r>
          </a:p>
          <a:p>
            <a:pPr lvl="1"/>
            <a:r>
              <a:rPr lang="en-US" dirty="0" smtClean="0"/>
              <a:t>absolute and relative directories may be specified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getwd</a:t>
            </a:r>
            <a:r>
              <a:rPr lang="en-US" dirty="0"/>
              <a:t>() </a:t>
            </a:r>
            <a:r>
              <a:rPr lang="en-US" dirty="0" smtClean="0"/>
              <a:t>to display current working directory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getwd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[1]  “C:/Users/</a:t>
            </a:r>
            <a:r>
              <a:rPr lang="en-US" dirty="0" err="1" smtClean="0"/>
              <a:t>bankhead</a:t>
            </a:r>
            <a:r>
              <a:rPr lang="en-US" dirty="0" smtClean="0"/>
              <a:t>/Documents”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 smtClean="0"/>
              <a:t>setwd</a:t>
            </a:r>
            <a:r>
              <a:rPr lang="en-US" dirty="0"/>
              <a:t>() </a:t>
            </a:r>
            <a:r>
              <a:rPr lang="en-US" dirty="0" smtClean="0"/>
              <a:t> to change </a:t>
            </a:r>
            <a:r>
              <a:rPr lang="en-US" dirty="0"/>
              <a:t>your working </a:t>
            </a:r>
            <a:r>
              <a:rPr lang="en-US" dirty="0" smtClean="0"/>
              <a:t>directory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setwd</a:t>
            </a:r>
            <a:r>
              <a:rPr lang="en-US" dirty="0" smtClean="0"/>
              <a:t>(“../Desktop/</a:t>
            </a:r>
            <a:r>
              <a:rPr lang="en-US" dirty="0" err="1" smtClean="0"/>
              <a:t>armandsFolder</a:t>
            </a:r>
            <a:r>
              <a:rPr lang="en-US" dirty="0" smtClean="0"/>
              <a:t>”)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dir</a:t>
            </a:r>
            <a:r>
              <a:rPr lang="en-US" dirty="0"/>
              <a:t>() to list </a:t>
            </a:r>
            <a:r>
              <a:rPr lang="en-US" dirty="0" smtClean="0"/>
              <a:t>files and folders in </a:t>
            </a:r>
            <a:r>
              <a:rPr lang="en-US" dirty="0"/>
              <a:t>your working directory</a:t>
            </a:r>
          </a:p>
        </p:txBody>
      </p:sp>
      <p:sp>
        <p:nvSpPr>
          <p:cNvPr id="8" name="Rectangle 7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71518" y="5657671"/>
            <a:ext cx="6643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Exercise: Create a directory/folder outside of R and use the </a:t>
            </a:r>
            <a:r>
              <a:rPr lang="en-US" sz="2400" dirty="0" err="1" smtClean="0">
                <a:solidFill>
                  <a:srgbClr val="FF0000"/>
                </a:solidFill>
              </a:rPr>
              <a:t>setwd</a:t>
            </a:r>
            <a:r>
              <a:rPr lang="en-US" sz="2400" dirty="0" smtClean="0">
                <a:solidFill>
                  <a:srgbClr val="FF0000"/>
                </a:solidFill>
              </a:rPr>
              <a:t>() function to navigate to that directory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1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Data To Text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 lets create something to write as a text file</a:t>
            </a:r>
          </a:p>
          <a:p>
            <a:pPr marL="0" indent="0">
              <a:buNone/>
            </a:pPr>
            <a:r>
              <a:rPr lang="en-US" dirty="0" smtClean="0"/>
              <a:t>&gt;  m4 </a:t>
            </a:r>
            <a:r>
              <a:rPr lang="en-US" dirty="0"/>
              <a:t>= matrix(1:300,nrow=100,ncol=3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&gt;  </a:t>
            </a:r>
            <a:r>
              <a:rPr lang="en-US" dirty="0" err="1"/>
              <a:t>colnames</a:t>
            </a:r>
            <a:r>
              <a:rPr lang="en-US" dirty="0"/>
              <a:t>(m4) = c(‘A’,’B’,C’)</a:t>
            </a:r>
          </a:p>
          <a:p>
            <a:pPr marL="0" indent="0">
              <a:buNone/>
            </a:pPr>
            <a:r>
              <a:rPr lang="en-US" dirty="0" smtClean="0"/>
              <a:t>&gt;  m4 = </a:t>
            </a:r>
            <a:r>
              <a:rPr lang="en-US" dirty="0" err="1" smtClean="0"/>
              <a:t>data.frame</a:t>
            </a:r>
            <a:r>
              <a:rPr lang="en-US" dirty="0" smtClean="0"/>
              <a:t>(m4,D = c(rep(‘X’,50),rep(‘Y’,50)))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write.table</a:t>
            </a:r>
            <a:r>
              <a:rPr lang="en-US" dirty="0" smtClean="0"/>
              <a:t>() to write data to a file</a:t>
            </a:r>
          </a:p>
          <a:p>
            <a:pPr lvl="1"/>
            <a:r>
              <a:rPr lang="en-US" dirty="0" smtClean="0"/>
              <a:t>Many arguments!  Use ?</a:t>
            </a:r>
            <a:r>
              <a:rPr lang="en-US" dirty="0" err="1" smtClean="0"/>
              <a:t>write.table</a:t>
            </a:r>
            <a:r>
              <a:rPr lang="en-US" dirty="0"/>
              <a:t> </a:t>
            </a:r>
            <a:r>
              <a:rPr lang="en-US" dirty="0" smtClean="0"/>
              <a:t>to find out more</a:t>
            </a:r>
          </a:p>
          <a:p>
            <a:pPr marL="0" indent="0">
              <a:buNone/>
            </a:pPr>
            <a:r>
              <a:rPr lang="en-US" dirty="0" smtClean="0"/>
              <a:t>&gt;  </a:t>
            </a:r>
            <a:r>
              <a:rPr lang="en-US" dirty="0" err="1" smtClean="0"/>
              <a:t>write.table</a:t>
            </a:r>
            <a:r>
              <a:rPr lang="en-US" dirty="0" smtClean="0"/>
              <a:t>(m4, ‘myData.txt’, quote=F, </a:t>
            </a:r>
            <a:r>
              <a:rPr lang="en-US" dirty="0" err="1" smtClean="0"/>
              <a:t>row.names</a:t>
            </a:r>
            <a:r>
              <a:rPr lang="en-US" dirty="0" smtClean="0"/>
              <a:t>=F, </a:t>
            </a:r>
            <a:r>
              <a:rPr lang="en-US" dirty="0" err="1" smtClean="0"/>
              <a:t>sep</a:t>
            </a:r>
            <a:r>
              <a:rPr lang="en-US" dirty="0" smtClean="0"/>
              <a:t>=“\t”)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dir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[1] “myData.txt”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4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Text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read.delim</a:t>
            </a:r>
            <a:r>
              <a:rPr lang="en-US" dirty="0" smtClean="0"/>
              <a:t>() to read data from a file</a:t>
            </a:r>
          </a:p>
          <a:p>
            <a:pPr marL="0" indent="0">
              <a:buNone/>
            </a:pPr>
            <a:r>
              <a:rPr lang="en-US" dirty="0" smtClean="0"/>
              <a:t>&gt;  m5 = </a:t>
            </a:r>
            <a:r>
              <a:rPr lang="en-US" dirty="0" err="1" smtClean="0"/>
              <a:t>read.delim</a:t>
            </a:r>
            <a:r>
              <a:rPr lang="en-US" dirty="0" smtClean="0"/>
              <a:t>(‘myData.txt’)</a:t>
            </a:r>
          </a:p>
          <a:p>
            <a:pPr marL="0" indent="0">
              <a:buNone/>
            </a:pPr>
            <a:r>
              <a:rPr lang="en-US" dirty="0" smtClean="0"/>
              <a:t>&gt;  dim(m5)</a:t>
            </a:r>
          </a:p>
          <a:p>
            <a:pPr marL="0" indent="0">
              <a:buNone/>
            </a:pPr>
            <a:r>
              <a:rPr lang="en-US" dirty="0" smtClean="0"/>
              <a:t>&gt;  head(m5)</a:t>
            </a:r>
          </a:p>
          <a:p>
            <a:r>
              <a:rPr lang="en-US" dirty="0" smtClean="0"/>
              <a:t>By default the first row is read in as column names</a:t>
            </a:r>
          </a:p>
          <a:p>
            <a:r>
              <a:rPr lang="en-US" dirty="0" smtClean="0"/>
              <a:t>Our data appears to be read in correctly but R has converted our text data into something called a factor</a:t>
            </a:r>
          </a:p>
          <a:p>
            <a:pPr marL="0" indent="0">
              <a:buNone/>
            </a:pPr>
            <a:r>
              <a:rPr lang="en-US" dirty="0" smtClean="0"/>
              <a:t>&gt;  m5$D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97" y="6176963"/>
            <a:ext cx="7756753" cy="4775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207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367305" cy="42228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Factors are used to break complex data up into discrete categories</a:t>
            </a:r>
          </a:p>
          <a:p>
            <a:r>
              <a:rPr lang="en-US" dirty="0" smtClean="0"/>
              <a:t>This comes in handy when we need to group samples for statistical analysis (e.g. fitting linear models)</a:t>
            </a:r>
          </a:p>
          <a:p>
            <a:r>
              <a:rPr lang="en-US" dirty="0" smtClean="0"/>
              <a:t>Adding new values can generate errors!</a:t>
            </a:r>
          </a:p>
          <a:p>
            <a:r>
              <a:rPr lang="en-US" dirty="0" smtClean="0"/>
              <a:t>By default R will convert non-numeric data into factors</a:t>
            </a:r>
          </a:p>
          <a:p>
            <a:pPr lvl="1"/>
            <a:r>
              <a:rPr lang="en-US" dirty="0" smtClean="0"/>
              <a:t>Use options(</a:t>
            </a:r>
            <a:r>
              <a:rPr lang="en-US" dirty="0" err="1" smtClean="0"/>
              <a:t>stringsAsFactors</a:t>
            </a:r>
            <a:r>
              <a:rPr lang="en-US" dirty="0" smtClean="0"/>
              <a:t>=FALSE) in your scripts to over-ride!</a:t>
            </a:r>
          </a:p>
          <a:p>
            <a:pPr marL="0" indent="0">
              <a:buNone/>
            </a:pPr>
            <a:r>
              <a:rPr lang="en-US" dirty="0" smtClean="0"/>
              <a:t>&gt;  options(</a:t>
            </a:r>
            <a:r>
              <a:rPr lang="en-US" dirty="0" err="1" smtClean="0"/>
              <a:t>stringsAsFactors</a:t>
            </a:r>
            <a:r>
              <a:rPr lang="en-US" dirty="0" smtClean="0"/>
              <a:t> = FALSE)</a:t>
            </a:r>
          </a:p>
          <a:p>
            <a:pPr marL="0" indent="0">
              <a:buNone/>
            </a:pPr>
            <a:r>
              <a:rPr lang="en-US" dirty="0" smtClean="0"/>
              <a:t>&gt;  m5 </a:t>
            </a:r>
            <a:r>
              <a:rPr lang="en-US" dirty="0"/>
              <a:t>= </a:t>
            </a:r>
            <a:r>
              <a:rPr lang="en-US" dirty="0" err="1"/>
              <a:t>read.delim</a:t>
            </a:r>
            <a:r>
              <a:rPr lang="en-US" dirty="0"/>
              <a:t>(‘myData.txt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r>
              <a:rPr lang="en-US" dirty="0" smtClean="0"/>
              <a:t>&gt;  m5$D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" y="5857843"/>
            <a:ext cx="8791167" cy="6810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Indexing is a powerful tool for filtering large data frames or matrices</a:t>
            </a:r>
          </a:p>
          <a:p>
            <a:r>
              <a:rPr lang="en-US" dirty="0" smtClean="0"/>
              <a:t>There are two central ways to index: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Logical vectors:</a:t>
            </a:r>
          </a:p>
          <a:p>
            <a:pPr marL="457200" lvl="1" indent="0">
              <a:buNone/>
            </a:pPr>
            <a:r>
              <a:rPr lang="en-US" dirty="0" smtClean="0"/>
              <a:t>&gt;  m5$A &lt; 10</a:t>
            </a:r>
          </a:p>
          <a:p>
            <a:pPr marL="457200" lvl="1" indent="0">
              <a:buNone/>
            </a:pPr>
            <a:r>
              <a:rPr lang="en-US" dirty="0" smtClean="0"/>
              <a:t>[1]  TRUE  </a:t>
            </a:r>
            <a:r>
              <a:rPr lang="en-US" dirty="0" err="1" smtClean="0"/>
              <a:t>TRUE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TRUE</a:t>
            </a:r>
            <a:r>
              <a:rPr lang="en-US" dirty="0" smtClean="0"/>
              <a:t> ….</a:t>
            </a:r>
          </a:p>
          <a:p>
            <a:pPr marL="914400" lvl="1" indent="-457200">
              <a:buAutoNum type="arabicPeriod" startAt="2"/>
            </a:pPr>
            <a:r>
              <a:rPr lang="en-US" dirty="0" smtClean="0"/>
              <a:t>Integer vectors:</a:t>
            </a:r>
          </a:p>
          <a:p>
            <a:pPr marL="457200" lvl="1" indent="0">
              <a:buNone/>
            </a:pPr>
            <a:r>
              <a:rPr lang="en-US" dirty="0" smtClean="0"/>
              <a:t>&gt;  which(m5$A &lt; 10)</a:t>
            </a:r>
          </a:p>
          <a:p>
            <a:pPr marL="457200" lvl="1" indent="0">
              <a:buNone/>
            </a:pPr>
            <a:r>
              <a:rPr lang="en-US" dirty="0" smtClean="0"/>
              <a:t>[1] 1 2 3 4 5 6 7 8 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75" y="5618295"/>
            <a:ext cx="7928149" cy="111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2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</TotalTime>
  <Words>1609</Words>
  <Application>Microsoft Office PowerPoint</Application>
  <PresentationFormat>On-screen Show (4:3)</PresentationFormat>
  <Paragraphs>285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DCMB BioComputing BootCamp Day 3, Session II: R Control Structures and Functions</vt:lpstr>
      <vt:lpstr>Overview</vt:lpstr>
      <vt:lpstr>Use Directory Structure to Organize Your Work</vt:lpstr>
      <vt:lpstr>The R Working Directory</vt:lpstr>
      <vt:lpstr>Writing Data To Text Files</vt:lpstr>
      <vt:lpstr>Reading Data From Text Files</vt:lpstr>
      <vt:lpstr>Factors in R</vt:lpstr>
      <vt:lpstr>Using Indexes</vt:lpstr>
      <vt:lpstr>Using Indexes</vt:lpstr>
      <vt:lpstr>Merging Data Frames</vt:lpstr>
      <vt:lpstr>Merging Data Frames</vt:lpstr>
      <vt:lpstr>Merging Data Frames: Types of Joins</vt:lpstr>
      <vt:lpstr>Functions</vt:lpstr>
      <vt:lpstr>Functions</vt:lpstr>
      <vt:lpstr>Program Control Structures</vt:lpstr>
      <vt:lpstr>Program Control Structures: apply</vt:lpstr>
      <vt:lpstr>Program Control Structures: if/else/else if</vt:lpstr>
      <vt:lpstr>Program Control Structures: if/else/else if</vt:lpstr>
      <vt:lpstr>Program Control Structures: for</vt:lpstr>
      <vt:lpstr>Program Control Structures: for</vt:lpstr>
      <vt:lpstr>Program Control Structures: while</vt:lpstr>
      <vt:lpstr>Exercises </vt:lpstr>
      <vt:lpstr>Bonus Exercise (if time!)</vt:lpstr>
      <vt:lpstr>References</vt:lpstr>
    </vt:vector>
  </TitlesOfParts>
  <Company>University of Michigan Health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DCMB BioComputing BootCamp Day 3, Lecture 1:  Introduction to R</dc:title>
  <dc:creator>Bankhead III, Armand</dc:creator>
  <cp:lastModifiedBy>Bankhead III, Armand</cp:lastModifiedBy>
  <cp:revision>102</cp:revision>
  <dcterms:created xsi:type="dcterms:W3CDTF">2017-08-21T11:26:05Z</dcterms:created>
  <dcterms:modified xsi:type="dcterms:W3CDTF">2018-08-21T19:04:40Z</dcterms:modified>
</cp:coreProperties>
</file>