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1" r:id="rId5"/>
    <p:sldId id="262" r:id="rId6"/>
    <p:sldId id="269" r:id="rId7"/>
    <p:sldId id="280" r:id="rId8"/>
    <p:sldId id="264" r:id="rId9"/>
    <p:sldId id="267" r:id="rId10"/>
    <p:sldId id="271" r:id="rId11"/>
    <p:sldId id="273" r:id="rId12"/>
    <p:sldId id="275" r:id="rId13"/>
    <p:sldId id="278" r:id="rId14"/>
    <p:sldId id="279" r:id="rId15"/>
    <p:sldId id="281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162" autoAdjust="0"/>
  </p:normalViewPr>
  <p:slideViewPr>
    <p:cSldViewPr snapToGrid="0">
      <p:cViewPr varScale="1">
        <p:scale>
          <a:sx n="109" d="100"/>
          <a:sy n="109" d="100"/>
        </p:scale>
        <p:origin x="59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FFC24-5317-449E-8447-7D5A10C57FDC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93D6E-37BD-465A-9AA7-220CB3C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https://mechanical-engg.com/gallery/image/1063-v6-engine-exploded-view/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3D6E-37BD-465A-9AA7-220CB3C27D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93D6E-37BD-465A-9AA7-220CB3C27D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9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5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1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3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7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6791-4F5D-4E2C-BB04-7544275F67E2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503F-78EE-491B-91A3-C1EEAC992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7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weathermetric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iomar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oconducto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arside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625" y="600306"/>
            <a:ext cx="4296751" cy="565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Reference Manuals, Vignettes, and News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31" y="1720634"/>
            <a:ext cx="3276600" cy="933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29160" y="5993970"/>
            <a:ext cx="97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Vignette</a:t>
            </a:r>
            <a:endParaRPr lang="en-US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3718734" y="5993970"/>
            <a:ext cx="152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User’s Manual</a:t>
            </a:r>
            <a:endParaRPr lang="en-US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6820381" y="5993970"/>
            <a:ext cx="1509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Package News</a:t>
            </a:r>
            <a:endParaRPr lang="en-US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98882" y="3479370"/>
            <a:ext cx="8735318" cy="2514600"/>
            <a:chOff x="98882" y="3479370"/>
            <a:chExt cx="8735318" cy="2514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82" y="3479370"/>
              <a:ext cx="2799341" cy="2514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4056" y="3479370"/>
              <a:ext cx="2805806" cy="2514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5695" y="3479370"/>
              <a:ext cx="2518505" cy="2514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6" name="Straight Arrow Connector 15"/>
          <p:cNvCxnSpPr/>
          <p:nvPr/>
        </p:nvCxnSpPr>
        <p:spPr>
          <a:xfrm flipH="1">
            <a:off x="1806735" y="1999281"/>
            <a:ext cx="3927638" cy="131735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93031" y="2187359"/>
            <a:ext cx="1441342" cy="1129278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214175" y="2431476"/>
            <a:ext cx="752313" cy="885161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6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Source Code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"/>
          <a:stretch/>
        </p:blipFill>
        <p:spPr>
          <a:xfrm>
            <a:off x="4882840" y="2279551"/>
            <a:ext cx="4152671" cy="309900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69966" y="1825624"/>
            <a:ext cx="4612874" cy="473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you wanted to find out more about how a package is implemented?  </a:t>
            </a:r>
          </a:p>
          <a:p>
            <a:r>
              <a:rPr lang="en-US" dirty="0" smtClean="0"/>
              <a:t>By default the binary form of a package is downloaded and installed</a:t>
            </a:r>
          </a:p>
          <a:p>
            <a:r>
              <a:rPr lang="en-US" dirty="0" smtClean="0"/>
              <a:t>Download the “source” version of the package to view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9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4882"/>
            <a:ext cx="7035685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Exercise: Download the source code package for </a:t>
            </a:r>
            <a:r>
              <a:rPr lang="en-US" b="1" dirty="0" err="1" smtClean="0">
                <a:solidFill>
                  <a:srgbClr val="FF0000"/>
                </a:solidFill>
              </a:rPr>
              <a:t>weathermetrics</a:t>
            </a:r>
            <a:r>
              <a:rPr lang="en-US" b="1" dirty="0" smtClean="0">
                <a:solidFill>
                  <a:srgbClr val="FF0000"/>
                </a:solidFill>
              </a:rPr>
              <a:t> and view the code for the function </a:t>
            </a:r>
            <a:r>
              <a:rPr lang="en-US" b="1" dirty="0" err="1" smtClean="0">
                <a:solidFill>
                  <a:srgbClr val="FF0000"/>
                </a:solidFill>
              </a:rPr>
              <a:t>fahrenheit.to.celsius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73243"/>
            <a:ext cx="7886700" cy="39037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 are two ways you can download the source code for the </a:t>
            </a:r>
            <a:r>
              <a:rPr lang="en-US" dirty="0" err="1" smtClean="0"/>
              <a:t>weathermetrics</a:t>
            </a:r>
            <a:r>
              <a:rPr lang="en-US" dirty="0" smtClean="0"/>
              <a:t> package: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cran.r-project.org/web/packages/weathermetrics/index.html</a:t>
            </a:r>
            <a:r>
              <a:rPr lang="en-US" dirty="0" smtClean="0"/>
              <a:t> and download “Package source”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download.packages</a:t>
            </a:r>
            <a:r>
              <a:rPr lang="en-US" dirty="0" smtClean="0"/>
              <a:t>(</a:t>
            </a:r>
            <a:r>
              <a:rPr lang="en-US" dirty="0" err="1" smtClean="0"/>
              <a:t>pkgs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weathermetrics</a:t>
            </a:r>
            <a:r>
              <a:rPr lang="en-US" dirty="0"/>
              <a:t>", </a:t>
            </a:r>
            <a:r>
              <a:rPr lang="en-US" dirty="0" err="1" smtClean="0"/>
              <a:t>destdir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".", type </a:t>
            </a:r>
            <a:r>
              <a:rPr lang="en-US" dirty="0"/>
              <a:t>= "source")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gunzip</a:t>
            </a:r>
            <a:r>
              <a:rPr lang="en-US" dirty="0" smtClean="0"/>
              <a:t> or </a:t>
            </a:r>
            <a:r>
              <a:rPr lang="en-US" dirty="0" err="1" smtClean="0"/>
              <a:t>winzip</a:t>
            </a:r>
            <a:r>
              <a:rPr lang="en-US" dirty="0" smtClean="0"/>
              <a:t> to decompress the package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grep</a:t>
            </a:r>
            <a:r>
              <a:rPr lang="en-US" dirty="0" smtClean="0"/>
              <a:t> to find the file with </a:t>
            </a:r>
            <a:r>
              <a:rPr lang="en-US" dirty="0" err="1" smtClean="0"/>
              <a:t>fahrenheit.to.celsius</a:t>
            </a:r>
            <a:endParaRPr lang="en-US" dirty="0" smtClean="0"/>
          </a:p>
          <a:p>
            <a:r>
              <a:rPr lang="en-US" dirty="0" smtClean="0"/>
              <a:t>Open the file and find the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98796" y="284183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it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2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biomaRt</a:t>
            </a:r>
            <a:r>
              <a:rPr lang="en-US" dirty="0" smtClean="0"/>
              <a:t> Allows Users to Search Across Genomic Annotation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biomaRt</a:t>
            </a:r>
            <a:r>
              <a:rPr lang="en-US" dirty="0" smtClean="0"/>
              <a:t> is an R interface to the </a:t>
            </a:r>
            <a:r>
              <a:rPr lang="en-US" dirty="0" err="1" smtClean="0"/>
              <a:t>BioMart</a:t>
            </a:r>
            <a:r>
              <a:rPr lang="en-US" dirty="0" smtClean="0"/>
              <a:t> software suite (</a:t>
            </a:r>
            <a:r>
              <a:rPr lang="en-US" dirty="0" smtClean="0">
                <a:hlinkClick r:id="rId3"/>
              </a:rPr>
              <a:t>http://biomart.org</a:t>
            </a:r>
            <a:r>
              <a:rPr lang="en-US" dirty="0" smtClean="0"/>
              <a:t>) that is a repository of inter-connected genome annotation databases</a:t>
            </a:r>
          </a:p>
          <a:p>
            <a:r>
              <a:rPr lang="en-US" dirty="0" smtClean="0"/>
              <a:t>Challenges in genome annotation are a widespread in the field of bioinformatics for several reasons: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Our understanding the genome continues to evolve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Many researchers investigating the genome across the globe may use slightly different conventions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Genome annotation is biased by historical nomenclature</a:t>
            </a:r>
          </a:p>
          <a:p>
            <a:r>
              <a:rPr lang="en-US" dirty="0" smtClean="0"/>
              <a:t>Example: AKT1 also has an </a:t>
            </a:r>
            <a:r>
              <a:rPr lang="en-US" dirty="0" err="1"/>
              <a:t>E</a:t>
            </a:r>
            <a:r>
              <a:rPr lang="en-US" dirty="0" err="1" smtClean="0"/>
              <a:t>ntrez</a:t>
            </a:r>
            <a:r>
              <a:rPr lang="en-US" dirty="0" smtClean="0"/>
              <a:t> gene ID of 207 and </a:t>
            </a:r>
            <a:r>
              <a:rPr lang="en-US" dirty="0" err="1" smtClean="0"/>
              <a:t>Refseq</a:t>
            </a:r>
            <a:r>
              <a:rPr lang="en-US" dirty="0" smtClean="0"/>
              <a:t> transcripts called </a:t>
            </a:r>
            <a:r>
              <a:rPr lang="en-US" dirty="0"/>
              <a:t>NM_005163.2, NM_001014432.1, NM_001014431.1 </a:t>
            </a:r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 AKT1 </a:t>
            </a:r>
            <a:r>
              <a:rPr lang="en-US" dirty="0" smtClean="0"/>
              <a:t>also has </a:t>
            </a:r>
            <a:r>
              <a:rPr lang="en-US" dirty="0" err="1" smtClean="0"/>
              <a:t>Ensembl</a:t>
            </a:r>
            <a:r>
              <a:rPr lang="en-US" dirty="0" smtClean="0"/>
              <a:t> transcripts </a:t>
            </a:r>
            <a:r>
              <a:rPr lang="en-US" dirty="0"/>
              <a:t>called ENST00000555528.5, ENST00000349310.7, </a:t>
            </a:r>
            <a:r>
              <a:rPr lang="en-US" dirty="0" smtClean="0"/>
              <a:t>ENST00000407796.6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581001"/>
            <a:ext cx="2579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Durinck</a:t>
            </a:r>
            <a:r>
              <a:rPr lang="en-US" sz="1200" dirty="0" smtClean="0"/>
              <a:t> </a:t>
            </a:r>
            <a:r>
              <a:rPr lang="en-US" sz="1200" i="1" dirty="0" smtClean="0"/>
              <a:t>et al.</a:t>
            </a:r>
            <a:r>
              <a:rPr lang="en-US" sz="1200" dirty="0" smtClean="0"/>
              <a:t>, Nature Protocols (2009)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40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7617575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Exercise: Retrieve </a:t>
            </a:r>
            <a:r>
              <a:rPr lang="en-US" b="1" dirty="0" err="1" smtClean="0">
                <a:solidFill>
                  <a:srgbClr val="FF0000"/>
                </a:solidFill>
              </a:rPr>
              <a:t>Entrez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and </a:t>
            </a:r>
            <a:r>
              <a:rPr lang="en-US" b="1" dirty="0" err="1" smtClean="0">
                <a:solidFill>
                  <a:srgbClr val="FF0000"/>
                </a:solidFill>
              </a:rPr>
              <a:t>Ensembl</a:t>
            </a:r>
            <a:r>
              <a:rPr lang="en-US" b="1" dirty="0" smtClean="0">
                <a:solidFill>
                  <a:srgbClr val="FF0000"/>
                </a:solidFill>
              </a:rPr>
              <a:t> IDs for AKT1, TP53, EGFR, PIK3CA using </a:t>
            </a:r>
            <a:r>
              <a:rPr lang="en-US" b="1" dirty="0" err="1" smtClean="0">
                <a:solidFill>
                  <a:srgbClr val="FF0000"/>
                </a:solidFill>
              </a:rPr>
              <a:t>biomaRt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57161" cy="49741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Load the package (</a:t>
            </a:r>
            <a:r>
              <a:rPr lang="en-US" sz="2200" dirty="0" err="1" smtClean="0"/>
              <a:t>biomaRt</a:t>
            </a:r>
            <a:r>
              <a:rPr lang="en-US" sz="2200" dirty="0" smtClean="0"/>
              <a:t> should already be installed from earlier in this session)</a:t>
            </a:r>
          </a:p>
          <a:p>
            <a:pPr marL="0" indent="0">
              <a:buNone/>
            </a:pPr>
            <a:r>
              <a:rPr lang="en-US" sz="2200" dirty="0" smtClean="0"/>
              <a:t>&gt; library(</a:t>
            </a:r>
            <a:r>
              <a:rPr lang="en-US" sz="2200" dirty="0" err="1" smtClean="0"/>
              <a:t>biomaRt</a:t>
            </a:r>
            <a:r>
              <a:rPr lang="en-US" sz="2200" dirty="0" smtClean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200" dirty="0" smtClean="0"/>
              <a:t>Select a mart and a dataset to query</a:t>
            </a:r>
            <a:endParaRPr lang="en-US" sz="1700" dirty="0" smtClean="0"/>
          </a:p>
          <a:p>
            <a:pPr marL="0" indent="0">
              <a:buNone/>
            </a:pPr>
            <a:r>
              <a:rPr lang="en-US" sz="2200" dirty="0"/>
              <a:t>&gt; </a:t>
            </a:r>
            <a:r>
              <a:rPr lang="en-US" sz="2200" dirty="0" err="1"/>
              <a:t>ensembl</a:t>
            </a:r>
            <a:r>
              <a:rPr lang="en-US" sz="2200" dirty="0"/>
              <a:t> = </a:t>
            </a:r>
            <a:r>
              <a:rPr lang="en-US" sz="2200" dirty="0" err="1"/>
              <a:t>useMart</a:t>
            </a:r>
            <a:r>
              <a:rPr lang="en-US" sz="2200" dirty="0"/>
              <a:t>("</a:t>
            </a:r>
            <a:r>
              <a:rPr lang="en-US" sz="2200" dirty="0" err="1"/>
              <a:t>ensembl</a:t>
            </a:r>
            <a:r>
              <a:rPr lang="en-US" sz="2200" dirty="0"/>
              <a:t>“, dataset = "</a:t>
            </a:r>
            <a:r>
              <a:rPr lang="en-US" sz="2200" dirty="0" err="1"/>
              <a:t>hsapiens_gene_ensembl</a:t>
            </a:r>
            <a:r>
              <a:rPr lang="en-US" sz="2200" dirty="0"/>
              <a:t>")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200" dirty="0"/>
              <a:t>Use the </a:t>
            </a:r>
            <a:r>
              <a:rPr lang="en-US" sz="2200" dirty="0" err="1"/>
              <a:t>biomaRt</a:t>
            </a:r>
            <a:r>
              <a:rPr lang="en-US" sz="2200" dirty="0"/>
              <a:t> vignette </a:t>
            </a:r>
            <a:r>
              <a:rPr lang="en-US" sz="2200" dirty="0" smtClean="0"/>
              <a:t>“How to build a </a:t>
            </a:r>
            <a:r>
              <a:rPr lang="en-US" sz="2200" dirty="0" err="1" smtClean="0"/>
              <a:t>biomaRt</a:t>
            </a:r>
            <a:r>
              <a:rPr lang="en-US" sz="2200" dirty="0" smtClean="0"/>
              <a:t> query” (Section 3) to construct a query</a:t>
            </a:r>
          </a:p>
          <a:p>
            <a:pPr marL="0" indent="0">
              <a:buNone/>
            </a:pPr>
            <a:r>
              <a:rPr lang="en-US" sz="2200" dirty="0" smtClean="0"/>
              <a:t>HINT</a:t>
            </a:r>
            <a:r>
              <a:rPr lang="en-US" sz="2200" dirty="0"/>
              <a:t>: filters = c('</a:t>
            </a:r>
            <a:r>
              <a:rPr lang="en-US" sz="2200" dirty="0" err="1"/>
              <a:t>hgnc_symbol</a:t>
            </a:r>
            <a:r>
              <a:rPr lang="en-US" sz="2200" dirty="0" smtClean="0"/>
              <a:t>')</a:t>
            </a:r>
          </a:p>
          <a:p>
            <a:pPr marL="0" indent="0">
              <a:buNone/>
            </a:pPr>
            <a:r>
              <a:rPr lang="en-US" sz="2200" dirty="0"/>
              <a:t>HINT: attributes = c('hgnc_symbol','</a:t>
            </a:r>
            <a:r>
              <a:rPr lang="en-US" sz="2200" dirty="0" err="1"/>
              <a:t>entrezgene</a:t>
            </a:r>
            <a:r>
              <a:rPr lang="en-US" sz="2200" dirty="0"/>
              <a:t>',</a:t>
            </a:r>
            <a:r>
              <a:rPr lang="en-US" sz="2200" dirty="0" smtClean="0"/>
              <a:t>'</a:t>
            </a:r>
            <a:r>
              <a:rPr lang="en-US" sz="2200" dirty="0" err="1" smtClean="0"/>
              <a:t>ensembl_gene_id</a:t>
            </a:r>
            <a:r>
              <a:rPr lang="en-US" sz="2200" dirty="0" smtClean="0"/>
              <a:t>‘)</a:t>
            </a:r>
          </a:p>
          <a:p>
            <a:pPr marL="0" indent="0">
              <a:buNone/>
            </a:pPr>
            <a:r>
              <a:rPr lang="en-US" sz="2200" dirty="0"/>
              <a:t>HINT: </a:t>
            </a:r>
            <a:r>
              <a:rPr lang="en-US" sz="2200" dirty="0" err="1" smtClean="0"/>
              <a:t>inputValues</a:t>
            </a:r>
            <a:r>
              <a:rPr lang="en-US" sz="2200" dirty="0" smtClean="0"/>
              <a:t> </a:t>
            </a:r>
            <a:r>
              <a:rPr lang="en-US" sz="2200" dirty="0"/>
              <a:t>= c('AKT1','TP53','EGFR','PIK3CA</a:t>
            </a:r>
            <a:r>
              <a:rPr lang="en-US" sz="2200" dirty="0" smtClean="0"/>
              <a:t>')</a:t>
            </a:r>
          </a:p>
          <a:p>
            <a:pPr marL="0" indent="0">
              <a:buNone/>
            </a:pPr>
            <a:r>
              <a:rPr lang="en-US" sz="2200" dirty="0" smtClean="0"/>
              <a:t>HINT: mart = </a:t>
            </a:r>
            <a:r>
              <a:rPr lang="en-US" sz="2200" dirty="0" err="1" smtClean="0"/>
              <a:t>ensembl</a:t>
            </a: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98796" y="284183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it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Remarks/Advice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 your code</a:t>
            </a:r>
          </a:p>
          <a:p>
            <a:r>
              <a:rPr lang="en-US" dirty="0" smtClean="0"/>
              <a:t>Short programs are better</a:t>
            </a:r>
          </a:p>
          <a:p>
            <a:r>
              <a:rPr lang="en-US" dirty="0" smtClean="0"/>
              <a:t>Plan!</a:t>
            </a:r>
          </a:p>
          <a:p>
            <a:r>
              <a:rPr lang="en-US" dirty="0" smtClean="0"/>
              <a:t>Be prepared to iterate</a:t>
            </a:r>
          </a:p>
          <a:p>
            <a:pPr lvl="1"/>
            <a:r>
              <a:rPr lang="en-US" dirty="0" smtClean="0"/>
              <a:t>Make a change</a:t>
            </a:r>
          </a:p>
          <a:p>
            <a:pPr lvl="1"/>
            <a:r>
              <a:rPr lang="en-US" dirty="0" smtClean="0"/>
              <a:t>Run </a:t>
            </a:r>
          </a:p>
          <a:p>
            <a:pPr lvl="1"/>
            <a:r>
              <a:rPr lang="en-US" dirty="0" smtClean="0"/>
              <a:t>Make another change</a:t>
            </a:r>
          </a:p>
          <a:p>
            <a:pPr lvl="1"/>
            <a:r>
              <a:rPr lang="en-US" dirty="0" smtClean="0"/>
              <a:t>Run 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654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Gentleman, Robert.  R Programming for Bioinformatics.  CRC Press, 2009.</a:t>
            </a:r>
          </a:p>
          <a:p>
            <a:r>
              <a:rPr lang="en-US" dirty="0" smtClean="0"/>
              <a:t>Slides Partially Sourced </a:t>
            </a:r>
            <a:r>
              <a:rPr lang="en-US" dirty="0"/>
              <a:t>from </a:t>
            </a:r>
            <a:r>
              <a:rPr lang="en-US" dirty="0" smtClean="0"/>
              <a:t>Barry Grant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1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7167"/>
            <a:ext cx="7772400" cy="322279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DCMB </a:t>
            </a:r>
            <a:r>
              <a:rPr lang="en-US" sz="4400" dirty="0" err="1" smtClean="0"/>
              <a:t>BioComputing</a:t>
            </a:r>
            <a:r>
              <a:rPr lang="en-US" sz="4400" dirty="0" smtClean="0"/>
              <a:t> </a:t>
            </a:r>
            <a:r>
              <a:rPr lang="en-US" sz="4400" dirty="0" err="1" smtClean="0"/>
              <a:t>BootCamp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Day 3, Session IV:</a:t>
            </a:r>
            <a:br>
              <a:rPr lang="en-US" sz="4400" dirty="0" smtClean="0"/>
            </a:br>
            <a:r>
              <a:rPr lang="en-US" sz="4400" b="1" dirty="0" smtClean="0"/>
              <a:t>Working with Packages from CRAN and Bioconductor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Armand Bankhead</a:t>
            </a:r>
          </a:p>
          <a:p>
            <a:r>
              <a:rPr lang="en-US" dirty="0"/>
              <a:t>b</a:t>
            </a:r>
            <a:r>
              <a:rPr lang="en-US" dirty="0" smtClean="0"/>
              <a:t>ankhead@umich.edu</a:t>
            </a:r>
          </a:p>
          <a:p>
            <a:r>
              <a:rPr lang="en-US" dirty="0" smtClean="0"/>
              <a:t>8/22/2018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05" y="4940847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Bioconductor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Installation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Package Source </a:t>
            </a:r>
            <a:r>
              <a:rPr lang="en-US" dirty="0"/>
              <a:t>C</a:t>
            </a:r>
            <a:r>
              <a:rPr lang="en-US" dirty="0" smtClean="0"/>
              <a:t>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Example: </a:t>
            </a:r>
            <a:r>
              <a:rPr lang="en-US" dirty="0" err="1" smtClean="0"/>
              <a:t>BioMart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ioconductor</a:t>
            </a:r>
            <a:r>
              <a:rPr lang="en-US" dirty="0" smtClean="0"/>
              <a:t> package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CRAN: The </a:t>
            </a:r>
            <a:r>
              <a:rPr lang="en-US" u="sng" dirty="0"/>
              <a:t>C</a:t>
            </a:r>
            <a:r>
              <a:rPr lang="en-US" dirty="0"/>
              <a:t>omprehensive </a:t>
            </a:r>
            <a:r>
              <a:rPr lang="en-US" u="sng" dirty="0"/>
              <a:t>R</a:t>
            </a:r>
            <a:r>
              <a:rPr lang="en-US" dirty="0"/>
              <a:t> </a:t>
            </a:r>
            <a:r>
              <a:rPr lang="en-US" u="sng" dirty="0"/>
              <a:t>A</a:t>
            </a:r>
            <a:r>
              <a:rPr lang="en-US" dirty="0"/>
              <a:t>rchive </a:t>
            </a:r>
            <a:r>
              <a:rPr lang="en-US" u="sng" dirty="0"/>
              <a:t>N</a:t>
            </a:r>
            <a:r>
              <a:rPr lang="en-US" dirty="0"/>
              <a:t>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83" y="1825625"/>
            <a:ext cx="4231933" cy="4658302"/>
          </a:xfrm>
        </p:spPr>
        <p:txBody>
          <a:bodyPr>
            <a:normAutofit/>
          </a:bodyPr>
          <a:lstStyle/>
          <a:p>
            <a:r>
              <a:rPr lang="en-US" dirty="0"/>
              <a:t>CRAN is a website dedicated to hosting the R language and R packages</a:t>
            </a:r>
          </a:p>
          <a:p>
            <a:pPr lvl="1"/>
            <a:r>
              <a:rPr lang="en-US" dirty="0"/>
              <a:t>packages are shared collections of R code</a:t>
            </a:r>
          </a:p>
          <a:p>
            <a:r>
              <a:rPr lang="en-US" dirty="0"/>
              <a:t>There are currently 12,884 available packages</a:t>
            </a:r>
          </a:p>
          <a:p>
            <a:pPr lvl="1"/>
            <a:r>
              <a:rPr lang="en-US" dirty="0"/>
              <a:t>search via google</a:t>
            </a:r>
          </a:p>
          <a:p>
            <a:pPr lvl="1"/>
            <a:r>
              <a:rPr lang="en-US" dirty="0"/>
              <a:t>table (index) of available packages</a:t>
            </a:r>
          </a:p>
          <a:p>
            <a:pPr lvl="1"/>
            <a:r>
              <a:rPr lang="en-US" dirty="0"/>
              <a:t>CRAN Task Views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15" y="2289779"/>
            <a:ext cx="4454715" cy="2816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895471" y="510660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CRAN Package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R Packages Contain?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 code</a:t>
            </a:r>
          </a:p>
          <a:p>
            <a:r>
              <a:rPr lang="en-US" dirty="0"/>
              <a:t>H</a:t>
            </a:r>
            <a:r>
              <a:rPr lang="en-US" dirty="0" smtClean="0"/>
              <a:t>elp pages</a:t>
            </a:r>
          </a:p>
          <a:p>
            <a:r>
              <a:rPr lang="en-US" dirty="0"/>
              <a:t>D</a:t>
            </a:r>
            <a:r>
              <a:rPr lang="en-US" dirty="0" smtClean="0"/>
              <a:t>ata: example data sets included for demonstration purposes</a:t>
            </a:r>
          </a:p>
          <a:p>
            <a:r>
              <a:rPr lang="en-US" dirty="0"/>
              <a:t>O</a:t>
            </a:r>
            <a:r>
              <a:rPr lang="en-US" dirty="0" smtClean="0"/>
              <a:t>ther documentation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ignettes: documents that integrate code and how to perform a specific task</a:t>
            </a:r>
          </a:p>
          <a:p>
            <a:pPr lvl="1"/>
            <a:r>
              <a:rPr lang="en-US" dirty="0" smtClean="0"/>
              <a:t>tutorials</a:t>
            </a:r>
          </a:p>
          <a:p>
            <a:r>
              <a:rPr lang="en-US" dirty="0"/>
              <a:t>C</a:t>
            </a:r>
            <a:r>
              <a:rPr lang="en-US" dirty="0" smtClean="0"/>
              <a:t>ode written in other languages (e.g. C, FORTRAN)</a:t>
            </a:r>
          </a:p>
          <a:p>
            <a:r>
              <a:rPr lang="en-US" dirty="0"/>
              <a:t>D</a:t>
            </a:r>
            <a:r>
              <a:rPr lang="en-US" dirty="0" smtClean="0"/>
              <a:t>irectives used to help install the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Install a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the command prompt type: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 smtClean="0"/>
              <a:t>install.packages</a:t>
            </a:r>
            <a:r>
              <a:rPr lang="en-US" dirty="0"/>
              <a:t>('</a:t>
            </a:r>
            <a:r>
              <a:rPr lang="en-US" dirty="0" err="1"/>
              <a:t>weathermetrics</a:t>
            </a:r>
            <a:r>
              <a:rPr lang="en-US" dirty="0"/>
              <a:t>')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In </a:t>
            </a:r>
            <a:r>
              <a:rPr lang="en-US" dirty="0" err="1" smtClean="0"/>
              <a:t>RStudio</a:t>
            </a:r>
            <a:r>
              <a:rPr lang="en-US" dirty="0" smtClean="0"/>
              <a:t> select Tools -&gt; Install Packages from the top of the main screen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066"/>
          <a:stretch/>
        </p:blipFill>
        <p:spPr>
          <a:xfrm>
            <a:off x="4692912" y="3774710"/>
            <a:ext cx="4111021" cy="2989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0025" r="26172" b="72254"/>
          <a:stretch/>
        </p:blipFill>
        <p:spPr>
          <a:xfrm>
            <a:off x="151333" y="4468287"/>
            <a:ext cx="3506267" cy="12772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ight Arrow 7"/>
          <p:cNvSpPr/>
          <p:nvPr/>
        </p:nvSpPr>
        <p:spPr>
          <a:xfrm>
            <a:off x="3856668" y="4869353"/>
            <a:ext cx="597585" cy="47509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87072" cy="1325563"/>
          </a:xfrm>
        </p:spPr>
        <p:txBody>
          <a:bodyPr/>
          <a:lstStyle/>
          <a:p>
            <a:r>
              <a:rPr lang="en-US" dirty="0" smtClean="0"/>
              <a:t>Useful Commands for Exploring 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search() – lists packages currently loaded</a:t>
            </a:r>
          </a:p>
          <a:p>
            <a:pPr marL="0" indent="0">
              <a:buNone/>
            </a:pPr>
            <a:r>
              <a:rPr lang="en-US" dirty="0" err="1" smtClean="0"/>
              <a:t>sessionInfo</a:t>
            </a:r>
            <a:r>
              <a:rPr lang="en-US" dirty="0" smtClean="0"/>
              <a:t>() – lists packages with version #’s</a:t>
            </a:r>
          </a:p>
          <a:p>
            <a:pPr marL="0" indent="0">
              <a:buNone/>
            </a:pPr>
            <a:r>
              <a:rPr lang="en-US" dirty="0" err="1" smtClean="0"/>
              <a:t>packageDescription</a:t>
            </a:r>
            <a:r>
              <a:rPr lang="en-US" dirty="0" smtClean="0"/>
              <a:t>() – prints brief description</a:t>
            </a:r>
          </a:p>
          <a:p>
            <a:pPr marL="0" indent="0">
              <a:buNone/>
            </a:pPr>
            <a:r>
              <a:rPr lang="en-US" dirty="0" err="1" smtClean="0"/>
              <a:t>install.packages</a:t>
            </a:r>
            <a:r>
              <a:rPr lang="en-US" dirty="0" smtClean="0"/>
              <a:t>() - install an R package from CRAN</a:t>
            </a:r>
          </a:p>
          <a:p>
            <a:pPr marL="0" indent="0">
              <a:buNone/>
            </a:pPr>
            <a:r>
              <a:rPr lang="en-US" dirty="0" err="1" smtClean="0"/>
              <a:t>update.packages</a:t>
            </a:r>
            <a:r>
              <a:rPr lang="en-US" dirty="0" smtClean="0"/>
              <a:t>() – checks for package updates and installs updates if necessary</a:t>
            </a:r>
          </a:p>
          <a:p>
            <a:pPr marL="0" indent="0">
              <a:buNone/>
            </a:pPr>
            <a:r>
              <a:rPr lang="en-US" dirty="0" err="1" smtClean="0"/>
              <a:t>available.packages</a:t>
            </a:r>
            <a:r>
              <a:rPr lang="en-US" dirty="0" smtClean="0"/>
              <a:t>() – returns packages that are available from CRAN</a:t>
            </a:r>
          </a:p>
          <a:p>
            <a:pPr marL="0" indent="0">
              <a:buNone/>
            </a:pPr>
            <a:r>
              <a:rPr lang="en-US" dirty="0" err="1" smtClean="0"/>
              <a:t>installed.packages</a:t>
            </a:r>
            <a:r>
              <a:rPr lang="en-US" dirty="0" smtClean="0"/>
              <a:t>() – returns packages that are installed on the user’s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654882">
            <a:off x="6398796" y="284183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542" y="5896400"/>
            <a:ext cx="813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Exercise: What packages are currently loaded?  What packages are installed on your computer?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17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5694658" cy="333531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 packages and datasets for working with high-throughput genomic data</a:t>
            </a:r>
          </a:p>
          <a:p>
            <a:pPr lvl="1"/>
            <a:r>
              <a:rPr lang="en-US" dirty="0" smtClean="0">
                <a:hlinkClick r:id="rId2"/>
              </a:rPr>
              <a:t>http://bioconductor.org</a:t>
            </a:r>
            <a:endParaRPr lang="en-US" dirty="0" smtClean="0"/>
          </a:p>
          <a:p>
            <a:pPr lvl="1"/>
            <a:r>
              <a:rPr lang="en-US" dirty="0" smtClean="0"/>
              <a:t>Bioconductor was started in Fall 2001</a:t>
            </a:r>
          </a:p>
          <a:p>
            <a:pPr lvl="1"/>
            <a:r>
              <a:rPr lang="en-US" dirty="0" smtClean="0"/>
              <a:t>Two releases each year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3.7 has 1,560 packages</a:t>
            </a:r>
          </a:p>
          <a:p>
            <a:r>
              <a:rPr lang="en-US" dirty="0" smtClean="0"/>
              <a:t>Packages undergo formal initial review and continuous automated testing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42" y="134896"/>
            <a:ext cx="4181517" cy="12599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582" y="1617518"/>
            <a:ext cx="1956715" cy="47675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080" y="5357945"/>
            <a:ext cx="2255005" cy="13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 Bioconductor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96" y="3753789"/>
            <a:ext cx="7886700" cy="2272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First install core packages: 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/>
              <a:t>source("https://bioconductor.org/</a:t>
            </a:r>
            <a:r>
              <a:rPr lang="en-US" dirty="0" err="1"/>
              <a:t>biocLite.R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biocLite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Next install specific packages of interest:</a:t>
            </a:r>
          </a:p>
          <a:p>
            <a:pPr marL="0" indent="0">
              <a:buNone/>
            </a:pPr>
            <a:r>
              <a:rPr lang="en-US" dirty="0" smtClean="0"/>
              <a:t>&gt; </a:t>
            </a:r>
            <a:r>
              <a:rPr lang="en-US" dirty="0" err="1" smtClean="0"/>
              <a:t>biocLite</a:t>
            </a:r>
            <a:r>
              <a:rPr lang="en-US" dirty="0"/>
              <a:t>("</a:t>
            </a:r>
            <a:r>
              <a:rPr lang="en-US" dirty="0" err="1" smtClean="0"/>
              <a:t>biomaRt</a:t>
            </a:r>
            <a:r>
              <a:rPr lang="en-US" dirty="0" smtClean="0"/>
              <a:t>")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2654882">
            <a:off x="6398796" y="284183"/>
            <a:ext cx="4089600" cy="655200"/>
          </a:xfrm>
          <a:prstGeom prst="rect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Try it out!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15903" y="1829697"/>
            <a:ext cx="7912194" cy="1828800"/>
            <a:chOff x="246742" y="1829697"/>
            <a:chExt cx="7912194" cy="1828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742" y="1829697"/>
              <a:ext cx="3879201" cy="1828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5536" y="1829697"/>
              <a:ext cx="3173400" cy="1828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Right Arrow 10"/>
            <p:cNvSpPr/>
            <p:nvPr/>
          </p:nvSpPr>
          <p:spPr>
            <a:xfrm>
              <a:off x="4256947" y="2389624"/>
              <a:ext cx="597585" cy="47509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12"/>
          <p:cNvSpPr/>
          <p:nvPr/>
        </p:nvSpPr>
        <p:spPr>
          <a:xfrm>
            <a:off x="2125707" y="2848228"/>
            <a:ext cx="570998" cy="146785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8650" y="3186608"/>
            <a:ext cx="1027085" cy="199772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2543" y="6026694"/>
            <a:ext cx="813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Exercise: Install Bioconductor.  Install the </a:t>
            </a:r>
            <a:r>
              <a:rPr lang="en-US" sz="2400" b="1" dirty="0" err="1" smtClean="0">
                <a:solidFill>
                  <a:srgbClr val="FF0000"/>
                </a:solidFill>
              </a:rPr>
              <a:t>biomaRt</a:t>
            </a:r>
            <a:r>
              <a:rPr lang="en-US" sz="2400" b="1" dirty="0" smtClean="0">
                <a:solidFill>
                  <a:srgbClr val="FF0000"/>
                </a:solidFill>
              </a:rPr>
              <a:t> package</a:t>
            </a:r>
            <a:r>
              <a:rPr lang="en-US" sz="2400" b="1" dirty="0" smtClean="0">
                <a:solidFill>
                  <a:srgbClr val="FF0000"/>
                </a:solidFill>
              </a:rPr>
              <a:t>.  This may take time…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99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760</Words>
  <Application>Microsoft Office PowerPoint</Application>
  <PresentationFormat>On-screen Show (4:3)</PresentationFormat>
  <Paragraphs>109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DCMB BioComputing BootCamp Day 3, Session IV: Working with Packages from CRAN and Bioconductor</vt:lpstr>
      <vt:lpstr>Overview</vt:lpstr>
      <vt:lpstr>CRAN: The Comprehensive R Archive Network</vt:lpstr>
      <vt:lpstr>What do R Packages Contain?</vt:lpstr>
      <vt:lpstr>Ways to Install a Package</vt:lpstr>
      <vt:lpstr>Useful Commands for Exploring R Packages</vt:lpstr>
      <vt:lpstr>PowerPoint Presentation</vt:lpstr>
      <vt:lpstr>How to Install Bioconductor Packages</vt:lpstr>
      <vt:lpstr>Package Reference Manuals, Vignettes, and News</vt:lpstr>
      <vt:lpstr>Package Source Code</vt:lpstr>
      <vt:lpstr>Exercise: Download the source code package for weathermetrics and view the code for the function fahrenheit.to.celsius()</vt:lpstr>
      <vt:lpstr>biomaRt Allows Users to Search Across Genomic Annotation Databases</vt:lpstr>
      <vt:lpstr>Exercise: Retrieve Entrez and Ensembl IDs for AKT1, TP53, EGFR, PIK3CA using biomaRt</vt:lpstr>
      <vt:lpstr>Closing Remarks/Advice</vt:lpstr>
      <vt:lpstr>References</vt:lpstr>
    </vt:vector>
  </TitlesOfParts>
  <Company>University of Michigan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 III, Armand</dc:creator>
  <cp:lastModifiedBy>Bankhead III, Armand</cp:lastModifiedBy>
  <cp:revision>42</cp:revision>
  <dcterms:created xsi:type="dcterms:W3CDTF">2018-08-15T21:37:58Z</dcterms:created>
  <dcterms:modified xsi:type="dcterms:W3CDTF">2018-08-21T22:46:12Z</dcterms:modified>
</cp:coreProperties>
</file>