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4" r:id="rId2"/>
    <p:sldId id="256" r:id="rId3"/>
    <p:sldId id="257" r:id="rId4"/>
    <p:sldId id="295" r:id="rId5"/>
    <p:sldId id="260" r:id="rId6"/>
    <p:sldId id="261" r:id="rId7"/>
    <p:sldId id="268" r:id="rId8"/>
    <p:sldId id="270" r:id="rId9"/>
    <p:sldId id="269" r:id="rId10"/>
    <p:sldId id="296" r:id="rId11"/>
    <p:sldId id="262" r:id="rId12"/>
    <p:sldId id="271" r:id="rId13"/>
    <p:sldId id="280" r:id="rId14"/>
    <p:sldId id="281" r:id="rId15"/>
    <p:sldId id="272" r:id="rId16"/>
    <p:sldId id="263" r:id="rId17"/>
    <p:sldId id="273" r:id="rId18"/>
    <p:sldId id="264" r:id="rId19"/>
    <p:sldId id="274" r:id="rId20"/>
    <p:sldId id="297" r:id="rId21"/>
    <p:sldId id="283" r:id="rId22"/>
    <p:sldId id="284" r:id="rId23"/>
    <p:sldId id="265" r:id="rId24"/>
    <p:sldId id="285" r:id="rId25"/>
    <p:sldId id="275" r:id="rId26"/>
    <p:sldId id="289" r:id="rId27"/>
    <p:sldId id="286" r:id="rId28"/>
    <p:sldId id="290" r:id="rId29"/>
    <p:sldId id="291" r:id="rId30"/>
    <p:sldId id="292" r:id="rId31"/>
    <p:sldId id="276" r:id="rId32"/>
    <p:sldId id="293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130" autoAdjust="0"/>
  </p:normalViewPr>
  <p:slideViewPr>
    <p:cSldViewPr snapToGrid="0">
      <p:cViewPr varScale="1">
        <p:scale>
          <a:sx n="72" d="100"/>
          <a:sy n="72" d="100"/>
        </p:scale>
        <p:origin x="16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F7660-FE91-4CBD-9E76-3A2C28A4DD95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1C41-F149-4101-B5CD-411B1B86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40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52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 #</a:t>
            </a:r>
            <a:r>
              <a:rPr lang="en-US" baseline="0" dirty="0" smtClean="0"/>
              <a:t> applications: studying electromagnetic fields, solving complex integration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as.integer</a:t>
            </a:r>
            <a:r>
              <a:rPr lang="en-US" dirty="0" smtClean="0"/>
              <a:t>(c(1,2,”asdf”))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r4ds.had.co.n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99878" y="915774"/>
            <a:ext cx="3544245" cy="5026452"/>
            <a:chOff x="7164060" y="1510629"/>
            <a:chExt cx="3544245" cy="5026452"/>
          </a:xfrm>
        </p:grpSpPr>
        <p:pic>
          <p:nvPicPr>
            <p:cNvPr id="5" name="Picture 4" descr="Image result for location location location far si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060" y="1510629"/>
              <a:ext cx="3544245" cy="4790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4557" y="1874142"/>
              <a:ext cx="3341995" cy="3924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24557" y="5798417"/>
              <a:ext cx="334199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Suddenly, a heated exchange took place between the king and the moat contractor.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0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2409" y="4482460"/>
            <a:ext cx="4239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Same general functionality as </a:t>
            </a:r>
            <a:r>
              <a:rPr lang="en-US" sz="2400" b="1" dirty="0" err="1" smtClean="0">
                <a:solidFill>
                  <a:srgbClr val="FF0000"/>
                </a:solidFill>
              </a:rPr>
              <a:t>RStudio</a:t>
            </a:r>
            <a:r>
              <a:rPr lang="en-US" sz="2400" b="1" dirty="0" smtClean="0">
                <a:solidFill>
                  <a:srgbClr val="FF0000"/>
                </a:solidFill>
              </a:rPr>
              <a:t>, but simpler interface, steeper learning curve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Ways to Use R: Standard R GUI vs. </a:t>
            </a:r>
            <a:r>
              <a:rPr lang="en-US" sz="3400" dirty="0" err="1" smtClean="0"/>
              <a:t>RStudio</a:t>
            </a:r>
            <a:endParaRPr lang="en-US" sz="3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5231759" y="1341636"/>
            <a:ext cx="3337503" cy="3140824"/>
            <a:chOff x="5325034" y="2589514"/>
            <a:chExt cx="3337503" cy="314082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5034" y="2958846"/>
              <a:ext cx="3337503" cy="277149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502304" y="2589514"/>
              <a:ext cx="982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 Studio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722" y="1341636"/>
            <a:ext cx="4070892" cy="2810857"/>
            <a:chOff x="451034" y="2590524"/>
            <a:chExt cx="4070892" cy="28108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034" y="2958846"/>
              <a:ext cx="4070892" cy="244253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28650" y="4603432"/>
              <a:ext cx="1515291" cy="36933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en-US" dirty="0" smtClean="0"/>
                <a:t>R Console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9843" y="4603432"/>
              <a:ext cx="1515291" cy="36933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Code Editor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64908" y="2590524"/>
              <a:ext cx="1643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Standard R GUI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as a Statistical 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 can be used to directly call statistical functions directly from an interactive session</a:t>
            </a:r>
          </a:p>
          <a:p>
            <a:r>
              <a:rPr lang="en-US" dirty="0" smtClean="0"/>
              <a:t>log2</a:t>
            </a:r>
          </a:p>
          <a:p>
            <a:r>
              <a:rPr lang="en-US" dirty="0" err="1" smtClean="0"/>
              <a:t>sqrt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og10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norm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/>
              <a:t>m</a:t>
            </a:r>
            <a:r>
              <a:rPr lang="en-US" dirty="0" smtClean="0"/>
              <a:t>edian</a:t>
            </a:r>
          </a:p>
          <a:p>
            <a:r>
              <a:rPr lang="en-US" dirty="0" smtClean="0"/>
              <a:t>min</a:t>
            </a:r>
            <a:endParaRPr lang="en-US" dirty="0"/>
          </a:p>
          <a:p>
            <a:r>
              <a:rPr lang="en-US" dirty="0"/>
              <a:t>max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https://cran.r-project.org/doc/contrib/Short-refcard.pdf</a:t>
            </a:r>
          </a:p>
        </p:txBody>
      </p:sp>
    </p:spTree>
    <p:extLst>
      <p:ext uri="{BB962C8B-B14F-4D97-AF65-F5344CB8AC3E}">
        <p14:creationId xmlns:p14="http://schemas.microsoft.com/office/powerpoint/2010/main" val="4740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44"/>
            <a:ext cx="7886700" cy="1325563"/>
          </a:xfrm>
        </p:spPr>
        <p:txBody>
          <a:bodyPr/>
          <a:lstStyle/>
          <a:p>
            <a:r>
              <a:rPr lang="en-US" dirty="0" smtClean="0"/>
              <a:t>Some Simple 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860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2 + 2</a:t>
            </a:r>
          </a:p>
          <a:p>
            <a:pPr marL="0" indent="0">
              <a:buNone/>
            </a:pPr>
            <a:r>
              <a:rPr lang="en-US" dirty="0" smtClean="0"/>
              <a:t>[1]   4</a:t>
            </a:r>
          </a:p>
          <a:p>
            <a:pPr marL="0" indent="0">
              <a:buNone/>
            </a:pPr>
            <a:r>
              <a:rPr lang="en-US" dirty="0" smtClean="0"/>
              <a:t>&gt;  3^2</a:t>
            </a:r>
          </a:p>
          <a:p>
            <a:pPr marL="0" indent="0">
              <a:buNone/>
            </a:pPr>
            <a:r>
              <a:rPr lang="en-US" dirty="0" smtClean="0"/>
              <a:t>[1]   9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sqrt</a:t>
            </a:r>
            <a:r>
              <a:rPr lang="en-US" dirty="0" smtClean="0"/>
              <a:t>(25)</a:t>
            </a:r>
          </a:p>
          <a:p>
            <a:pPr marL="0" indent="0">
              <a:buNone/>
            </a:pPr>
            <a:r>
              <a:rPr lang="en-US" dirty="0" smtClean="0"/>
              <a:t>[1]   5</a:t>
            </a:r>
          </a:p>
          <a:p>
            <a:pPr marL="0" indent="0">
              <a:buNone/>
            </a:pPr>
            <a:r>
              <a:rPr lang="en-US" dirty="0" smtClean="0"/>
              <a:t>&gt;  2*(1 + 1)</a:t>
            </a:r>
          </a:p>
          <a:p>
            <a:pPr marL="0" indent="0">
              <a:buNone/>
            </a:pPr>
            <a:r>
              <a:rPr lang="en-US" dirty="0" smtClean="0"/>
              <a:t>[1]   4</a:t>
            </a:r>
          </a:p>
          <a:p>
            <a:pPr marL="0" indent="0">
              <a:buNone/>
            </a:pPr>
            <a:r>
              <a:rPr lang="en-US" dirty="0" smtClean="0"/>
              <a:t>&gt;  2*1 + 1</a:t>
            </a:r>
          </a:p>
          <a:p>
            <a:pPr marL="0" indent="0">
              <a:buNone/>
            </a:pPr>
            <a:r>
              <a:rPr lang="en-US" dirty="0" smtClean="0"/>
              <a:t>[1]  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9349" y="1777779"/>
            <a:ext cx="338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exp</a:t>
            </a:r>
            <a:r>
              <a:rPr lang="en-US" dirty="0" smtClean="0"/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2.718282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log(2.718282)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log(10, base =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       , base =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None/>
            </a:pPr>
            <a:r>
              <a:rPr lang="en-US" dirty="0"/>
              <a:t>&gt;  x = 1:50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plot(x, sin(x))</a:t>
            </a:r>
          </a:p>
        </p:txBody>
      </p:sp>
      <p:sp>
        <p:nvSpPr>
          <p:cNvPr id="6" name="Oval 5"/>
          <p:cNvSpPr/>
          <p:nvPr/>
        </p:nvSpPr>
        <p:spPr>
          <a:xfrm>
            <a:off x="628650" y="1825625"/>
            <a:ext cx="346710" cy="3384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9349" y="4425133"/>
            <a:ext cx="346710" cy="3384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2902" y="3152504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2005" y="4908459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8650" y="2082528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547" y="146070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 Prompt!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0723" y="2180890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Result of the command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6188" y="4893604"/>
            <a:ext cx="19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Order of operator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precedence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632" y="2771594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Optional argument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3601" y="4037165"/>
            <a:ext cx="22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Incomplete command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  <a:endCxn id="7" idx="7"/>
          </p:cNvCxnSpPr>
          <p:nvPr/>
        </p:nvCxnSpPr>
        <p:spPr>
          <a:xfrm flipH="1">
            <a:off x="5425284" y="4221831"/>
            <a:ext cx="1498317" cy="25286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8650" y="6176963"/>
            <a:ext cx="392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Try these commands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047" y="520779"/>
            <a:ext cx="3828604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937" spc="-28" dirty="0">
                <a:latin typeface="Calibri"/>
                <a:cs typeface="Calibri"/>
              </a:rPr>
              <a:t>H</a:t>
            </a:r>
            <a:r>
              <a:rPr sz="3937" spc="-21" dirty="0">
                <a:latin typeface="Calibri"/>
                <a:cs typeface="Calibri"/>
              </a:rPr>
              <a:t>e</a:t>
            </a:r>
            <a:r>
              <a:rPr sz="3937" dirty="0">
                <a:latin typeface="Calibri"/>
                <a:cs typeface="Calibri"/>
              </a:rPr>
              <a:t>lp f</a:t>
            </a:r>
            <a:r>
              <a:rPr sz="3937" spc="-80" dirty="0">
                <a:latin typeface="Calibri"/>
                <a:cs typeface="Calibri"/>
              </a:rPr>
              <a:t>r</a:t>
            </a:r>
            <a:r>
              <a:rPr sz="3937" spc="-4" dirty="0">
                <a:latin typeface="Calibri"/>
                <a:cs typeface="Calibri"/>
              </a:rPr>
              <a:t>o</a:t>
            </a:r>
            <a:r>
              <a:rPr sz="3937" spc="-32" dirty="0">
                <a:latin typeface="Calibri"/>
                <a:cs typeface="Calibri"/>
              </a:rPr>
              <a:t>m</a:t>
            </a:r>
            <a:r>
              <a:rPr sz="3937" dirty="0">
                <a:latin typeface="Calibri"/>
                <a:cs typeface="Calibri"/>
              </a:rPr>
              <a:t> </a:t>
            </a:r>
            <a:r>
              <a:rPr sz="3937" spc="-32" dirty="0">
                <a:latin typeface="Calibri"/>
                <a:cs typeface="Calibri"/>
              </a:rPr>
              <a:t>w</a:t>
            </a:r>
            <a:r>
              <a:rPr sz="3937" dirty="0">
                <a:latin typeface="Calibri"/>
                <a:cs typeface="Calibri"/>
              </a:rPr>
              <a:t>ithin </a:t>
            </a:r>
            <a:r>
              <a:rPr sz="3937" spc="-25" dirty="0">
                <a:latin typeface="Calibri"/>
                <a:cs typeface="Calibri"/>
              </a:rPr>
              <a:t>R</a:t>
            </a:r>
            <a:endParaRPr sz="393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133" y="1529540"/>
            <a:ext cx="7820174" cy="4615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316" indent="-327708">
              <a:buFont typeface="Arial"/>
              <a:buChar char="•"/>
              <a:tabLst>
                <a:tab pos="339316" algn="l"/>
              </a:tabLst>
            </a:pPr>
            <a:r>
              <a:rPr sz="2672" spc="-18" dirty="0">
                <a:latin typeface="Calibri"/>
                <a:cs typeface="Calibri"/>
              </a:rPr>
              <a:t>G</a:t>
            </a:r>
            <a:r>
              <a:rPr sz="2672" spc="-32" dirty="0">
                <a:latin typeface="Calibri"/>
                <a:cs typeface="Calibri"/>
              </a:rPr>
              <a:t>e</a:t>
            </a:r>
            <a:r>
              <a:rPr sz="2672" spc="-49" dirty="0">
                <a:latin typeface="Calibri"/>
                <a:cs typeface="Calibri"/>
              </a:rPr>
              <a:t>t</a:t>
            </a:r>
            <a:r>
              <a:rPr sz="2672" dirty="0">
                <a:latin typeface="Calibri"/>
                <a:cs typeface="Calibri"/>
              </a:rPr>
              <a:t>tin</a:t>
            </a:r>
            <a:r>
              <a:rPr sz="2672" spc="-14" dirty="0">
                <a:latin typeface="Calibri"/>
                <a:cs typeface="Calibri"/>
              </a:rPr>
              <a:t>g</a:t>
            </a:r>
            <a:r>
              <a:rPr sz="2672" dirty="0">
                <a:latin typeface="Calibri"/>
                <a:cs typeface="Calibri"/>
              </a:rPr>
              <a:t> h</a:t>
            </a:r>
            <a:r>
              <a:rPr sz="2672" spc="-14" dirty="0">
                <a:latin typeface="Calibri"/>
                <a:cs typeface="Calibri"/>
              </a:rPr>
              <a:t>e</a:t>
            </a:r>
            <a:r>
              <a:rPr sz="2672" dirty="0">
                <a:latin typeface="Calibri"/>
                <a:cs typeface="Calibri"/>
              </a:rPr>
              <a:t>lp </a:t>
            </a:r>
            <a:r>
              <a:rPr sz="2672" spc="-56" dirty="0">
                <a:latin typeface="Calibri"/>
                <a:cs typeface="Calibri"/>
              </a:rPr>
              <a:t>f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spc="-11" dirty="0">
                <a:latin typeface="Calibri"/>
                <a:cs typeface="Calibri"/>
              </a:rPr>
              <a:t>r</a:t>
            </a:r>
            <a:r>
              <a:rPr sz="2672" dirty="0">
                <a:latin typeface="Calibri"/>
                <a:cs typeface="Calibri"/>
              </a:rPr>
              <a:t> a fun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ti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n</a:t>
            </a:r>
          </a:p>
          <a:p>
            <a:pPr marL="8929">
              <a:spcBef>
                <a:spcPts val="302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help("log")</a:t>
            </a:r>
            <a:endParaRPr sz="2391" dirty="0">
              <a:latin typeface="Courier New"/>
              <a:cs typeface="Courier New"/>
            </a:endParaRPr>
          </a:p>
          <a:p>
            <a:pPr marL="8929">
              <a:spcBef>
                <a:spcPts val="366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?log</a:t>
            </a:r>
            <a:endParaRPr sz="2391" dirty="0">
              <a:latin typeface="Courier New"/>
              <a:cs typeface="Courier New"/>
            </a:endParaRPr>
          </a:p>
          <a:p>
            <a:pPr marL="339316" indent="-327708">
              <a:spcBef>
                <a:spcPts val="787"/>
              </a:spcBef>
              <a:buFont typeface="Arial"/>
              <a:buChar char="•"/>
              <a:tabLst>
                <a:tab pos="339316" algn="l"/>
              </a:tabLst>
            </a:pPr>
            <a:r>
              <a:rPr sz="2672" dirty="0">
                <a:latin typeface="Calibri"/>
                <a:cs typeface="Calibri"/>
              </a:rPr>
              <a:t>S</a:t>
            </a:r>
            <a:r>
              <a:rPr sz="2672" spc="-14" dirty="0">
                <a:latin typeface="Calibri"/>
                <a:cs typeface="Calibri"/>
              </a:rPr>
              <a:t>ea</a:t>
            </a:r>
            <a:r>
              <a:rPr sz="2672" spc="-53" dirty="0">
                <a:latin typeface="Calibri"/>
                <a:cs typeface="Calibri"/>
              </a:rPr>
              <a:t>r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hin</a:t>
            </a:r>
            <a:r>
              <a:rPr sz="2672" spc="-14" dirty="0">
                <a:latin typeface="Calibri"/>
                <a:cs typeface="Calibri"/>
              </a:rPr>
              <a:t>g</a:t>
            </a:r>
            <a:r>
              <a:rPr sz="2672" dirty="0">
                <a:latin typeface="Calibri"/>
                <a:cs typeface="Calibri"/>
              </a:rPr>
              <a:t> </a:t>
            </a:r>
            <a:r>
              <a:rPr sz="2672" spc="-14" dirty="0">
                <a:latin typeface="Calibri"/>
                <a:cs typeface="Calibri"/>
              </a:rPr>
              <a:t>ac</a:t>
            </a:r>
            <a:r>
              <a:rPr sz="2672" spc="-56" dirty="0">
                <a:latin typeface="Calibri"/>
                <a:cs typeface="Calibri"/>
              </a:rPr>
              <a:t>r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ss p</a:t>
            </a:r>
            <a:r>
              <a:rPr sz="2672" spc="-14" dirty="0">
                <a:latin typeface="Calibri"/>
                <a:cs typeface="Calibri"/>
              </a:rPr>
              <a:t>ac</a:t>
            </a:r>
            <a:r>
              <a:rPr sz="2672" spc="-60" dirty="0">
                <a:latin typeface="Calibri"/>
                <a:cs typeface="Calibri"/>
              </a:rPr>
              <a:t>k</a:t>
            </a:r>
            <a:r>
              <a:rPr sz="2672" spc="-14" dirty="0">
                <a:latin typeface="Calibri"/>
                <a:cs typeface="Calibri"/>
              </a:rPr>
              <a:t>a</a:t>
            </a:r>
            <a:r>
              <a:rPr sz="2672" spc="-39" dirty="0">
                <a:latin typeface="Calibri"/>
                <a:cs typeface="Calibri"/>
              </a:rPr>
              <a:t>g</a:t>
            </a:r>
            <a:r>
              <a:rPr sz="2672" spc="-14" dirty="0">
                <a:latin typeface="Calibri"/>
                <a:cs typeface="Calibri"/>
              </a:rPr>
              <a:t>e</a:t>
            </a:r>
            <a:r>
              <a:rPr sz="2672" dirty="0">
                <a:latin typeface="Calibri"/>
                <a:cs typeface="Calibri"/>
              </a:rPr>
              <a:t>s</a:t>
            </a:r>
          </a:p>
          <a:p>
            <a:pPr marL="8929">
              <a:spcBef>
                <a:spcPts val="305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help.search("logarithm")</a:t>
            </a:r>
            <a:endParaRPr sz="2391" dirty="0">
              <a:latin typeface="Courier New"/>
              <a:cs typeface="Courier New"/>
            </a:endParaRPr>
          </a:p>
          <a:p>
            <a:pPr marL="339316" indent="-327708">
              <a:spcBef>
                <a:spcPts val="787"/>
              </a:spcBef>
              <a:buFont typeface="Arial"/>
              <a:buChar char="•"/>
              <a:tabLst>
                <a:tab pos="339316" algn="l"/>
              </a:tabLst>
            </a:pPr>
            <a:r>
              <a:rPr sz="2672" dirty="0">
                <a:latin typeface="Calibri"/>
                <a:cs typeface="Calibri"/>
              </a:rPr>
              <a:t>Findin</a:t>
            </a:r>
            <a:r>
              <a:rPr sz="2672" spc="-14" dirty="0">
                <a:latin typeface="Calibri"/>
                <a:cs typeface="Calibri"/>
              </a:rPr>
              <a:t>g all functi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ns 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f a p</a:t>
            </a:r>
            <a:r>
              <a:rPr sz="2672" spc="-14" dirty="0">
                <a:latin typeface="Calibri"/>
                <a:cs typeface="Calibri"/>
              </a:rPr>
              <a:t>ar</a:t>
            </a:r>
            <a:r>
              <a:rPr sz="2672" dirty="0">
                <a:latin typeface="Calibri"/>
                <a:cs typeface="Calibri"/>
              </a:rPr>
              <a:t>ti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ul</a:t>
            </a:r>
            <a:r>
              <a:rPr sz="2672" spc="-14" dirty="0">
                <a:latin typeface="Calibri"/>
                <a:cs typeface="Calibri"/>
              </a:rPr>
              <a:t>ar</a:t>
            </a:r>
            <a:r>
              <a:rPr sz="2672" dirty="0">
                <a:latin typeface="Calibri"/>
                <a:cs typeface="Calibri"/>
              </a:rPr>
              <a:t> </a:t>
            </a:r>
            <a:r>
              <a:rPr sz="2672" spc="-11" dirty="0">
                <a:latin typeface="Calibri"/>
                <a:cs typeface="Calibri"/>
              </a:rPr>
              <a:t>t</a:t>
            </a:r>
            <a:r>
              <a:rPr sz="2672" spc="-18" dirty="0">
                <a:latin typeface="Calibri"/>
                <a:cs typeface="Calibri"/>
              </a:rPr>
              <a:t>y</a:t>
            </a:r>
            <a:r>
              <a:rPr sz="2672" dirty="0">
                <a:latin typeface="Calibri"/>
                <a:cs typeface="Calibri"/>
              </a:rPr>
              <a:t>p</a:t>
            </a:r>
            <a:r>
              <a:rPr sz="2672" spc="-14" dirty="0">
                <a:latin typeface="Calibri"/>
                <a:cs typeface="Calibri"/>
              </a:rPr>
              <a:t>e</a:t>
            </a:r>
            <a:endParaRPr sz="2672" dirty="0">
              <a:latin typeface="Calibri"/>
              <a:cs typeface="Calibri"/>
            </a:endParaRPr>
          </a:p>
          <a:p>
            <a:pPr marL="8929">
              <a:spcBef>
                <a:spcPts val="309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sz="2391" spc="-4" dirty="0">
                <a:solidFill>
                  <a:srgbClr val="0000FF"/>
                </a:solidFill>
                <a:latin typeface="Courier New"/>
                <a:cs typeface="Courier New"/>
              </a:rPr>
              <a:t>apropos("log")</a:t>
            </a:r>
            <a:endParaRPr sz="2391" dirty="0">
              <a:latin typeface="Courier New"/>
              <a:cs typeface="Courier New"/>
            </a:endParaRPr>
          </a:p>
          <a:p>
            <a:pPr marL="357175" marR="839361" indent="-348245">
              <a:lnSpc>
                <a:spcPts val="2109"/>
              </a:lnSpc>
              <a:spcBef>
                <a:spcPts val="577"/>
              </a:spcBef>
            </a:pPr>
            <a:r>
              <a:rPr sz="1828" spc="-4" dirty="0">
                <a:latin typeface="Courier New"/>
                <a:cs typeface="Courier New"/>
              </a:rPr>
              <a:t>[7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"SSlogis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"as.data.frame.logical</a:t>
            </a:r>
            <a:r>
              <a:rPr sz="1828" dirty="0">
                <a:latin typeface="Courier New"/>
                <a:cs typeface="Courier New"/>
              </a:rPr>
              <a:t>"</a:t>
            </a:r>
            <a:r>
              <a:rPr sz="1828" spc="4" dirty="0">
                <a:latin typeface="Courier New"/>
                <a:cs typeface="Courier New"/>
              </a:rPr>
              <a:t> </a:t>
            </a:r>
            <a:r>
              <a:rPr sz="1828" spc="-4" dirty="0">
                <a:latin typeface="Courier New"/>
                <a:cs typeface="Courier New"/>
              </a:rPr>
              <a:t>"as.logical" "as.logical.factor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"dlogis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"is.logical"</a:t>
            </a:r>
            <a:endParaRPr sz="1828" dirty="0">
              <a:latin typeface="Courier New"/>
              <a:cs typeface="Courier New"/>
            </a:endParaRPr>
          </a:p>
          <a:p>
            <a:pPr marL="8929">
              <a:spcBef>
                <a:spcPts val="281"/>
              </a:spcBef>
            </a:pPr>
            <a:r>
              <a:rPr sz="1828" spc="-4" dirty="0">
                <a:latin typeface="Courier New"/>
                <a:cs typeface="Courier New"/>
              </a:rPr>
              <a:t>[13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"log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"log10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"log1p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"log2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"logLik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"logb"</a:t>
            </a:r>
            <a:endParaRPr sz="1828" dirty="0">
              <a:latin typeface="Courier New"/>
              <a:cs typeface="Courier New"/>
            </a:endParaRPr>
          </a:p>
          <a:p>
            <a:pPr marL="357175" marR="3572" indent="-348245">
              <a:lnSpc>
                <a:spcPts val="2109"/>
              </a:lnSpc>
              <a:spcBef>
                <a:spcPts val="548"/>
              </a:spcBef>
            </a:pPr>
            <a:r>
              <a:rPr sz="1828" spc="-4" dirty="0">
                <a:latin typeface="Courier New"/>
                <a:cs typeface="Courier New"/>
              </a:rPr>
              <a:t>[19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"logical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"loglin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"plogis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"print.logLik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"qlogis" "rlogis"</a:t>
            </a:r>
            <a:endParaRPr sz="1828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3289" y="297537"/>
            <a:ext cx="863501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937" dirty="0">
                <a:latin typeface="Calibri"/>
                <a:cs typeface="Calibri"/>
              </a:rPr>
              <a:t>?log</a:t>
            </a:r>
            <a:endParaRPr sz="3937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437555"/>
            <a:ext cx="4080867" cy="628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4786312" y="910828"/>
            <a:ext cx="4205883" cy="5866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37159" y="1272540"/>
            <a:ext cx="769739" cy="228600"/>
          </a:xfrm>
          <a:custGeom>
            <a:avLst/>
            <a:gdLst/>
            <a:ahLst/>
            <a:cxnLst/>
            <a:rect l="l" t="t" r="r" b="b"/>
            <a:pathLst>
              <a:path w="1094740" h="325119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1040382" y="0"/>
                </a:lnTo>
                <a:lnTo>
                  <a:pt x="1054710" y="1914"/>
                </a:lnTo>
                <a:lnTo>
                  <a:pt x="1087012" y="26566"/>
                </a:lnTo>
                <a:lnTo>
                  <a:pt x="1094570" y="270932"/>
                </a:lnTo>
                <a:lnTo>
                  <a:pt x="1092656" y="285259"/>
                </a:lnTo>
                <a:lnTo>
                  <a:pt x="1068004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37160" y="2766060"/>
            <a:ext cx="472827" cy="228600"/>
          </a:xfrm>
          <a:custGeom>
            <a:avLst/>
            <a:gdLst/>
            <a:ahLst/>
            <a:cxnLst/>
            <a:rect l="l" t="t" r="r" b="b"/>
            <a:pathLst>
              <a:path w="672465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617726" y="0"/>
                </a:lnTo>
                <a:lnTo>
                  <a:pt x="632054" y="1914"/>
                </a:lnTo>
                <a:lnTo>
                  <a:pt x="664356" y="26566"/>
                </a:lnTo>
                <a:lnTo>
                  <a:pt x="671914" y="270932"/>
                </a:lnTo>
                <a:lnTo>
                  <a:pt x="670000" y="285259"/>
                </a:lnTo>
                <a:lnTo>
                  <a:pt x="645348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29540" y="4175759"/>
            <a:ext cx="769739" cy="228600"/>
          </a:xfrm>
          <a:custGeom>
            <a:avLst/>
            <a:gdLst/>
            <a:ahLst/>
            <a:cxnLst/>
            <a:rect l="l" t="t" r="r" b="b"/>
            <a:pathLst>
              <a:path w="1094740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1040382" y="0"/>
                </a:lnTo>
                <a:lnTo>
                  <a:pt x="1054710" y="1914"/>
                </a:lnTo>
                <a:lnTo>
                  <a:pt x="1087012" y="26566"/>
                </a:lnTo>
                <a:lnTo>
                  <a:pt x="1094570" y="270932"/>
                </a:lnTo>
                <a:lnTo>
                  <a:pt x="1092656" y="285259"/>
                </a:lnTo>
                <a:lnTo>
                  <a:pt x="1068004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4785302" y="1059797"/>
            <a:ext cx="480417" cy="228600"/>
          </a:xfrm>
          <a:custGeom>
            <a:avLst/>
            <a:gdLst/>
            <a:ahLst/>
            <a:cxnLst/>
            <a:rect l="l" t="t" r="r" b="b"/>
            <a:pathLst>
              <a:path w="683259" h="325119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628564" y="0"/>
                </a:lnTo>
                <a:lnTo>
                  <a:pt x="642891" y="1914"/>
                </a:lnTo>
                <a:lnTo>
                  <a:pt x="675193" y="26566"/>
                </a:lnTo>
                <a:lnTo>
                  <a:pt x="682752" y="270932"/>
                </a:lnTo>
                <a:lnTo>
                  <a:pt x="680837" y="285259"/>
                </a:lnTo>
                <a:lnTo>
                  <a:pt x="656185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4792922" y="5539740"/>
            <a:ext cx="701427" cy="228600"/>
          </a:xfrm>
          <a:custGeom>
            <a:avLst/>
            <a:gdLst/>
            <a:ahLst/>
            <a:cxnLst/>
            <a:rect l="l" t="t" r="r" b="b"/>
            <a:pathLst>
              <a:path w="997584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942929" y="0"/>
                </a:lnTo>
                <a:lnTo>
                  <a:pt x="957256" y="1914"/>
                </a:lnTo>
                <a:lnTo>
                  <a:pt x="989558" y="26566"/>
                </a:lnTo>
                <a:lnTo>
                  <a:pt x="997117" y="270932"/>
                </a:lnTo>
                <a:lnTo>
                  <a:pt x="995202" y="285259"/>
                </a:lnTo>
                <a:lnTo>
                  <a:pt x="970550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4792922" y="5044440"/>
            <a:ext cx="625078" cy="228600"/>
          </a:xfrm>
          <a:custGeom>
            <a:avLst/>
            <a:gdLst/>
            <a:ahLst/>
            <a:cxnLst/>
            <a:rect l="l" t="t" r="r" b="b"/>
            <a:pathLst>
              <a:path w="889000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834556" y="0"/>
                </a:lnTo>
                <a:lnTo>
                  <a:pt x="848883" y="1914"/>
                </a:lnTo>
                <a:lnTo>
                  <a:pt x="881185" y="26566"/>
                </a:lnTo>
                <a:lnTo>
                  <a:pt x="888743" y="270932"/>
                </a:lnTo>
                <a:lnTo>
                  <a:pt x="886829" y="285259"/>
                </a:lnTo>
                <a:lnTo>
                  <a:pt x="862177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955477" y="1270516"/>
            <a:ext cx="3534370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in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spc="-4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al 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erm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867" y="2770703"/>
            <a:ext cx="211544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o us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547" y="4172664"/>
            <a:ext cx="256103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3164" y="1065133"/>
            <a:ext cx="26717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4969" y="5047774"/>
            <a:ext cx="3135213" cy="762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64" indent="-71435"/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Dis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ns</a:t>
            </a:r>
            <a:endParaRPr sz="1687">
              <a:latin typeface="Calibri"/>
              <a:cs typeface="Calibri"/>
            </a:endParaRPr>
          </a:p>
          <a:p>
            <a:pPr>
              <a:spcBef>
                <a:spcPts val="22"/>
              </a:spcBef>
            </a:pPr>
            <a:endParaRPr sz="1582">
              <a:latin typeface="Times New Roman"/>
              <a:cs typeface="Times New Roman"/>
            </a:endParaRPr>
          </a:p>
          <a:p>
            <a:pPr marL="80364"/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ampl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sh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i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8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40" dirty="0" smtClean="0">
                <a:latin typeface="Arial"/>
                <a:cs typeface="Arial"/>
              </a:rPr>
              <a:t>Er</a:t>
            </a:r>
            <a:r>
              <a:rPr lang="en-US" spc="-14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or </a:t>
            </a:r>
            <a:r>
              <a:rPr lang="en-US" spc="45" dirty="0" smtClean="0">
                <a:latin typeface="Arial"/>
                <a:cs typeface="Arial"/>
              </a:rPr>
              <a:t>Messages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/>
                <a:cs typeface="Arial"/>
              </a:rPr>
              <a:t>Sometimes the commands you enter will generate errors. </a:t>
            </a:r>
            <a:r>
              <a:rPr lang="en-US" b="1" spc="-5" dirty="0">
                <a:latin typeface="Arial"/>
                <a:cs typeface="Arial"/>
              </a:rPr>
              <a:t>Commo</a:t>
            </a:r>
            <a:r>
              <a:rPr lang="en-US" b="1" dirty="0">
                <a:latin typeface="Arial"/>
                <a:cs typeface="Arial"/>
              </a:rPr>
              <a:t>n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beginner</a:t>
            </a:r>
            <a:r>
              <a:rPr lang="en-US" b="1" spc="-5" dirty="0">
                <a:latin typeface="Arial"/>
                <a:cs typeface="Arial"/>
              </a:rPr>
              <a:t> example</a:t>
            </a:r>
            <a:r>
              <a:rPr lang="en-US" b="1" dirty="0">
                <a:latin typeface="Arial"/>
                <a:cs typeface="Arial"/>
              </a:rPr>
              <a:t>s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include:</a:t>
            </a:r>
            <a:endParaRPr lang="en-US" dirty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lang="en-US" spc="20" dirty="0">
                <a:latin typeface="Arial"/>
                <a:cs typeface="Arial"/>
              </a:rPr>
              <a:t>Incomplete </a:t>
            </a:r>
            <a:r>
              <a:rPr lang="en-US" spc="35" dirty="0">
                <a:latin typeface="Arial"/>
                <a:cs typeface="Arial"/>
              </a:rPr>
              <a:t>brackets or </a:t>
            </a:r>
            <a:r>
              <a:rPr lang="en-US" spc="25" dirty="0">
                <a:latin typeface="Arial"/>
                <a:cs typeface="Arial"/>
              </a:rPr>
              <a:t>quotes </a:t>
            </a:r>
            <a:r>
              <a:rPr lang="en-US" i="1" spc="30" dirty="0">
                <a:latin typeface="Arial"/>
                <a:cs typeface="Arial"/>
              </a:rPr>
              <a:t>e.g.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600"/>
              </a:spcBef>
              <a:buNone/>
              <a:tabLst>
                <a:tab pos="1943735" algn="l"/>
              </a:tabLst>
            </a:pPr>
            <a:r>
              <a:rPr lang="en-US" spc="20" dirty="0" smtClean="0">
                <a:latin typeface="Arial"/>
                <a:cs typeface="Arial"/>
              </a:rPr>
              <a:t>&gt;  ((</a:t>
            </a:r>
            <a:r>
              <a:rPr lang="en-US" spc="20" dirty="0">
                <a:latin typeface="Arial"/>
                <a:cs typeface="Arial"/>
              </a:rPr>
              <a:t>4+8)*20	</a:t>
            </a:r>
            <a:r>
              <a:rPr lang="en-US" spc="45" dirty="0">
                <a:latin typeface="Arial"/>
                <a:cs typeface="Arial"/>
              </a:rPr>
              <a:t>&lt;enter&gt;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buNone/>
            </a:pPr>
            <a:r>
              <a:rPr lang="en-US" spc="185" dirty="0">
                <a:latin typeface="Arial"/>
                <a:cs typeface="Arial"/>
              </a:rPr>
              <a:t>+</a:t>
            </a:r>
            <a:endParaRPr lang="en-US" dirty="0">
              <a:latin typeface="Arial"/>
              <a:cs typeface="Arial"/>
            </a:endParaRPr>
          </a:p>
          <a:p>
            <a:pPr marL="635000" marR="5080" lvl="1" indent="0">
              <a:lnSpc>
                <a:spcPct val="100000"/>
              </a:lnSpc>
              <a:buNone/>
            </a:pPr>
            <a:r>
              <a:rPr lang="en-US" spc="-40" dirty="0">
                <a:latin typeface="Arial"/>
                <a:cs typeface="Arial"/>
              </a:rPr>
              <a:t>This </a:t>
            </a:r>
            <a:r>
              <a:rPr lang="en-US" spc="-40" dirty="0" smtClean="0">
                <a:latin typeface="Arial"/>
                <a:cs typeface="Arial"/>
              </a:rPr>
              <a:t>retu</a:t>
            </a:r>
            <a:r>
              <a:rPr lang="en-US" spc="4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ns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185" dirty="0"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 he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e, </a:t>
            </a:r>
            <a:r>
              <a:rPr lang="en-US" spc="25" dirty="0">
                <a:latin typeface="Arial"/>
                <a:cs typeface="Arial"/>
              </a:rPr>
              <a:t>which</a:t>
            </a:r>
            <a:r>
              <a:rPr lang="en-US" dirty="0">
                <a:latin typeface="Arial"/>
                <a:cs typeface="Arial"/>
              </a:rPr>
              <a:t> means you </a:t>
            </a:r>
            <a:r>
              <a:rPr lang="en-US" spc="25" dirty="0">
                <a:latin typeface="Arial"/>
                <a:cs typeface="Arial"/>
              </a:rPr>
              <a:t>need</a:t>
            </a:r>
            <a:r>
              <a:rPr lang="en-US" dirty="0">
                <a:latin typeface="Arial"/>
                <a:cs typeface="Arial"/>
              </a:rPr>
              <a:t> to enter the 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spc="10" dirty="0">
                <a:latin typeface="Arial"/>
                <a:cs typeface="Arial"/>
              </a:rPr>
              <a:t>emaining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35" dirty="0">
                <a:latin typeface="Arial"/>
                <a:cs typeface="Arial"/>
              </a:rPr>
              <a:t>bracket</a:t>
            </a:r>
            <a:r>
              <a:rPr lang="en-US" dirty="0">
                <a:latin typeface="Arial"/>
                <a:cs typeface="Arial"/>
              </a:rPr>
              <a:t> - </a:t>
            </a:r>
            <a:r>
              <a:rPr lang="en-US" spc="-14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spc="20" dirty="0">
                <a:latin typeface="Arial"/>
                <a:cs typeface="Arial"/>
              </a:rPr>
              <a:t>waiting</a:t>
            </a:r>
            <a:r>
              <a:rPr lang="en-US" dirty="0">
                <a:latin typeface="Arial"/>
                <a:cs typeface="Arial"/>
              </a:rPr>
              <a:t> for you to finish your </a:t>
            </a:r>
            <a:r>
              <a:rPr lang="en-US" spc="20" dirty="0">
                <a:latin typeface="Arial"/>
                <a:cs typeface="Arial"/>
              </a:rPr>
              <a:t>input.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buNone/>
            </a:pPr>
            <a:r>
              <a:rPr lang="en-US" spc="-100" dirty="0">
                <a:latin typeface="Arial"/>
                <a:cs typeface="Arial"/>
              </a:rPr>
              <a:t>Pr</a:t>
            </a:r>
            <a:r>
              <a:rPr lang="en-US" dirty="0">
                <a:latin typeface="Arial"/>
                <a:cs typeface="Arial"/>
              </a:rPr>
              <a:t>ess </a:t>
            </a:r>
            <a:r>
              <a:rPr lang="en-US" spc="15" dirty="0">
                <a:latin typeface="Arial"/>
                <a:cs typeface="Arial"/>
              </a:rPr>
              <a:t>&lt;ESC&gt;</a:t>
            </a:r>
            <a:r>
              <a:rPr lang="en-US" dirty="0">
                <a:latin typeface="Arial"/>
                <a:cs typeface="Arial"/>
              </a:rPr>
              <a:t> to </a:t>
            </a:r>
            <a:r>
              <a:rPr lang="en-US" spc="40" dirty="0" smtClean="0">
                <a:latin typeface="Arial"/>
                <a:cs typeface="Arial"/>
              </a:rPr>
              <a:t>abandon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this line if you </a:t>
            </a:r>
            <a:r>
              <a:rPr lang="en-US" spc="40" dirty="0">
                <a:latin typeface="Arial"/>
                <a:cs typeface="Arial"/>
              </a:rPr>
              <a:t>don't</a:t>
            </a:r>
            <a:r>
              <a:rPr lang="en-US" dirty="0">
                <a:latin typeface="Arial"/>
                <a:cs typeface="Arial"/>
              </a:rPr>
              <a:t> want to fix it.</a:t>
            </a:r>
          </a:p>
          <a:p>
            <a:pPr marL="469900" lvl="1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Not </a:t>
            </a:r>
            <a:r>
              <a:rPr lang="en-US" spc="20" dirty="0">
                <a:latin typeface="Arial"/>
                <a:cs typeface="Arial"/>
              </a:rPr>
              <a:t>separating </a:t>
            </a:r>
            <a:r>
              <a:rPr lang="en-US" spc="10" dirty="0">
                <a:latin typeface="Arial"/>
                <a:cs typeface="Arial"/>
              </a:rPr>
              <a:t>arguments </a:t>
            </a:r>
            <a:r>
              <a:rPr lang="en-US" spc="65" dirty="0">
                <a:latin typeface="Arial"/>
                <a:cs typeface="Arial"/>
              </a:rPr>
              <a:t>by </a:t>
            </a:r>
            <a:r>
              <a:rPr lang="en-US" spc="15" dirty="0">
                <a:latin typeface="Arial"/>
                <a:cs typeface="Arial"/>
              </a:rPr>
              <a:t>commas </a:t>
            </a:r>
            <a:r>
              <a:rPr lang="en-US" i="1" spc="30" dirty="0">
                <a:latin typeface="Arial"/>
                <a:cs typeface="Arial"/>
              </a:rPr>
              <a:t>e.g.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pc="10" dirty="0" smtClean="0">
                <a:latin typeface="Arial"/>
                <a:cs typeface="Arial"/>
              </a:rPr>
              <a:t>&gt;  plot(1:10 </a:t>
            </a:r>
            <a:r>
              <a:rPr lang="en-US" spc="75" dirty="0">
                <a:latin typeface="Arial"/>
                <a:cs typeface="Arial"/>
              </a:rPr>
              <a:t>col=“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65" dirty="0">
                <a:latin typeface="Arial"/>
                <a:cs typeface="Arial"/>
              </a:rPr>
              <a:t>ed”)</a:t>
            </a:r>
            <a:endParaRPr lang="en-US" dirty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lang="en-US" spc="-355" dirty="0">
                <a:latin typeface="Arial"/>
                <a:cs typeface="Arial"/>
              </a:rPr>
              <a:t>T</a:t>
            </a:r>
            <a:r>
              <a:rPr lang="en-US" spc="25" dirty="0">
                <a:latin typeface="Arial"/>
                <a:cs typeface="Arial"/>
              </a:rPr>
              <a:t>ypos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including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miss-spelling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functions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using</a:t>
            </a:r>
            <a:r>
              <a:rPr lang="en-US" dirty="0">
                <a:latin typeface="Arial"/>
                <a:cs typeface="Arial"/>
              </a:rPr>
              <a:t> w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spc="40" dirty="0">
                <a:latin typeface="Arial"/>
                <a:cs typeface="Arial"/>
              </a:rPr>
              <a:t>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35" dirty="0">
                <a:latin typeface="Arial"/>
                <a:cs typeface="Arial"/>
              </a:rPr>
              <a:t>type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spc="35" dirty="0" smtClean="0">
                <a:latin typeface="Arial"/>
                <a:cs typeface="Arial"/>
              </a:rPr>
              <a:t>brackets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spc="30" dirty="0" smtClean="0">
                <a:latin typeface="Arial"/>
                <a:cs typeface="Arial"/>
              </a:rPr>
              <a:t>e.g</a:t>
            </a:r>
            <a:r>
              <a:rPr lang="en-US" i="1" spc="30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pc="20" dirty="0" smtClean="0">
                <a:latin typeface="Arial"/>
                <a:cs typeface="Arial"/>
              </a:rPr>
              <a:t>&gt;  </a:t>
            </a:r>
            <a:r>
              <a:rPr lang="en-US" spc="20" dirty="0" err="1" smtClean="0">
                <a:latin typeface="Arial"/>
                <a:cs typeface="Arial"/>
              </a:rPr>
              <a:t>exp</a:t>
            </a:r>
            <a:r>
              <a:rPr lang="en-US" spc="20" dirty="0" smtClean="0">
                <a:latin typeface="Arial"/>
                <a:cs typeface="Arial"/>
              </a:rPr>
              <a:t>{4}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 scripts are simple text files that contain a series of R commands</a:t>
            </a:r>
          </a:p>
          <a:p>
            <a:r>
              <a:rPr lang="en-US" dirty="0" smtClean="0"/>
              <a:t>R Scripts allow us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Execute a series of R commands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Provide a written history of our work so that it is reproducible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Share our work with others so that it is reproducible</a:t>
            </a:r>
          </a:p>
          <a:p>
            <a:r>
              <a:rPr lang="en-US" dirty="0" smtClean="0"/>
              <a:t>Good science is by definition reproducible!</a:t>
            </a:r>
          </a:p>
          <a:p>
            <a:r>
              <a:rPr lang="en-US" dirty="0" smtClean="0"/>
              <a:t>Comment your code!  Use ‘#’ to include comments</a:t>
            </a:r>
          </a:p>
          <a:p>
            <a:r>
              <a:rPr lang="en-US" dirty="0" smtClean="0"/>
              <a:t>How to create an R Script: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RStudio</a:t>
            </a:r>
            <a:r>
              <a:rPr lang="en-US" dirty="0" smtClean="0"/>
              <a:t> Select New Icon or type Ctrl-Shift-N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Edit a text file with your favorite text editor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48" y="4995746"/>
            <a:ext cx="1320105" cy="168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8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scripts can be run in several different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the source function in an interactive session</a:t>
            </a:r>
          </a:p>
          <a:p>
            <a:pPr marL="914400" lvl="2" indent="0">
              <a:buNone/>
            </a:pPr>
            <a:r>
              <a:rPr lang="en-US" dirty="0" smtClean="0"/>
              <a:t>&gt;  source(‘</a:t>
            </a:r>
            <a:r>
              <a:rPr lang="en-US" dirty="0" err="1" smtClean="0"/>
              <a:t>helloWorld.R</a:t>
            </a:r>
            <a:r>
              <a:rPr lang="en-US" dirty="0" smtClean="0"/>
              <a:t>’)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use the ctrl-alt-r shortcut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select Code -&gt; Run Region -&gt; Run 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the </a:t>
            </a:r>
            <a:r>
              <a:rPr lang="en-US" dirty="0" err="1" smtClean="0"/>
              <a:t>unix</a:t>
            </a:r>
            <a:r>
              <a:rPr lang="en-US" dirty="0" smtClean="0"/>
              <a:t> command line use </a:t>
            </a:r>
            <a:r>
              <a:rPr lang="en-US" dirty="0" err="1" smtClean="0"/>
              <a:t>Rscript</a:t>
            </a:r>
            <a:r>
              <a:rPr lang="en-US" dirty="0" smtClean="0"/>
              <a:t> command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Rscript</a:t>
            </a:r>
            <a:r>
              <a:rPr lang="en-US" dirty="0" smtClean="0"/>
              <a:t> </a:t>
            </a:r>
            <a:r>
              <a:rPr lang="en-US" dirty="0" err="1" smtClean="0"/>
              <a:t>helloWorld.R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5576798"/>
            <a:ext cx="8180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Write a </a:t>
            </a:r>
            <a:r>
              <a:rPr lang="en-US" sz="2400" dirty="0" err="1" smtClean="0">
                <a:solidFill>
                  <a:srgbClr val="FF0000"/>
                </a:solidFill>
              </a:rPr>
              <a:t>helloWorld.R</a:t>
            </a:r>
            <a:r>
              <a:rPr lang="en-US" sz="2400" dirty="0" smtClean="0">
                <a:solidFill>
                  <a:srgbClr val="FF0000"/>
                </a:solidFill>
              </a:rPr>
              <a:t> script and execute it using one of these approaches.  Script should contain a single line of code: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print(“Hello World!”)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10"/>
            <a:ext cx="7886700" cy="52725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numeric: decimal values, default</a:t>
            </a:r>
          </a:p>
          <a:p>
            <a:pPr marL="457200" lvl="1" indent="0">
              <a:buNone/>
            </a:pPr>
            <a:r>
              <a:rPr lang="en-US" dirty="0" smtClean="0"/>
              <a:t>&gt;  x = 10.5</a:t>
            </a:r>
          </a:p>
          <a:p>
            <a:pPr marL="457200" lvl="1" indent="0">
              <a:buNone/>
            </a:pPr>
            <a:r>
              <a:rPr lang="en-US" dirty="0" smtClean="0"/>
              <a:t>&gt;  class(x)</a:t>
            </a:r>
          </a:p>
          <a:p>
            <a:pPr marL="457200" lvl="1" indent="0">
              <a:buNone/>
            </a:pPr>
            <a:r>
              <a:rPr lang="en-US" dirty="0" smtClean="0"/>
              <a:t>[1] “numeric”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integer: integer values </a:t>
            </a:r>
          </a:p>
          <a:p>
            <a:pPr marL="457200" lvl="1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err="1"/>
              <a:t>as.integer</a:t>
            </a:r>
            <a:r>
              <a:rPr lang="en-US" dirty="0"/>
              <a:t>(3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&gt;  class(y)</a:t>
            </a:r>
          </a:p>
          <a:p>
            <a:pPr marL="457200" lvl="1" indent="0">
              <a:buNone/>
            </a:pPr>
            <a:r>
              <a:rPr lang="en-US" dirty="0" smtClean="0"/>
              <a:t>[1] “integer”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complex: imaginary numbers</a:t>
            </a:r>
          </a:p>
          <a:p>
            <a:pPr marL="457200" lvl="1" indent="0">
              <a:buNone/>
            </a:pPr>
            <a:r>
              <a:rPr lang="en-US" dirty="0"/>
              <a:t>&gt; z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as.complex</a:t>
            </a:r>
            <a:r>
              <a:rPr lang="en-US" dirty="0"/>
              <a:t>(-1))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z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[1] </a:t>
            </a:r>
            <a:r>
              <a:rPr lang="en-US" dirty="0" smtClean="0"/>
              <a:t>0+1i</a:t>
            </a:r>
          </a:p>
          <a:p>
            <a:pPr marL="457200" lvl="1" indent="0">
              <a:buNone/>
            </a:pPr>
            <a:r>
              <a:rPr lang="en-US" dirty="0" smtClean="0"/>
              <a:t>&gt; class(z)</a:t>
            </a:r>
          </a:p>
          <a:p>
            <a:pPr marL="457200" lvl="1" indent="0">
              <a:buNone/>
            </a:pPr>
            <a:r>
              <a:rPr lang="en-US" dirty="0" smtClean="0"/>
              <a:t>[1] “complex”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http://www.r-tutor.com/r-introduction/basic-data-types</a:t>
            </a: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3860" y="2903218"/>
            <a:ext cx="4090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Store data in a variable and use the class() function to test what type of variable it is.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10"/>
            <a:ext cx="7886700" cy="527259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logical: TRUE or FALSE values.  Also T or F</a:t>
            </a:r>
          </a:p>
          <a:p>
            <a:pPr marL="457200" lvl="1" indent="0">
              <a:buNone/>
            </a:pPr>
            <a:r>
              <a:rPr lang="en-US" dirty="0" smtClean="0"/>
              <a:t>&gt;  x = 1</a:t>
            </a:r>
          </a:p>
          <a:p>
            <a:pPr marL="457200" lvl="1" indent="0">
              <a:buNone/>
            </a:pPr>
            <a:r>
              <a:rPr lang="en-US" dirty="0" smtClean="0"/>
              <a:t>&gt;  y = 2</a:t>
            </a:r>
          </a:p>
          <a:p>
            <a:pPr marL="457200" lvl="1" indent="0">
              <a:buNone/>
            </a:pPr>
            <a:r>
              <a:rPr lang="en-US" dirty="0" smtClean="0"/>
              <a:t>&gt; z = x &gt; y</a:t>
            </a:r>
          </a:p>
          <a:p>
            <a:pPr marL="457200" lvl="1" indent="0">
              <a:buNone/>
            </a:pPr>
            <a:r>
              <a:rPr lang="en-US" dirty="0" smtClean="0"/>
              <a:t>&gt; z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lass(z)</a:t>
            </a:r>
          </a:p>
          <a:p>
            <a:pPr marL="457200" lvl="1" indent="0">
              <a:buNone/>
            </a:pPr>
            <a:r>
              <a:rPr lang="en-US" dirty="0" smtClean="0"/>
              <a:t>[1] “logical”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character: a sequence of </a:t>
            </a:r>
            <a:r>
              <a:rPr lang="en-US" dirty="0" err="1" smtClean="0"/>
              <a:t>ascii</a:t>
            </a:r>
            <a:r>
              <a:rPr lang="en-US" dirty="0" smtClean="0"/>
              <a:t> character values.  Characters may be surrounded by single or double quotes!</a:t>
            </a:r>
          </a:p>
          <a:p>
            <a:pPr marL="457200" lvl="1" indent="0">
              <a:buNone/>
            </a:pPr>
            <a:r>
              <a:rPr lang="en-US" sz="2500" dirty="0"/>
              <a:t>&gt;  x = “Joe”</a:t>
            </a:r>
          </a:p>
          <a:p>
            <a:pPr marL="457200" lvl="1" indent="0">
              <a:buNone/>
            </a:pPr>
            <a:r>
              <a:rPr lang="en-US" sz="2500" dirty="0"/>
              <a:t>&gt; class(x)</a:t>
            </a:r>
          </a:p>
          <a:p>
            <a:pPr marL="457200" lvl="1" indent="0">
              <a:buNone/>
            </a:pPr>
            <a:r>
              <a:rPr lang="en-US" sz="2500" dirty="0"/>
              <a:t>[1] “character”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http://www.r-tutor.com/r-introduction/basic-data-types</a:t>
            </a:r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9084" y="5149840"/>
            <a:ext cx="4090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store data in a variable and use the class() function to test what type of variable it is.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Session I: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/>
              <a:t>Introduction to 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5048424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7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Character Variable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paste() : combine together variables into a single character variable</a:t>
            </a:r>
          </a:p>
          <a:p>
            <a:r>
              <a:rPr lang="en-US" dirty="0" err="1"/>
              <a:t>strsplit</a:t>
            </a:r>
            <a:r>
              <a:rPr lang="en-US" dirty="0" smtClean="0"/>
              <a:t>() : split a character variable up using a delimiter</a:t>
            </a:r>
            <a:endParaRPr lang="en-US" dirty="0"/>
          </a:p>
          <a:p>
            <a:r>
              <a:rPr lang="en-US" dirty="0" smtClean="0"/>
              <a:t>sub() : substitute a single regular expression match with a character sequence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() : substitute multiple regular expression matches with a character sequence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() : search a vector of character variables for a regular expression pattern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08" y="5896400"/>
            <a:ext cx="842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Use help to find out more about how these functions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e.g. ?paste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436914"/>
            <a:ext cx="7886700" cy="474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is designed to work with large amounts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Collections of variables </a:t>
            </a:r>
            <a:r>
              <a:rPr lang="en-US" dirty="0" smtClean="0"/>
              <a:t>may be organized </a:t>
            </a:r>
            <a:r>
              <a:rPr lang="en-US" dirty="0"/>
              <a:t>into 6 </a:t>
            </a:r>
            <a:r>
              <a:rPr lang="en-US" dirty="0" smtClean="0"/>
              <a:t>data structures: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homogenous = all data </a:t>
            </a:r>
            <a:r>
              <a:rPr lang="en-US" dirty="0"/>
              <a:t>types </a:t>
            </a:r>
            <a:r>
              <a:rPr lang="en-US" dirty="0" smtClean="0"/>
              <a:t>the </a:t>
            </a:r>
            <a:r>
              <a:rPr lang="en-US" dirty="0"/>
              <a:t>same</a:t>
            </a:r>
          </a:p>
          <a:p>
            <a:pPr lvl="1"/>
            <a:r>
              <a:rPr lang="en-US" dirty="0" smtClean="0"/>
              <a:t>heterogeneous = mix of data types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</a:t>
            </a:r>
            <a:r>
              <a:rPr lang="en-US" dirty="0"/>
              <a:t>Structures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723892"/>
              </p:ext>
            </p:extLst>
          </p:nvPr>
        </p:nvGraphicFramePr>
        <p:xfrm>
          <a:off x="628650" y="2762477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137723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938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86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Homogeneous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Heterogeneous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</a:t>
                      </a:r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6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</a:t>
            </a:r>
            <a:r>
              <a:rPr lang="en-US" smtClean="0"/>
              <a:t>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Vectors contain some number of values of the same type.</a:t>
            </a:r>
          </a:p>
          <a:p>
            <a:r>
              <a:rPr lang="en-US" dirty="0" smtClean="0"/>
              <a:t>Vectors may be created using the combine ‘c’ function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Vectors may also be created as sequences using the ‘:’ operator 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&gt; 1:5</a:t>
            </a:r>
          </a:p>
          <a:p>
            <a:pPr marL="0" indent="0">
              <a:buNone/>
            </a:pPr>
            <a:r>
              <a:rPr lang="en-US" dirty="0" smtClean="0"/>
              <a:t>[1] 1 2 3 4 5</a:t>
            </a:r>
          </a:p>
        </p:txBody>
      </p:sp>
    </p:spTree>
    <p:extLst>
      <p:ext uri="{BB962C8B-B14F-4D97-AF65-F5344CB8AC3E}">
        <p14:creationId xmlns:p14="http://schemas.microsoft.com/office/powerpoint/2010/main" val="89896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Vectors can be indexed using square brackets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</a:t>
            </a:r>
            <a:r>
              <a:rPr lang="en-US" dirty="0" smtClean="0"/>
              <a:t> = days[5]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r>
              <a:rPr lang="en-US" dirty="0" smtClean="0"/>
              <a:t> = days[2:5]</a:t>
            </a:r>
          </a:p>
          <a:p>
            <a:r>
              <a:rPr lang="en-US" dirty="0" smtClean="0"/>
              <a:t>Negative indexes return all but the value subtracted!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r>
              <a:rPr lang="en-US" dirty="0" smtClean="0"/>
              <a:t> = days[-1]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tues</a:t>
            </a:r>
            <a:r>
              <a:rPr lang="en-US" dirty="0" smtClean="0"/>
              <a:t>”  “wed”  “</a:t>
            </a:r>
            <a:r>
              <a:rPr lang="en-US" dirty="0" err="1" smtClean="0"/>
              <a:t>thurs</a:t>
            </a:r>
            <a:r>
              <a:rPr lang="en-US" dirty="0" smtClean="0"/>
              <a:t>”  “</a:t>
            </a:r>
            <a:r>
              <a:rPr lang="en-US" dirty="0" err="1" smtClean="0"/>
              <a:t>fri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993" y="6311899"/>
            <a:ext cx="819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 R data structures are ones-based.  The first value in a vector is indicated by [1].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54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2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Additional vector operations:</a:t>
            </a:r>
          </a:p>
          <a:p>
            <a:pPr marL="0" indent="0">
              <a:buNone/>
            </a:pPr>
            <a:r>
              <a:rPr lang="en-US" dirty="0" smtClean="0"/>
              <a:t>&gt; sort(</a:t>
            </a:r>
            <a:r>
              <a:rPr lang="en-US" dirty="0" err="1" smtClean="0"/>
              <a:t>myNumbers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1.5, 3, 4.5, 6, 7.5</a:t>
            </a:r>
          </a:p>
          <a:p>
            <a:pPr marL="0" indent="0">
              <a:buNone/>
            </a:pPr>
            <a:r>
              <a:rPr lang="en-US" dirty="0" smtClean="0"/>
              <a:t>&gt; sort(</a:t>
            </a:r>
            <a:r>
              <a:rPr lang="en-US" dirty="0" err="1" smtClean="0"/>
              <a:t>myNumbers,decreasing</a:t>
            </a:r>
            <a:r>
              <a:rPr lang="en-US" dirty="0" smtClean="0"/>
              <a:t>=TRUE)</a:t>
            </a:r>
          </a:p>
          <a:p>
            <a:pPr marL="0" indent="0">
              <a:buNone/>
            </a:pPr>
            <a:r>
              <a:rPr lang="en-US" dirty="0" smtClean="0"/>
              <a:t>[1] 7.5, 6, 4.5, 3, 1.5</a:t>
            </a:r>
          </a:p>
          <a:p>
            <a:pPr marL="0" indent="0">
              <a:buNone/>
            </a:pPr>
            <a:r>
              <a:rPr lang="en-US" dirty="0" smtClean="0"/>
              <a:t>&gt; rev(days)</a:t>
            </a:r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fri</a:t>
            </a:r>
            <a:r>
              <a:rPr lang="en-US" dirty="0" smtClean="0"/>
              <a:t>” “</a:t>
            </a:r>
            <a:r>
              <a:rPr lang="en-US" dirty="0" err="1" smtClean="0"/>
              <a:t>thurs</a:t>
            </a:r>
            <a:r>
              <a:rPr lang="en-US" dirty="0" smtClean="0"/>
              <a:t>”  “wed”  “</a:t>
            </a:r>
            <a:r>
              <a:rPr lang="en-US" dirty="0" err="1" smtClean="0"/>
              <a:t>tues</a:t>
            </a:r>
            <a:r>
              <a:rPr lang="en-US" dirty="0" smtClean="0"/>
              <a:t>”  “mon”</a:t>
            </a:r>
          </a:p>
          <a:p>
            <a:pPr marL="0" indent="0">
              <a:buNone/>
            </a:pPr>
            <a:r>
              <a:rPr lang="en-US" dirty="0" smtClean="0"/>
              <a:t>&gt; length(days)</a:t>
            </a:r>
          </a:p>
          <a:p>
            <a:pPr marL="0" indent="0">
              <a:buNone/>
            </a:pPr>
            <a:r>
              <a:rPr lang="en-US" dirty="0" smtClean="0"/>
              <a:t>[1] 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3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Matrices are two dimensional data tables that contain the same data types</a:t>
            </a:r>
          </a:p>
          <a:p>
            <a:r>
              <a:rPr lang="en-US" dirty="0" smtClean="0"/>
              <a:t>A data matrix may be created several ways:</a:t>
            </a:r>
          </a:p>
          <a:p>
            <a:pPr marL="457200" lvl="1" indent="0">
              <a:buNone/>
            </a:pPr>
            <a:r>
              <a:rPr lang="en-US" dirty="0" smtClean="0"/>
              <a:t>&gt;  m1 </a:t>
            </a:r>
            <a:r>
              <a:rPr lang="en-US" dirty="0"/>
              <a:t>= matrix(1,nrow=2,ncol=2)</a:t>
            </a:r>
          </a:p>
          <a:p>
            <a:pPr marL="457200" lvl="1" indent="0">
              <a:buNone/>
            </a:pPr>
            <a:r>
              <a:rPr lang="en-US" dirty="0" smtClean="0"/>
              <a:t>&gt;  m2 = matrix(1:4,nrow=2,ncol=2)</a:t>
            </a:r>
          </a:p>
          <a:p>
            <a:pPr marL="457200" lvl="1" indent="0">
              <a:buNone/>
            </a:pPr>
            <a:r>
              <a:rPr lang="en-US" dirty="0" smtClean="0"/>
              <a:t>&gt;  m3 = </a:t>
            </a:r>
            <a:r>
              <a:rPr lang="en-US" dirty="0" err="1" smtClean="0"/>
              <a:t>rbind</a:t>
            </a:r>
            <a:r>
              <a:rPr lang="en-US" dirty="0" smtClean="0"/>
              <a:t>(c(1,2),c(3,4))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Matrices may have row and column names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colnames</a:t>
            </a:r>
            <a:r>
              <a:rPr lang="en-US" dirty="0" smtClean="0"/>
              <a:t>(m2) = c(‘A’,’B’)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rownames</a:t>
            </a:r>
            <a:r>
              <a:rPr lang="en-US" dirty="0" smtClean="0"/>
              <a:t>(m2) = c(‘POS’,’NEG’)</a:t>
            </a:r>
          </a:p>
          <a:p>
            <a:pPr marL="457200" lvl="1" indent="0">
              <a:buNone/>
            </a:pPr>
            <a:r>
              <a:rPr lang="en-US" dirty="0" smtClean="0"/>
              <a:t>&gt; m2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A B</a:t>
            </a:r>
          </a:p>
          <a:p>
            <a:pPr marL="457200" lvl="1" indent="0">
              <a:buNone/>
            </a:pPr>
            <a:r>
              <a:rPr lang="en-US" dirty="0" smtClean="0"/>
              <a:t>POS 1 3</a:t>
            </a:r>
          </a:p>
          <a:p>
            <a:pPr marL="457200" lvl="1" indent="0">
              <a:buNone/>
            </a:pPr>
            <a:r>
              <a:rPr lang="en-US" dirty="0" smtClean="0"/>
              <a:t>NEG 2 4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5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2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m4 </a:t>
            </a:r>
            <a:r>
              <a:rPr lang="en-US" dirty="0"/>
              <a:t>= </a:t>
            </a:r>
            <a:r>
              <a:rPr lang="en-US" dirty="0" smtClean="0"/>
              <a:t>matrix(1:300,nrow=100,ncol=3)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colnames</a:t>
            </a:r>
            <a:r>
              <a:rPr lang="en-US" dirty="0" smtClean="0"/>
              <a:t>(m4) = c(‘A’,’B’,C’)</a:t>
            </a:r>
          </a:p>
          <a:p>
            <a:pPr marL="0" indent="0">
              <a:buNone/>
            </a:pPr>
            <a:r>
              <a:rPr lang="en-US" dirty="0" smtClean="0"/>
              <a:t>&gt;  dim(m4)</a:t>
            </a:r>
          </a:p>
          <a:p>
            <a:pPr marL="0" indent="0">
              <a:buNone/>
            </a:pPr>
            <a:r>
              <a:rPr lang="en-US" dirty="0" smtClean="0"/>
              <a:t>100 3</a:t>
            </a:r>
          </a:p>
          <a:p>
            <a:r>
              <a:rPr lang="en-US" dirty="0" smtClean="0"/>
              <a:t>We can access one or more values of a matrix by specifying row and column values</a:t>
            </a:r>
          </a:p>
          <a:p>
            <a:pPr marL="0" indent="0">
              <a:buNone/>
            </a:pPr>
            <a:r>
              <a:rPr lang="en-US" dirty="0" smtClean="0"/>
              <a:t>&gt; m4[1,2]</a:t>
            </a:r>
          </a:p>
          <a:p>
            <a:pPr marL="0" indent="0">
              <a:buNone/>
            </a:pPr>
            <a:r>
              <a:rPr lang="en-US" dirty="0" smtClean="0"/>
              <a:t>[1] 101</a:t>
            </a:r>
          </a:p>
          <a:p>
            <a:pPr marL="0" indent="0">
              <a:buNone/>
            </a:pPr>
            <a:r>
              <a:rPr lang="en-US" dirty="0" smtClean="0"/>
              <a:t>&gt; m4[1:2,1:2]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[,1]  [,2]</a:t>
            </a:r>
          </a:p>
          <a:p>
            <a:pPr marL="0" indent="0">
              <a:buNone/>
            </a:pPr>
            <a:r>
              <a:rPr lang="en-US" dirty="0" smtClean="0"/>
              <a:t>[1,]  1    101</a:t>
            </a:r>
          </a:p>
          <a:p>
            <a:pPr marL="0" indent="0">
              <a:buNone/>
            </a:pPr>
            <a:r>
              <a:rPr lang="en-US" dirty="0" smtClean="0"/>
              <a:t>[2,]  2    102</a:t>
            </a:r>
          </a:p>
          <a:p>
            <a:r>
              <a:rPr lang="en-US" dirty="0" smtClean="0"/>
              <a:t>R has head() and tail() commands like </a:t>
            </a:r>
            <a:r>
              <a:rPr lang="en-US" dirty="0" err="1" smtClean="0"/>
              <a:t>unix</a:t>
            </a:r>
            <a:r>
              <a:rPr lang="en-US" dirty="0" smtClean="0"/>
              <a:t>!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512141"/>
            <a:ext cx="81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Construct m4 and use head() and tail()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has a rich set of vector and matrix operators</a:t>
            </a:r>
          </a:p>
          <a:p>
            <a:pPr marL="0" indent="0">
              <a:buNone/>
            </a:pPr>
            <a:r>
              <a:rPr lang="en-US" dirty="0" smtClean="0"/>
              <a:t>&gt;  v1 = c(1,2,3)</a:t>
            </a:r>
          </a:p>
          <a:p>
            <a:pPr marL="0" indent="0">
              <a:buNone/>
            </a:pPr>
            <a:r>
              <a:rPr lang="en-US" dirty="0" smtClean="0"/>
              <a:t>&gt; m1 = matrix(1:4,nrow=2,ncol=2)</a:t>
            </a:r>
          </a:p>
          <a:p>
            <a:r>
              <a:rPr lang="en-US" dirty="0" smtClean="0"/>
              <a:t>Simple math operations are applied to all values</a:t>
            </a:r>
          </a:p>
          <a:p>
            <a:pPr marL="0" indent="0">
              <a:buNone/>
            </a:pPr>
            <a:r>
              <a:rPr lang="en-US" dirty="0" smtClean="0"/>
              <a:t>&gt; v1 * 2</a:t>
            </a:r>
          </a:p>
          <a:p>
            <a:pPr marL="0" indent="0">
              <a:buNone/>
            </a:pPr>
            <a:r>
              <a:rPr lang="en-US" dirty="0" smtClean="0"/>
              <a:t>[1] 2,4,6</a:t>
            </a:r>
          </a:p>
          <a:p>
            <a:r>
              <a:rPr lang="en-US" dirty="0" smtClean="0"/>
              <a:t>Standard functions are applied to each value</a:t>
            </a:r>
          </a:p>
          <a:p>
            <a:pPr marL="0" indent="0">
              <a:buNone/>
            </a:pPr>
            <a:r>
              <a:rPr lang="en-US" dirty="0" smtClean="0"/>
              <a:t>&gt; log2(v1)</a:t>
            </a:r>
          </a:p>
          <a:p>
            <a:pPr marL="0" indent="0">
              <a:buNone/>
            </a:pPr>
            <a:r>
              <a:rPr lang="en-US" dirty="0" smtClean="0"/>
              <a:t>[1] 0.000000  1.000000  1.584963 </a:t>
            </a:r>
          </a:p>
          <a:p>
            <a:r>
              <a:rPr lang="en-US" dirty="0" smtClean="0"/>
              <a:t>Linear algebra transformations are well supported</a:t>
            </a:r>
          </a:p>
          <a:p>
            <a:pPr lvl="1"/>
            <a:r>
              <a:rPr lang="en-US" dirty="0" smtClean="0"/>
              <a:t>t(m1) will return the transpose of m1</a:t>
            </a:r>
          </a:p>
          <a:p>
            <a:pPr lvl="1"/>
            <a:r>
              <a:rPr lang="en-US" dirty="0" smtClean="0"/>
              <a:t>m1 * m1 will perform element-wise multiplication</a:t>
            </a:r>
          </a:p>
          <a:p>
            <a:pPr lvl="1"/>
            <a:r>
              <a:rPr lang="en-US" dirty="0" smtClean="0"/>
              <a:t>m1 %*% m1 will perform matrix multiplication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089067"/>
            <a:ext cx="81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Use m1 * m1 and m1 %*% m1.  How do the answers differ?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 values are </a:t>
            </a:r>
            <a:r>
              <a:rPr lang="en-US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a</a:t>
            </a:r>
            <a:r>
              <a:rPr lang="en-US" dirty="0" smtClean="0"/>
              <a:t>vailable or missing values</a:t>
            </a:r>
          </a:p>
          <a:p>
            <a:pPr lvl="1"/>
            <a:r>
              <a:rPr lang="en-US" dirty="0" smtClean="0"/>
              <a:t>Often functions will specify how to treat NA values</a:t>
            </a:r>
          </a:p>
          <a:p>
            <a:pPr lvl="1"/>
            <a:r>
              <a:rPr lang="en-US" dirty="0" smtClean="0"/>
              <a:t>is.na() will return TRUE/FALSE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values are </a:t>
            </a:r>
            <a:r>
              <a:rPr lang="en-US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err="1" smtClean="0"/>
              <a:t>is.nan</a:t>
            </a:r>
            <a:r>
              <a:rPr lang="en-US" dirty="0" smtClean="0"/>
              <a:t>() will return TRUE/FALSE</a:t>
            </a:r>
          </a:p>
          <a:p>
            <a:r>
              <a:rPr lang="en-US" dirty="0" err="1" smtClean="0"/>
              <a:t>Inf</a:t>
            </a:r>
            <a:r>
              <a:rPr lang="en-US" dirty="0" smtClean="0"/>
              <a:t> and –</a:t>
            </a:r>
            <a:r>
              <a:rPr lang="en-US" dirty="0" err="1" smtClean="0"/>
              <a:t>Inf</a:t>
            </a:r>
            <a:r>
              <a:rPr lang="en-US" dirty="0" smtClean="0"/>
              <a:t> values are computationally too large or too small</a:t>
            </a:r>
          </a:p>
          <a:p>
            <a:pPr lvl="1"/>
            <a:r>
              <a:rPr lang="en-US" dirty="0" err="1" smtClean="0"/>
              <a:t>is.infinite</a:t>
            </a:r>
            <a:r>
              <a:rPr lang="en-US" dirty="0" smtClean="0"/>
              <a:t>() will return TRUE/FALSE</a:t>
            </a:r>
          </a:p>
          <a:p>
            <a:pPr marL="0" indent="0">
              <a:buNone/>
            </a:pPr>
            <a:r>
              <a:rPr lang="en-US" dirty="0" smtClean="0"/>
              <a:t>&gt;  2 ^ 1024</a:t>
            </a:r>
          </a:p>
          <a:p>
            <a:pPr marL="0" indent="0">
              <a:buNone/>
            </a:pPr>
            <a:r>
              <a:rPr lang="en-US" dirty="0" smtClean="0"/>
              <a:t>[1]  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NULL values are empty and often used to represent zero-length objects</a:t>
            </a:r>
          </a:p>
          <a:p>
            <a:pPr lvl="1"/>
            <a:r>
              <a:rPr lang="en-US" dirty="0" err="1" smtClean="0"/>
              <a:t>is.null</a:t>
            </a:r>
            <a:r>
              <a:rPr lang="en-US" dirty="0" smtClean="0"/>
              <a:t>() will </a:t>
            </a:r>
            <a:r>
              <a:rPr lang="en-US" dirty="0" err="1" smtClean="0"/>
              <a:t>retrun</a:t>
            </a:r>
            <a:r>
              <a:rPr lang="en-US" dirty="0" smtClean="0"/>
              <a:t> TRUE/FALSE</a:t>
            </a:r>
          </a:p>
          <a:p>
            <a:pPr marL="0" indent="0">
              <a:buNone/>
            </a:pPr>
            <a:r>
              <a:rPr lang="en-US" dirty="0" smtClean="0"/>
              <a:t>&gt; dim(c(1,2,3))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6089067"/>
            <a:ext cx="818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Calculate 1/0 in R.  Calculate log2(-1).  Calculate log2(0).  What does R return?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list is a “generic vector” that may contain a variety of data types and data structures</a:t>
            </a:r>
          </a:p>
          <a:p>
            <a:pPr marL="0" indent="0">
              <a:buNone/>
            </a:pPr>
            <a:r>
              <a:rPr lang="en-US" dirty="0" smtClean="0"/>
              <a:t>&gt;  y = list(1, 17, 4:5, “a”)</a:t>
            </a:r>
          </a:p>
          <a:p>
            <a:r>
              <a:rPr lang="en-US" dirty="0" smtClean="0"/>
              <a:t>List values may be named</a:t>
            </a:r>
          </a:p>
          <a:p>
            <a:pPr marL="0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smtClean="0"/>
              <a:t>list(a = 1</a:t>
            </a:r>
            <a:r>
              <a:rPr lang="en-US" dirty="0"/>
              <a:t>, 17, </a:t>
            </a:r>
            <a:r>
              <a:rPr lang="en-US" dirty="0" smtClean="0"/>
              <a:t>b = 4:5</a:t>
            </a:r>
            <a:r>
              <a:rPr lang="en-US" dirty="0"/>
              <a:t>, </a:t>
            </a:r>
            <a:r>
              <a:rPr lang="en-US" dirty="0" smtClean="0"/>
              <a:t>c = “a”)</a:t>
            </a:r>
          </a:p>
          <a:p>
            <a:pPr marL="0" indent="0">
              <a:buNone/>
            </a:pPr>
            <a:r>
              <a:rPr lang="en-US" dirty="0" smtClean="0"/>
              <a:t>&gt; y</a:t>
            </a:r>
          </a:p>
          <a:p>
            <a:pPr marL="0" indent="0">
              <a:buNone/>
            </a:pPr>
            <a:r>
              <a:rPr lang="en-US" dirty="0" smtClean="0"/>
              <a:t>$a</a:t>
            </a:r>
          </a:p>
          <a:p>
            <a:pPr marL="0" indent="0">
              <a:buNone/>
            </a:pPr>
            <a:r>
              <a:rPr lang="en-US" dirty="0" smtClean="0"/>
              <a:t>[1]  1</a:t>
            </a:r>
          </a:p>
          <a:p>
            <a:pPr marL="0" indent="0">
              <a:buNone/>
            </a:pPr>
            <a:r>
              <a:rPr lang="en-US" dirty="0" smtClean="0"/>
              <a:t>[[2]]</a:t>
            </a:r>
          </a:p>
          <a:p>
            <a:pPr marL="0" indent="0">
              <a:buNone/>
            </a:pPr>
            <a:r>
              <a:rPr lang="en-US" dirty="0" smtClean="0"/>
              <a:t>[1]  17</a:t>
            </a:r>
          </a:p>
          <a:p>
            <a:pPr marL="0" indent="0">
              <a:buNone/>
            </a:pPr>
            <a:r>
              <a:rPr lang="en-US" dirty="0" smtClean="0"/>
              <a:t>$b</a:t>
            </a:r>
          </a:p>
          <a:p>
            <a:pPr marL="0" indent="0">
              <a:buNone/>
            </a:pPr>
            <a:r>
              <a:rPr lang="en-US" dirty="0" smtClean="0"/>
              <a:t>[1]  4 5</a:t>
            </a:r>
          </a:p>
          <a:p>
            <a:pPr marL="0" indent="0">
              <a:buNone/>
            </a:pPr>
            <a:r>
              <a:rPr lang="en-US" dirty="0" smtClean="0"/>
              <a:t>$c</a:t>
            </a:r>
          </a:p>
          <a:p>
            <a:pPr marL="0" indent="0">
              <a:buNone/>
            </a:pPr>
            <a:r>
              <a:rPr lang="en-US" dirty="0" smtClean="0"/>
              <a:t>[1] “a”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R and Why Use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Ways to Use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as a Statistical Programming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and Running 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Vector and Matrix Operations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238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smtClean="0"/>
              <a:t>list(a = 1</a:t>
            </a:r>
            <a:r>
              <a:rPr lang="en-US" dirty="0"/>
              <a:t>, 17, </a:t>
            </a:r>
            <a:r>
              <a:rPr lang="en-US" dirty="0" smtClean="0"/>
              <a:t>b = 4:5</a:t>
            </a:r>
            <a:r>
              <a:rPr lang="en-US" dirty="0"/>
              <a:t>, </a:t>
            </a:r>
            <a:r>
              <a:rPr lang="en-US" dirty="0" smtClean="0"/>
              <a:t>c = “a”)</a:t>
            </a:r>
          </a:p>
          <a:p>
            <a:r>
              <a:rPr lang="en-US" dirty="0" smtClean="0"/>
              <a:t>A list value may be accessed using a single index</a:t>
            </a:r>
          </a:p>
          <a:p>
            <a:pPr marL="0" indent="0">
              <a:buNone/>
            </a:pPr>
            <a:r>
              <a:rPr lang="en-US" dirty="0" smtClean="0"/>
              <a:t>&gt;  y[[3]]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[1]  4 5</a:t>
            </a:r>
          </a:p>
          <a:p>
            <a:r>
              <a:rPr lang="en-US" dirty="0"/>
              <a:t>List values may be accessed </a:t>
            </a:r>
            <a:r>
              <a:rPr lang="en-US" dirty="0" smtClean="0"/>
              <a:t>using names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y$b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[1]  4 5</a:t>
            </a:r>
            <a:endParaRPr lang="en-US" dirty="0"/>
          </a:p>
          <a:p>
            <a:r>
              <a:rPr lang="en-US" dirty="0" smtClean="0"/>
              <a:t>Multiple list values may be accessed using an index but the result will be a list</a:t>
            </a:r>
          </a:p>
          <a:p>
            <a:pPr marL="0" indent="0">
              <a:buNone/>
            </a:pPr>
            <a:r>
              <a:rPr lang="en-US" dirty="0" smtClean="0"/>
              <a:t>&gt;  y[1:3]</a:t>
            </a:r>
          </a:p>
          <a:p>
            <a:pPr marL="0" indent="0">
              <a:buNone/>
            </a:pPr>
            <a:r>
              <a:rPr lang="en-US" dirty="0" smtClean="0"/>
              <a:t>$a</a:t>
            </a:r>
          </a:p>
          <a:p>
            <a:pPr marL="0" indent="0">
              <a:buNone/>
            </a:pPr>
            <a:r>
              <a:rPr lang="en-US" dirty="0" smtClean="0"/>
              <a:t>[1]  1</a:t>
            </a:r>
          </a:p>
          <a:p>
            <a:pPr marL="0" indent="0">
              <a:buNone/>
            </a:pPr>
            <a:r>
              <a:rPr lang="en-US" dirty="0" smtClean="0"/>
              <a:t>[[2]]</a:t>
            </a:r>
          </a:p>
          <a:p>
            <a:pPr marL="0" indent="0">
              <a:buNone/>
            </a:pPr>
            <a:r>
              <a:rPr lang="en-US" dirty="0" smtClean="0"/>
              <a:t>[1] 17</a:t>
            </a:r>
          </a:p>
          <a:p>
            <a:pPr marL="0" indent="0">
              <a:buNone/>
            </a:pPr>
            <a:r>
              <a:rPr lang="en-US" dirty="0" smtClean="0"/>
              <a:t>$b</a:t>
            </a:r>
          </a:p>
          <a:p>
            <a:pPr marL="0" indent="0">
              <a:buNone/>
            </a:pPr>
            <a:r>
              <a:rPr lang="en-US" dirty="0" smtClean="0"/>
              <a:t>[1] 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data frame is a special kind of list containing multiple vectors of the same length</a:t>
            </a:r>
          </a:p>
          <a:p>
            <a:pPr lvl="1"/>
            <a:r>
              <a:rPr lang="en-US" dirty="0" smtClean="0"/>
              <a:t>Vectors may contain multiple data types</a:t>
            </a:r>
          </a:p>
          <a:p>
            <a:r>
              <a:rPr lang="en-US" dirty="0" smtClean="0"/>
              <a:t>This data structure is commonly used when reading, writing data</a:t>
            </a:r>
          </a:p>
          <a:p>
            <a:r>
              <a:rPr lang="en-US" dirty="0" smtClean="0"/>
              <a:t>Data frames may be created using the </a:t>
            </a:r>
            <a:r>
              <a:rPr lang="en-US" dirty="0" err="1" smtClean="0"/>
              <a:t>data.frame</a:t>
            </a:r>
            <a:r>
              <a:rPr lang="en-US" dirty="0"/>
              <a:t> </a:t>
            </a:r>
            <a:r>
              <a:rPr lang="en-US" dirty="0" smtClean="0"/>
              <a:t>function:</a:t>
            </a:r>
          </a:p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= c(1,2,3)</a:t>
            </a:r>
          </a:p>
          <a:p>
            <a:pPr marL="0" indent="0">
              <a:buNone/>
            </a:pPr>
            <a:r>
              <a:rPr lang="en-US" dirty="0" smtClean="0"/>
              <a:t>&gt; attend = c(TRUE,FALSE,TRUE)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days,myNumbers,attend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3" y="5783474"/>
            <a:ext cx="2617694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frames represent a powerful hybrid between a matrix and a list</a:t>
            </a:r>
          </a:p>
          <a:p>
            <a:pPr lvl="1"/>
            <a:r>
              <a:rPr lang="en-US" dirty="0" smtClean="0"/>
              <a:t>We can use indexes to access specific columns</a:t>
            </a:r>
          </a:p>
          <a:p>
            <a:pPr lvl="1"/>
            <a:r>
              <a:rPr lang="en-US" dirty="0" smtClean="0"/>
              <a:t>We can use ‘$’ column names to access individual vectors</a:t>
            </a:r>
          </a:p>
          <a:p>
            <a:r>
              <a:rPr lang="en-US" dirty="0" smtClean="0"/>
              <a:t>There are several data frame examples built into R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5604013"/>
            <a:ext cx="818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Type </a:t>
            </a:r>
            <a:r>
              <a:rPr lang="en-US" sz="2000" dirty="0" err="1" smtClean="0">
                <a:solidFill>
                  <a:srgbClr val="FF0000"/>
                </a:solidFill>
              </a:rPr>
              <a:t>mtcars</a:t>
            </a:r>
            <a:r>
              <a:rPr lang="en-US" sz="2000" dirty="0" smtClean="0">
                <a:solidFill>
                  <a:srgbClr val="FF0000"/>
                </a:solidFill>
              </a:rPr>
              <a:t> at your R prompt.  What columns does this data frame contain?  What is the average mpg of all cars? (hint: use the mean() function) 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00197" cy="4351338"/>
          </a:xfrm>
        </p:spPr>
        <p:txBody>
          <a:bodyPr/>
          <a:lstStyle/>
          <a:p>
            <a:r>
              <a:rPr lang="en-US" dirty="0"/>
              <a:t>Slides Partially Sourced from Barry Grant and Hui </a:t>
            </a:r>
            <a:r>
              <a:rPr lang="en-US" dirty="0" smtClean="0"/>
              <a:t>Jiang</a:t>
            </a:r>
          </a:p>
          <a:p>
            <a:r>
              <a:rPr lang="en-US" dirty="0" smtClean="0"/>
              <a:t>Gentleman, Robert.  R Programming for Bioinformatics.  CRC Press, 2009.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9259" y="3766178"/>
            <a:ext cx="7425482" cy="2285279"/>
            <a:chOff x="955477" y="3032746"/>
            <a:chExt cx="7425482" cy="2285279"/>
          </a:xfrm>
        </p:grpSpPr>
        <p:sp>
          <p:nvSpPr>
            <p:cNvPr id="5" name="object 8"/>
            <p:cNvSpPr txBox="1"/>
            <p:nvPr/>
          </p:nvSpPr>
          <p:spPr>
            <a:xfrm>
              <a:off x="955477" y="3032746"/>
              <a:ext cx="6466433" cy="6668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>
                <a:lnSpc>
                  <a:spcPts val="2609"/>
                </a:lnSpc>
              </a:pPr>
              <a:r>
                <a:rPr sz="2180" b="1" dirty="0">
                  <a:latin typeface="Arial"/>
                  <a:cs typeface="Arial"/>
                </a:rPr>
                <a:t>DataCam</a:t>
              </a:r>
              <a:r>
                <a:rPr sz="2180" b="1" spc="-4" dirty="0">
                  <a:latin typeface="Arial"/>
                  <a:cs typeface="Arial"/>
                </a:rPr>
                <a:t>p</a:t>
              </a:r>
              <a:r>
                <a:rPr sz="2180" dirty="0">
                  <a:latin typeface="Arial"/>
                  <a:cs typeface="Arial"/>
                </a:rPr>
                <a:t>. Online tutorials </a:t>
              </a:r>
              <a:r>
                <a:rPr sz="2180" spc="18" dirty="0">
                  <a:latin typeface="Arial"/>
                  <a:cs typeface="Arial"/>
                </a:rPr>
                <a:t>using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-127" dirty="0">
                  <a:latin typeface="Arial"/>
                  <a:cs typeface="Arial"/>
                </a:rPr>
                <a:t>R</a:t>
              </a:r>
              <a:r>
                <a:rPr sz="2180" dirty="0">
                  <a:latin typeface="Arial"/>
                  <a:cs typeface="Arial"/>
                </a:rPr>
                <a:t> in your </a:t>
              </a:r>
              <a:r>
                <a:rPr sz="2180" spc="70" dirty="0">
                  <a:latin typeface="Arial"/>
                  <a:cs typeface="Arial"/>
                </a:rPr>
                <a:t>b</a:t>
              </a:r>
              <a:r>
                <a:rPr sz="2180" dirty="0">
                  <a:latin typeface="Arial"/>
                  <a:cs typeface="Arial"/>
                </a:rPr>
                <a:t>rowse</a:t>
              </a:r>
              <a:r>
                <a:rPr sz="2180" spc="-204" dirty="0">
                  <a:latin typeface="Arial"/>
                  <a:cs typeface="Arial"/>
                </a:rPr>
                <a:t>r</a:t>
              </a:r>
              <a:r>
                <a:rPr sz="2180" dirty="0">
                  <a:latin typeface="Arial"/>
                  <a:cs typeface="Arial"/>
                </a:rPr>
                <a:t>.</a:t>
              </a:r>
            </a:p>
            <a:p>
              <a:pPr marL="392892">
                <a:lnSpc>
                  <a:spcPts val="2609"/>
                </a:lnSpc>
              </a:pPr>
              <a:r>
                <a:rPr sz="2180" spc="165" dirty="0">
                  <a:latin typeface="Arial"/>
                  <a:cs typeface="Arial"/>
                </a:rPr>
                <a:t>&lt; </a:t>
              </a:r>
              <a:r>
                <a:rPr sz="2180" u="heavy" spc="7" dirty="0">
                  <a:latin typeface="Arial"/>
                  <a:cs typeface="Arial"/>
                </a:rPr>
                <a:t>https://www.d</a:t>
              </a:r>
              <a:r>
                <a:rPr sz="2180" u="heavy" spc="32" dirty="0">
                  <a:latin typeface="Arial"/>
                  <a:cs typeface="Arial"/>
                </a:rPr>
                <a:t>atacamp.com/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165" dirty="0">
                  <a:latin typeface="Arial"/>
                  <a:cs typeface="Arial"/>
                </a:rPr>
                <a:t>&gt;</a:t>
              </a:r>
              <a:endParaRPr sz="2180" dirty="0">
                <a:latin typeface="Arial"/>
                <a:cs typeface="Arial"/>
              </a:endParaRP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955477" y="3997151"/>
              <a:ext cx="7425482" cy="13208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 marR="3572">
                <a:lnSpc>
                  <a:spcPts val="2601"/>
                </a:lnSpc>
              </a:pPr>
              <a:r>
                <a:rPr sz="2180" b="1" dirty="0">
                  <a:latin typeface="Arial"/>
                  <a:cs typeface="Arial"/>
                </a:rPr>
                <a:t>R f</a:t>
              </a:r>
              <a:r>
                <a:rPr sz="2180" b="1" spc="-4" dirty="0">
                  <a:latin typeface="Arial"/>
                  <a:cs typeface="Arial"/>
                </a:rPr>
                <a:t>o</a:t>
              </a:r>
              <a:r>
                <a:rPr sz="2180" b="1" dirty="0">
                  <a:latin typeface="Arial"/>
                  <a:cs typeface="Arial"/>
                </a:rPr>
                <a:t>r Data Scie</a:t>
              </a:r>
              <a:r>
                <a:rPr sz="2180" b="1" spc="-4" dirty="0">
                  <a:latin typeface="Arial"/>
                  <a:cs typeface="Arial"/>
                </a:rPr>
                <a:t>n</a:t>
              </a:r>
              <a:r>
                <a:rPr sz="2180" b="1" dirty="0">
                  <a:latin typeface="Arial"/>
                  <a:cs typeface="Arial"/>
                </a:rPr>
                <a:t>c</a:t>
              </a:r>
              <a:r>
                <a:rPr sz="2180" b="1" spc="-4" dirty="0">
                  <a:latin typeface="Arial"/>
                  <a:cs typeface="Arial"/>
                </a:rPr>
                <a:t>e</a:t>
              </a:r>
              <a:r>
                <a:rPr sz="2180" dirty="0">
                  <a:latin typeface="Arial"/>
                  <a:cs typeface="Arial"/>
                </a:rPr>
                <a:t>. A new </a:t>
              </a:r>
              <a:r>
                <a:rPr sz="2180" spc="-21" dirty="0">
                  <a:latin typeface="Arial"/>
                  <a:cs typeface="Arial"/>
                </a:rPr>
                <a:t>O’Reilly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5" dirty="0">
                  <a:latin typeface="Arial"/>
                  <a:cs typeface="Arial"/>
                </a:rPr>
                <a:t>book</a:t>
              </a:r>
              <a:r>
                <a:rPr sz="2180" dirty="0">
                  <a:latin typeface="Arial"/>
                  <a:cs typeface="Arial"/>
                </a:rPr>
                <a:t> that will </a:t>
              </a:r>
              <a:r>
                <a:rPr sz="2180" spc="21" dirty="0">
                  <a:latin typeface="Arial"/>
                  <a:cs typeface="Arial"/>
                </a:rPr>
                <a:t>teach</a:t>
              </a:r>
              <a:r>
                <a:rPr sz="2180" dirty="0">
                  <a:latin typeface="Arial"/>
                  <a:cs typeface="Arial"/>
                </a:rPr>
                <a:t> you how to </a:t>
              </a:r>
              <a:r>
                <a:rPr sz="2180" spc="60" dirty="0">
                  <a:latin typeface="Arial"/>
                  <a:cs typeface="Arial"/>
                </a:rPr>
                <a:t>do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2" dirty="0">
                  <a:latin typeface="Arial"/>
                  <a:cs typeface="Arial"/>
                </a:rPr>
                <a:t>data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2" dirty="0">
                  <a:latin typeface="Arial"/>
                  <a:cs typeface="Arial"/>
                </a:rPr>
                <a:t>science</a:t>
              </a:r>
              <a:r>
                <a:rPr sz="2180" dirty="0">
                  <a:latin typeface="Arial"/>
                  <a:cs typeface="Arial"/>
                </a:rPr>
                <a:t> with </a:t>
              </a:r>
              <a:r>
                <a:rPr sz="2180" spc="-67" dirty="0">
                  <a:latin typeface="Arial"/>
                  <a:cs typeface="Arial"/>
                </a:rPr>
                <a:t>R,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56" dirty="0">
                  <a:latin typeface="Arial"/>
                  <a:cs typeface="Arial"/>
                </a:rPr>
                <a:t>by</a:t>
              </a:r>
              <a:r>
                <a:rPr sz="2180" dirty="0">
                  <a:latin typeface="Arial"/>
                  <a:cs typeface="Arial"/>
                </a:rPr>
                <a:t> Gar</a:t>
              </a:r>
              <a:r>
                <a:rPr sz="2180" spc="-42" dirty="0">
                  <a:latin typeface="Arial"/>
                  <a:cs typeface="Arial"/>
                </a:rPr>
                <a:t>r</a:t>
              </a:r>
              <a:r>
                <a:rPr sz="2180" dirty="0">
                  <a:latin typeface="Arial"/>
                  <a:cs typeface="Arial"/>
                </a:rPr>
                <a:t>ett G</a:t>
              </a:r>
              <a:r>
                <a:rPr sz="2180" spc="-42" dirty="0">
                  <a:latin typeface="Arial"/>
                  <a:cs typeface="Arial"/>
                </a:rPr>
                <a:t>r</a:t>
              </a:r>
              <a:r>
                <a:rPr sz="2180" spc="11" dirty="0">
                  <a:latin typeface="Arial"/>
                  <a:cs typeface="Arial"/>
                </a:rPr>
                <a:t>olemund</a:t>
              </a:r>
              <a:r>
                <a:rPr sz="2180" dirty="0">
                  <a:latin typeface="Arial"/>
                  <a:cs typeface="Arial"/>
                </a:rPr>
                <a:t> </a:t>
              </a:r>
              <a:r>
                <a:rPr sz="2180" spc="35" dirty="0">
                  <a:latin typeface="Arial"/>
                  <a:cs typeface="Arial"/>
                </a:rPr>
                <a:t>and</a:t>
              </a:r>
              <a:r>
                <a:rPr sz="2180" spc="18" dirty="0">
                  <a:latin typeface="Arial"/>
                  <a:cs typeface="Arial"/>
                </a:rPr>
                <a:t> </a:t>
              </a:r>
              <a:r>
                <a:rPr sz="2180" spc="21" dirty="0">
                  <a:latin typeface="Arial"/>
                  <a:cs typeface="Arial"/>
                </a:rPr>
                <a:t>Hadley</a:t>
              </a:r>
              <a:r>
                <a:rPr sz="2180" dirty="0">
                  <a:latin typeface="Arial"/>
                  <a:cs typeface="Arial"/>
                </a:rPr>
                <a:t> Wickham.</a:t>
              </a:r>
            </a:p>
            <a:p>
              <a:pPr marL="392892">
                <a:lnSpc>
                  <a:spcPts val="2516"/>
                </a:lnSpc>
              </a:pPr>
              <a:r>
                <a:rPr sz="2180" spc="165" dirty="0">
                  <a:solidFill>
                    <a:srgbClr val="00F900"/>
                  </a:solidFill>
                  <a:latin typeface="Arial"/>
                  <a:cs typeface="Arial"/>
                </a:rPr>
                <a:t>&lt; </a:t>
              </a:r>
              <a:r>
                <a:rPr sz="2180" u="heavy" spc="18" dirty="0">
                  <a:solidFill>
                    <a:srgbClr val="00F900"/>
                  </a:solidFill>
                  <a:latin typeface="Arial"/>
                  <a:cs typeface="Arial"/>
                  <a:hlinkClick r:id="rId2"/>
                </a:rPr>
                <a:t>http://r4ds.had.co.nz/</a:t>
              </a:r>
              <a:r>
                <a:rPr sz="2180" spc="18" dirty="0">
                  <a:solidFill>
                    <a:srgbClr val="00F900"/>
                  </a:solidFill>
                  <a:latin typeface="Arial"/>
                  <a:cs typeface="Arial"/>
                  <a:hlinkClick r:id="rId2"/>
                </a:rPr>
                <a:t> </a:t>
              </a:r>
              <a:r>
                <a:rPr sz="2180" spc="165" dirty="0">
                  <a:solidFill>
                    <a:srgbClr val="00F900"/>
                  </a:solidFill>
                  <a:latin typeface="Arial"/>
                  <a:cs typeface="Arial"/>
                </a:rPr>
                <a:t>&gt;</a:t>
              </a:r>
              <a:endParaRPr sz="218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/>
          </p:cNvSpPr>
          <p:nvPr/>
        </p:nvSpPr>
        <p:spPr>
          <a:xfrm>
            <a:off x="195943" y="106136"/>
            <a:ext cx="11764736" cy="1191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79" y="2850776"/>
            <a:ext cx="2194910" cy="16960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03" y="4896467"/>
            <a:ext cx="2224032" cy="699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3412" y="1825625"/>
            <a:ext cx="6302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is a programming language used for statistical computing and data visualization</a:t>
            </a:r>
          </a:p>
          <a:p>
            <a:pPr lvl="1"/>
            <a:r>
              <a:rPr lang="en-US" dirty="0"/>
              <a:t>Originally designed as an open source alternative to the statistical programming language S</a:t>
            </a:r>
          </a:p>
          <a:p>
            <a:pPr lvl="1"/>
            <a:r>
              <a:rPr lang="en-US" dirty="0"/>
              <a:t>First designed and implemented by </a:t>
            </a:r>
            <a:r>
              <a:rPr lang="en-US" u="sng" dirty="0"/>
              <a:t>R</a:t>
            </a:r>
            <a:r>
              <a:rPr lang="en-US" dirty="0"/>
              <a:t>oss </a:t>
            </a:r>
            <a:r>
              <a:rPr lang="en-US" dirty="0" err="1"/>
              <a:t>Ihaka</a:t>
            </a:r>
            <a:r>
              <a:rPr lang="en-US" dirty="0"/>
              <a:t> and </a:t>
            </a:r>
            <a:r>
              <a:rPr lang="en-US" u="sng" dirty="0"/>
              <a:t>R</a:t>
            </a:r>
            <a:r>
              <a:rPr lang="en-US" dirty="0"/>
              <a:t>obert Gentlemen in 1993</a:t>
            </a:r>
          </a:p>
          <a:p>
            <a:r>
              <a:rPr lang="en-US" dirty="0"/>
              <a:t>R code is often freely shared in science using “packages” which are collections of R code</a:t>
            </a:r>
          </a:p>
          <a:p>
            <a:r>
              <a:rPr lang="en-US" dirty="0"/>
              <a:t>Bioconductor is a project that oversees a collection of bioinformatics packages (started in 2001)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520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Popular </a:t>
            </a:r>
            <a:r>
              <a:rPr lang="en-US" dirty="0"/>
              <a:t>in the scientific community</a:t>
            </a:r>
          </a:p>
          <a:p>
            <a:r>
              <a:rPr lang="en-US" dirty="0"/>
              <a:t>Designed to handle large datasets</a:t>
            </a:r>
          </a:p>
          <a:p>
            <a:r>
              <a:rPr lang="en-US" dirty="0"/>
              <a:t>CRAN and Bioconductor open source package repositories</a:t>
            </a:r>
          </a:p>
          <a:p>
            <a:r>
              <a:rPr lang="en-US" dirty="0"/>
              <a:t>Easy to automate </a:t>
            </a:r>
            <a:r>
              <a:rPr lang="en-US" u="sng" dirty="0"/>
              <a:t>and</a:t>
            </a:r>
            <a:r>
              <a:rPr lang="en-US" dirty="0"/>
              <a:t> work with interactively</a:t>
            </a:r>
          </a:p>
          <a:p>
            <a:r>
              <a:rPr lang="en-US" dirty="0" smtClean="0"/>
              <a:t>R is a statistical computing language</a:t>
            </a:r>
          </a:p>
          <a:p>
            <a:r>
              <a:rPr lang="en-US" dirty="0" smtClean="0"/>
              <a:t>R is a concise, powerful language—much can be accomplished with few lines of code</a:t>
            </a:r>
          </a:p>
          <a:p>
            <a:r>
              <a:rPr lang="en-US" dirty="0" smtClean="0"/>
              <a:t>R can generate stunning graphics</a:t>
            </a:r>
          </a:p>
          <a:p>
            <a:r>
              <a:rPr lang="en-US" dirty="0" smtClean="0"/>
              <a:t>Well evolved function arguments (if you want to do it you likely can)</a:t>
            </a:r>
          </a:p>
          <a:p>
            <a:r>
              <a:rPr lang="en-US" dirty="0" smtClean="0"/>
              <a:t>Easy </a:t>
            </a:r>
            <a:r>
              <a:rPr lang="en-US" dirty="0"/>
              <a:t>to enable others to reproduce your results</a:t>
            </a:r>
          </a:p>
          <a:p>
            <a:pPr lvl="1"/>
            <a:r>
              <a:rPr lang="en-US" dirty="0"/>
              <a:t>Good science should be reproducible!</a:t>
            </a:r>
          </a:p>
          <a:p>
            <a:r>
              <a:rPr lang="en-US" dirty="0"/>
              <a:t>It’s free!</a:t>
            </a:r>
          </a:p>
          <a:p>
            <a:endParaRPr lang="en-US" dirty="0"/>
          </a:p>
        </p:txBody>
      </p:sp>
      <p:pic>
        <p:nvPicPr>
          <p:cNvPr id="4" name="Picture 3" descr="https://i1.wp.com/r4stats.com/wp-content/uploads/2017/06/Fig_2a_ScholarlyImpact2016-3.png?resize=640%2C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62" y="1825625"/>
            <a:ext cx="3719738" cy="40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11779"/>
            <a:ext cx="222689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http://r4stats.com/articles/popularity/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655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https://en.wikipedia.org/wiki/R_(programming_language)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39843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available on a variety of platforms: Windows, Mac OS X, Linux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interactive session: submit R functions directly to R using an R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command line: execute R scripts from the command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GUI: standard integrated environment for 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 </a:t>
            </a:r>
            <a:r>
              <a:rPr lang="en-US" b="1" dirty="0"/>
              <a:t>Studio: integrated development environment for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R Interactive </a:t>
            </a:r>
            <a:r>
              <a:rPr lang="en-US" dirty="0"/>
              <a:t>S</a:t>
            </a:r>
            <a:r>
              <a:rPr lang="en-US" dirty="0" smtClean="0"/>
              <a:t>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3133" cy="17884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unix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r>
              <a:rPr lang="en-US" dirty="0" smtClean="0"/>
              <a:t> command line prompt type R </a:t>
            </a:r>
          </a:p>
          <a:p>
            <a:r>
              <a:rPr lang="en-US" dirty="0" smtClean="0"/>
              <a:t>Any R command should be executable from the command prompt</a:t>
            </a:r>
          </a:p>
          <a:p>
            <a:r>
              <a:rPr lang="en-US" dirty="0" smtClean="0"/>
              <a:t>Useful as an interactive environment for convenience or fast iterative development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15" y="3302691"/>
            <a:ext cx="4984841" cy="3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Command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93133" cy="2330739"/>
          </a:xfrm>
        </p:spPr>
        <p:txBody>
          <a:bodyPr>
            <a:normAutofit/>
          </a:bodyPr>
          <a:lstStyle/>
          <a:p>
            <a:r>
              <a:rPr lang="en-US" dirty="0" smtClean="0"/>
              <a:t>R scripts can be executed from the command line using the </a:t>
            </a:r>
            <a:r>
              <a:rPr lang="en-US" dirty="0" err="1" smtClean="0"/>
              <a:t>Rscript</a:t>
            </a:r>
            <a:r>
              <a:rPr lang="en-US" dirty="0" smtClean="0"/>
              <a:t> command or R CMD BATCH</a:t>
            </a:r>
          </a:p>
          <a:p>
            <a:r>
              <a:rPr lang="en-US" dirty="0" smtClean="0"/>
              <a:t>Ideal for automating long running scripts and breaking long scripts up into modular pieces</a:t>
            </a:r>
          </a:p>
          <a:p>
            <a:pPr lvl="1"/>
            <a:r>
              <a:rPr lang="en-US" dirty="0" smtClean="0"/>
              <a:t>screen and </a:t>
            </a:r>
            <a:r>
              <a:rPr lang="en-US" dirty="0" err="1" smtClean="0"/>
              <a:t>nohup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8" y="4380956"/>
            <a:ext cx="6800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7" y="1825624"/>
            <a:ext cx="4285130" cy="4673787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400" dirty="0"/>
              <a:t>Today we will be using </a:t>
            </a:r>
            <a:r>
              <a:rPr lang="en-US" sz="2400" dirty="0" err="1"/>
              <a:t>RStudio</a:t>
            </a:r>
            <a:r>
              <a:rPr lang="en-US" sz="2400" dirty="0"/>
              <a:t> to run R</a:t>
            </a:r>
          </a:p>
          <a:p>
            <a:pPr marL="514350" indent="-457200"/>
            <a:r>
              <a:rPr lang="en-US" sz="2400" dirty="0" err="1"/>
              <a:t>RStudio</a:t>
            </a:r>
            <a:r>
              <a:rPr lang="en-US" sz="2400" dirty="0"/>
              <a:t> is a great visual environment for learning R.  Some of the benefits of using </a:t>
            </a:r>
            <a:r>
              <a:rPr lang="en-US" sz="2400" dirty="0" err="1"/>
              <a:t>RStudio</a:t>
            </a:r>
            <a:r>
              <a:rPr lang="en-US" sz="2400" dirty="0"/>
              <a:t> </a:t>
            </a:r>
            <a:r>
              <a:rPr lang="en-US" sz="2400" dirty="0" smtClean="0"/>
              <a:t>include:</a:t>
            </a:r>
            <a:endParaRPr lang="en-US" sz="2200" dirty="0" smtClean="0"/>
          </a:p>
          <a:p>
            <a:pPr lvl="1"/>
            <a:r>
              <a:rPr lang="en-US" sz="1800" dirty="0" smtClean="0"/>
              <a:t>Integrated development environment (IDE) provides graphical buttons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ode completion</a:t>
            </a:r>
          </a:p>
          <a:p>
            <a:pPr lvl="1"/>
            <a:r>
              <a:rPr lang="en-US" sz="1800" dirty="0" smtClean="0"/>
              <a:t>Interactive debugger to debug code</a:t>
            </a:r>
          </a:p>
          <a:p>
            <a:pPr lvl="1"/>
            <a:r>
              <a:rPr lang="en-US" sz="1800" dirty="0" smtClean="0"/>
              <a:t>Improved window organization</a:t>
            </a:r>
          </a:p>
          <a:p>
            <a:pPr lvl="1"/>
            <a:r>
              <a:rPr lang="en-US" sz="1800" dirty="0" smtClean="0"/>
              <a:t>Visible history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83" y="2175962"/>
            <a:ext cx="4267199" cy="35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2339</Words>
  <Application>Microsoft Office PowerPoint</Application>
  <PresentationFormat>On-screen Show (4:3)</PresentationFormat>
  <Paragraphs>383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DCMB BioComputing BootCamp Day 3, Session I:  Introduction to R</vt:lpstr>
      <vt:lpstr>Overview</vt:lpstr>
      <vt:lpstr>What is R?</vt:lpstr>
      <vt:lpstr>Why R?</vt:lpstr>
      <vt:lpstr>Ways to Use R</vt:lpstr>
      <vt:lpstr>Ways to Use R:  R Interactive Session</vt:lpstr>
      <vt:lpstr>Ways to Use R:  Command Line</vt:lpstr>
      <vt:lpstr>Ways to Use R:  RStudio</vt:lpstr>
      <vt:lpstr>PowerPoint Presentation</vt:lpstr>
      <vt:lpstr>R as a Statistical Programming Language</vt:lpstr>
      <vt:lpstr>Some Simple R Commands</vt:lpstr>
      <vt:lpstr>PowerPoint Presentation</vt:lpstr>
      <vt:lpstr>PowerPoint Presentation</vt:lpstr>
      <vt:lpstr>Error Messages</vt:lpstr>
      <vt:lpstr>Writing and Running R Scripts</vt:lpstr>
      <vt:lpstr>Writing and Running R Scripts</vt:lpstr>
      <vt:lpstr>5 Basic Data Types in R</vt:lpstr>
      <vt:lpstr>5 Basic Data Types in R</vt:lpstr>
      <vt:lpstr>Useful Character Variable Functions</vt:lpstr>
      <vt:lpstr>R Data Structures</vt:lpstr>
      <vt:lpstr>Data Structures: Vector</vt:lpstr>
      <vt:lpstr>Data Structures: Vector</vt:lpstr>
      <vt:lpstr>Data Structures: Vector</vt:lpstr>
      <vt:lpstr>Data Structures: Matrix</vt:lpstr>
      <vt:lpstr>Data Structures: Matrix</vt:lpstr>
      <vt:lpstr>Vector and Matrix Operations</vt:lpstr>
      <vt:lpstr>Special Values in R</vt:lpstr>
      <vt:lpstr>Data Structures: List</vt:lpstr>
      <vt:lpstr>Data Structures: List</vt:lpstr>
      <vt:lpstr>Data Structures: Data Frame</vt:lpstr>
      <vt:lpstr>Data Structures: Data Frame</vt:lpstr>
      <vt:lpstr>References and Additional Resources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115</cp:revision>
  <dcterms:created xsi:type="dcterms:W3CDTF">2017-08-21T11:26:05Z</dcterms:created>
  <dcterms:modified xsi:type="dcterms:W3CDTF">2018-08-21T12:28:51Z</dcterms:modified>
</cp:coreProperties>
</file>