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B16"/>
    <a:srgbClr val="F07A18"/>
    <a:srgbClr val="DBF3FB"/>
    <a:srgbClr val="E95E11"/>
    <a:srgbClr val="B2774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ADD9-8E33-4845-B399-EEC1F2C8C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2108F-A31F-4D44-989C-430EB0DF1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CC56-7B7A-4DA8-8829-AF3BF5E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B1FB-CAF1-4577-A958-5B705F46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1F16-9E45-4A96-AE7A-CB224E1E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4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B685-BBC5-468F-BD16-CF9B5460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49C0E-0D3B-4C18-9A5F-1FD4024B1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70F6-86AC-4D1F-93CB-D08F3743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2171-A61F-4CA8-AC5F-A3C68984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1777-821D-4080-8307-4FC29E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02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012F6-7356-45C5-B34D-12D65C8CD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A411D-8A0C-473B-A40C-1FFE5EC70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8949-5118-40F4-BA0E-B66647DB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E3C4-2CD7-4A12-B7D5-25B06525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2B33-70EB-4D46-B125-01295AF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31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FE9-30A5-4D61-9C45-E7DE6185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BA84-1A00-412A-9C42-3B930ED8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C4BA-C7DB-4AAD-B7D8-75E3F25F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FB1D-23F9-4596-9ECD-E6C18240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F4CF6-E0ED-4576-8DC2-CA301090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92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DC55-2FA7-4E33-8A52-CF1BCC8A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10E71-3834-42BA-9BA8-96840286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BE47-CA73-4E95-A220-8DBE77C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F8BC-D29B-443B-88A0-45941D42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A342-867C-4A38-969A-2EF62D48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C49D-A615-4082-A174-C22D2C39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3AB1-7177-41F5-A1D1-15C3E0F2A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4388C-601B-460D-90E0-BE9458FF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13A3-E313-444B-A46A-7EFD350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1D74-010C-4E08-8527-A7B1600F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1045-4146-451A-A42B-6690B044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82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14CB-D258-4654-88D1-FD154A1F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E9215-6108-40DD-A6AA-045DF111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34E47-8291-4934-869E-FBA4702F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19A5-973A-45B4-A23C-7079C35C5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B4584-00D7-4ACD-AB34-F8FE466E6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37886-E7B7-4A6E-9E98-2125BA6C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23138-0326-4219-AB07-2765C47F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7BB2F-8991-4ACD-B56E-6D9C1FC4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03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503A-1E32-4085-AF83-CD97291F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A667D-1980-4C60-92D7-B15D7A34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92F5B-8F5A-436F-B726-D013323F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8B22-AEB3-4527-A219-78D9FE47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0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184C7-CC45-48FF-A416-638ED668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37818-A907-4757-AB29-DACDA822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CEE7-3007-4118-B6F0-F6630A1D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37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C298-1414-464D-8234-7AFE91C9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EFA3-D197-4C91-B120-065A4904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BDCC4-DD81-4887-8FFF-2365E7329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A5345-5B15-4C79-8139-1DB70373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92C4-3629-4DDD-BDB7-4F55270D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E15C-E792-4537-BC1A-216A2FC6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4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486-39D1-4D25-BA91-2190C2E4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DEFB3-1193-42D3-B9A5-A8D1BB2AD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0AA3C-E989-4B46-A8D3-F0125B82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2CC86-2D22-47B4-8156-706DF037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159AE-111D-416B-96C4-42C22014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9EC08-6061-4738-A261-BCCD4BA2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8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DD906-6B3B-446F-9F81-7F40A7F7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F0AF-5ECC-42F0-8B36-275AEE0F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8589-1429-4F57-9948-1B354004A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F267-E99D-4ADB-A417-B4AAD929AB0C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7DF4-CDF2-4A51-A6FD-F8E0BECBD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CD06-DCA4-48FA-BE10-CC19D9C8A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3F70-B237-421C-AC0D-3647938E6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cmi.github.io/dc-srap/srap-profil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github.com/dcmi/dc-sr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t8y_3fNrf1rATlYohB6LhPPgr7Ltt3e2/edit" TargetMode="External"/><Relationship Id="rId5" Type="http://schemas.openxmlformats.org/officeDocument/2006/relationships/hyperlink" Target="https://dcmi.github.io/dc-srap/examples/" TargetMode="External"/><Relationship Id="rId4" Type="http://schemas.openxmlformats.org/officeDocument/2006/relationships/hyperlink" Target="https://dcmi.github.io/dc-srap/srap.cs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cmi.github.io/dc-srap/example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D2045-7ADE-4A81-A522-2F06BE4E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3608" y="342900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>
                <a:solidFill>
                  <a:srgbClr val="002060"/>
                </a:solidFill>
              </a:rPr>
              <a:t>DCMI Community Updates</a:t>
            </a:r>
          </a:p>
          <a:p>
            <a:r>
              <a:rPr lang="en-GB" sz="3600" dirty="0">
                <a:solidFill>
                  <a:srgbClr val="002060"/>
                </a:solidFill>
              </a:rPr>
              <a:t>Tuesday 22</a:t>
            </a:r>
            <a:r>
              <a:rPr lang="en-GB" sz="3600" baseline="30000" dirty="0">
                <a:solidFill>
                  <a:srgbClr val="002060"/>
                </a:solidFill>
              </a:rPr>
              <a:t>nd</a:t>
            </a:r>
            <a:r>
              <a:rPr lang="en-GB" sz="3600" dirty="0">
                <a:solidFill>
                  <a:srgbClr val="002060"/>
                </a:solidFill>
              </a:rPr>
              <a:t> Oct. 2024</a:t>
            </a:r>
          </a:p>
          <a:p>
            <a:r>
              <a:rPr lang="en-GB" sz="3600" dirty="0">
                <a:solidFill>
                  <a:srgbClr val="002060"/>
                </a:solidFill>
              </a:rPr>
              <a:t>Alasdair MacDonald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FAF9-C5A0-4523-8B9A-EA47DB2512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2" y="4454555"/>
            <a:ext cx="4622159" cy="2094072"/>
          </a:xfrm>
          <a:prstGeom prst="rect">
            <a:avLst/>
          </a:prstGeom>
          <a:noFill/>
        </p:spPr>
      </p:pic>
      <p:sp>
        <p:nvSpPr>
          <p:cNvPr id="5" name="Title 17">
            <a:extLst>
              <a:ext uri="{FF2B5EF4-FFF2-40B4-BE49-F238E27FC236}">
                <a16:creationId xmlns:a16="http://schemas.microsoft.com/office/drawing/2014/main" id="{E183498F-7500-4435-AE8A-D609F2E1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608" y="1029946"/>
            <a:ext cx="9144000" cy="1941221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07A18"/>
                </a:solidFill>
              </a:rPr>
              <a:t>DC-SRAP Working Group:</a:t>
            </a:r>
            <a:br>
              <a:rPr lang="en-GB" b="1" dirty="0">
                <a:solidFill>
                  <a:srgbClr val="F07A18"/>
                </a:solidFill>
              </a:rPr>
            </a:br>
            <a:r>
              <a:rPr lang="en-GB" b="1" dirty="0">
                <a:solidFill>
                  <a:srgbClr val="F07A18"/>
                </a:solidFill>
              </a:rPr>
              <a:t>Activities 2023/2024</a:t>
            </a:r>
            <a:endParaRPr lang="en-JP" b="1" dirty="0">
              <a:solidFill>
                <a:srgbClr val="F07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9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AF1FD-C51F-4867-A8E1-B186443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71" y="1073230"/>
            <a:ext cx="7993311" cy="114749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E95E11"/>
                </a:solidFill>
              </a:rPr>
              <a:t>Reviewing publication lifecycle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07B1-8561-4472-85A2-12EE3A87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843" y="2741453"/>
            <a:ext cx="4337108" cy="3324706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endParaRPr lang="en-GB" sz="24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93224-2A56-40E3-B1E4-B5EFCD0FD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6388"/>
              </p:ext>
            </p:extLst>
          </p:nvPr>
        </p:nvGraphicFramePr>
        <p:xfrm>
          <a:off x="631271" y="2338167"/>
          <a:ext cx="10929458" cy="2963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248">
                  <a:extLst>
                    <a:ext uri="{9D8B030D-6E8A-4147-A177-3AD203B41FA5}">
                      <a16:colId xmlns:a16="http://schemas.microsoft.com/office/drawing/2014/main" val="1801466411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3792168250"/>
                    </a:ext>
                  </a:extLst>
                </a:gridCol>
                <a:gridCol w="1493241">
                  <a:extLst>
                    <a:ext uri="{9D8B030D-6E8A-4147-A177-3AD203B41FA5}">
                      <a16:colId xmlns:a16="http://schemas.microsoft.com/office/drawing/2014/main" val="4177607325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1229857388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931369562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2311802055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935139024"/>
                    </a:ext>
                  </a:extLst>
                </a:gridCol>
                <a:gridCol w="1359016">
                  <a:extLst>
                    <a:ext uri="{9D8B030D-6E8A-4147-A177-3AD203B41FA5}">
                      <a16:colId xmlns:a16="http://schemas.microsoft.com/office/drawing/2014/main" val="799348174"/>
                    </a:ext>
                  </a:extLst>
                </a:gridCol>
                <a:gridCol w="2643232">
                  <a:extLst>
                    <a:ext uri="{9D8B030D-6E8A-4147-A177-3AD203B41FA5}">
                      <a16:colId xmlns:a16="http://schemas.microsoft.com/office/drawing/2014/main" val="1672728984"/>
                    </a:ext>
                  </a:extLst>
                </a:gridCol>
              </a:tblGrid>
              <a:tr h="3891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shapeID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propertyLabel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propertyID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valueNodeType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valueDatatype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valueShape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valueConstraint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valueConstraintType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note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3922739803"/>
                  </a:ext>
                </a:extLst>
              </a:tr>
              <a:tr h="207406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2910262662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SRAPResource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Published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dct:date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xsd:date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associated with the resource. Use more specific dates if available.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113089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Issued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dct:issued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of formal issuance of the resource.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446207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Modified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dct:modified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on which the resource was changed.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7594530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Accepted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dct:dateAccepted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Date of acceptance of the resource.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807181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Embargo Date Range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srap:embargoDateRange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xsd:date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 period of time during which the resource is under embargo.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0514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D81D427-770E-4373-9EA0-6A3E364CE6F5}"/>
              </a:ext>
            </a:extLst>
          </p:cNvPr>
          <p:cNvSpPr txBox="1"/>
          <p:nvPr/>
        </p:nvSpPr>
        <p:spPr>
          <a:xfrm>
            <a:off x="631271" y="5704946"/>
            <a:ext cx="9058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E95E11"/>
                </a:solidFill>
              </a:rPr>
              <a:t>Issue: </a:t>
            </a:r>
            <a:r>
              <a:rPr lang="en-GB" sz="2400" b="1" dirty="0" err="1">
                <a:solidFill>
                  <a:srgbClr val="E95E11"/>
                </a:solidFill>
              </a:rPr>
              <a:t>xsd:date</a:t>
            </a:r>
            <a:r>
              <a:rPr lang="en-GB" sz="2400" b="1" dirty="0">
                <a:solidFill>
                  <a:srgbClr val="E95E11"/>
                </a:solidFill>
              </a:rPr>
              <a:t> is only valid for a single date and not a range of dates </a:t>
            </a:r>
          </a:p>
        </p:txBody>
      </p:sp>
    </p:spTree>
    <p:extLst>
      <p:ext uri="{BB962C8B-B14F-4D97-AF65-F5344CB8AC3E}">
        <p14:creationId xmlns:p14="http://schemas.microsoft.com/office/powerpoint/2010/main" val="381343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D2045-7ADE-4A81-A522-2F06BE4E2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109" y="3429000"/>
            <a:ext cx="9144000" cy="74032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2060"/>
                </a:solidFill>
              </a:rPr>
              <a:t>Alasdair.MacDonald@ed.ac.uk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FAF9-C5A0-4523-8B9A-EA47DB2512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33" y="4499962"/>
            <a:ext cx="4622159" cy="2094072"/>
          </a:xfrm>
          <a:prstGeom prst="rect">
            <a:avLst/>
          </a:prstGeom>
          <a:noFill/>
        </p:spPr>
      </p:pic>
      <p:sp>
        <p:nvSpPr>
          <p:cNvPr id="5" name="Title 17">
            <a:extLst>
              <a:ext uri="{FF2B5EF4-FFF2-40B4-BE49-F238E27FC236}">
                <a16:creationId xmlns:a16="http://schemas.microsoft.com/office/drawing/2014/main" id="{E183498F-7500-4435-AE8A-D609F2E10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608" y="1872109"/>
            <a:ext cx="9144000" cy="122625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07A18"/>
                </a:solidFill>
              </a:rPr>
              <a:t>Thank you</a:t>
            </a:r>
            <a:endParaRPr lang="en-JP" b="1" dirty="0">
              <a:solidFill>
                <a:srgbClr val="F07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C9AD-E3EF-4C8A-B586-67D7BABF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024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rgbClr val="E95E11"/>
                </a:solidFill>
              </a:rPr>
              <a:t>SRAP Working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07B1-8561-4472-85A2-12EE3A87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1777"/>
            <a:ext cx="10515600" cy="2592199"/>
          </a:xfrm>
        </p:spPr>
        <p:txBody>
          <a:bodyPr/>
          <a:lstStyle/>
          <a:p>
            <a:r>
              <a:rPr lang="en-GB" sz="2000" b="1" dirty="0">
                <a:solidFill>
                  <a:srgbClr val="002060"/>
                </a:solidFill>
              </a:rPr>
              <a:t>Active since 2021, with the objective of developing </a:t>
            </a:r>
            <a:r>
              <a:rPr lang="en-US" sz="2000" b="1" dirty="0">
                <a:solidFill>
                  <a:srgbClr val="002060"/>
                </a:solidFill>
              </a:rPr>
              <a:t>Dublin Core Metadata Terms (DCMT) to support the description of scholarly resources, such theses/dissertations and academic papers and improve the interoperability of metadata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Current Chair is Osma Suominen (National Library of Finland) with Jan Ashton (British Library), Karen Coyle and Alasdair MacDonald (University of Edinburgh)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Continued with fortnightly meetings and discussions, with 53 meetings to date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Summary of progress since the DCMI 2023 update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51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C9AD-E3EF-4C8A-B586-67D7BABF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024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rgbClr val="E95E11"/>
                </a:solidFill>
              </a:rPr>
              <a:t>SRAP Drafts and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07B1-8561-4472-85A2-12EE3A87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6551"/>
            <a:ext cx="10515600" cy="3456469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GitHub repository: </a:t>
            </a:r>
            <a:r>
              <a:rPr lang="en-GB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https://github.com/dcmi/dc-srap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Current draft of SRAP: </a:t>
            </a:r>
            <a:r>
              <a:rPr lang="en-GB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https://dcmi.github.io/dc-srap/srap-profile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SRAP as a DCTAP table (CSV): </a:t>
            </a:r>
            <a:r>
              <a:rPr lang="en-GB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https://dcmi.github.io/dc-srap/srap.csv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Examples: </a:t>
            </a:r>
            <a:r>
              <a:rPr lang="en-GB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https://dcmi.github.io/dc-srap/examples/</a:t>
            </a:r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Original draft available as a Google Doc: </a:t>
            </a:r>
            <a:r>
              <a:rPr lang="en-GB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https://docs.google.com/document/d/1t8y_3fNrf1rATlYohB6LhPPgr7Ltt3e2/edit</a:t>
            </a:r>
            <a:endParaRPr lang="en-GB" dirty="0">
              <a:solidFill>
                <a:srgbClr val="002060"/>
              </a:solidFill>
            </a:endParaRPr>
          </a:p>
          <a:p>
            <a:endParaRPr lang="en-GB" sz="2000" dirty="0">
              <a:solidFill>
                <a:srgbClr val="002060"/>
              </a:solidFill>
            </a:endParaRPr>
          </a:p>
          <a:p>
            <a:endParaRPr lang="en-GB" sz="24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518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AF1FD-C51F-4867-A8E1-B186443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85" y="1128632"/>
            <a:ext cx="11049000" cy="132556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E95E11"/>
                </a:solidFill>
              </a:rPr>
              <a:t>Representing papers published in journals/monographs: </a:t>
            </a:r>
            <a:r>
              <a:rPr lang="en-GB" sz="3600" b="1" dirty="0" err="1">
                <a:solidFill>
                  <a:srgbClr val="E95E11"/>
                </a:solidFill>
              </a:rPr>
              <a:t>dct:isPartOf</a:t>
            </a:r>
            <a:endParaRPr lang="en-GB" sz="3600" b="1" dirty="0">
              <a:solidFill>
                <a:srgbClr val="E95E1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07B1-8561-4472-85A2-12EE3A87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843" y="2741453"/>
            <a:ext cx="4337108" cy="3324706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endParaRPr lang="en-GB" sz="24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93224-2A56-40E3-B1E4-B5EFCD0FD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097216"/>
              </p:ext>
            </p:extLst>
          </p:nvPr>
        </p:nvGraphicFramePr>
        <p:xfrm>
          <a:off x="830510" y="2741453"/>
          <a:ext cx="10930857" cy="3238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95">
                  <a:extLst>
                    <a:ext uri="{9D8B030D-6E8A-4147-A177-3AD203B41FA5}">
                      <a16:colId xmlns:a16="http://schemas.microsoft.com/office/drawing/2014/main" val="1801466411"/>
                    </a:ext>
                  </a:extLst>
                </a:gridCol>
                <a:gridCol w="1082900">
                  <a:extLst>
                    <a:ext uri="{9D8B030D-6E8A-4147-A177-3AD203B41FA5}">
                      <a16:colId xmlns:a16="http://schemas.microsoft.com/office/drawing/2014/main" val="3792168250"/>
                    </a:ext>
                  </a:extLst>
                </a:gridCol>
                <a:gridCol w="941652">
                  <a:extLst>
                    <a:ext uri="{9D8B030D-6E8A-4147-A177-3AD203B41FA5}">
                      <a16:colId xmlns:a16="http://schemas.microsoft.com/office/drawing/2014/main" val="4177607325"/>
                    </a:ext>
                  </a:extLst>
                </a:gridCol>
                <a:gridCol w="1000506">
                  <a:extLst>
                    <a:ext uri="{9D8B030D-6E8A-4147-A177-3AD203B41FA5}">
                      <a16:colId xmlns:a16="http://schemas.microsoft.com/office/drawing/2014/main" val="1229857388"/>
                    </a:ext>
                  </a:extLst>
                </a:gridCol>
                <a:gridCol w="1000506">
                  <a:extLst>
                    <a:ext uri="{9D8B030D-6E8A-4147-A177-3AD203B41FA5}">
                      <a16:colId xmlns:a16="http://schemas.microsoft.com/office/drawing/2014/main" val="3931369562"/>
                    </a:ext>
                  </a:extLst>
                </a:gridCol>
                <a:gridCol w="1000506">
                  <a:extLst>
                    <a:ext uri="{9D8B030D-6E8A-4147-A177-3AD203B41FA5}">
                      <a16:colId xmlns:a16="http://schemas.microsoft.com/office/drawing/2014/main" val="2311802055"/>
                    </a:ext>
                  </a:extLst>
                </a:gridCol>
                <a:gridCol w="1000506">
                  <a:extLst>
                    <a:ext uri="{9D8B030D-6E8A-4147-A177-3AD203B41FA5}">
                      <a16:colId xmlns:a16="http://schemas.microsoft.com/office/drawing/2014/main" val="2935139024"/>
                    </a:ext>
                  </a:extLst>
                </a:gridCol>
                <a:gridCol w="1461211">
                  <a:extLst>
                    <a:ext uri="{9D8B030D-6E8A-4147-A177-3AD203B41FA5}">
                      <a16:colId xmlns:a16="http://schemas.microsoft.com/office/drawing/2014/main" val="799348174"/>
                    </a:ext>
                  </a:extLst>
                </a:gridCol>
                <a:gridCol w="2434875">
                  <a:extLst>
                    <a:ext uri="{9D8B030D-6E8A-4147-A177-3AD203B41FA5}">
                      <a16:colId xmlns:a16="http://schemas.microsoft.com/office/drawing/2014/main" val="1672728984"/>
                    </a:ext>
                  </a:extLst>
                </a:gridCol>
              </a:tblGrid>
              <a:tr h="33484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shapeID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propertyLabel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propertyID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valueNodeType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valueDatatype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valueShape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note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3922739803"/>
                  </a:ext>
                </a:extLst>
              </a:tr>
              <a:tr h="17847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2910262662"/>
                  </a:ext>
                </a:extLst>
              </a:tr>
              <a:tr h="356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Periodical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Class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rdf:type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IRI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bibo:Periodical</a:t>
                      </a: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bibo:Journal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Class (always </a:t>
                      </a:r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bibo:Periodical</a:t>
                      </a:r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 or one of its subclasses)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764113089"/>
                  </a:ext>
                </a:extLst>
              </a:tr>
              <a:tr h="35694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Title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dct:title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literal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xsd:string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 name given to the resource. Titles in different languages provided separately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916112782"/>
                  </a:ext>
                </a:extLst>
              </a:tr>
              <a:tr h="17847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Publisher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dct:publisher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IRI BNODE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Organization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 of the publisher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3708603581"/>
                  </a:ext>
                </a:extLst>
              </a:tr>
              <a:tr h="53541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ISSN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bibo:issn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literal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xsd:string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The International Standard Serial Number, ISSN, an identifier for the printed version of serial publications.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842780264"/>
                  </a:ext>
                </a:extLst>
              </a:tr>
              <a:tr h="53541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E-ISSN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bibo:eissn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002060"/>
                          </a:solidFill>
                          <a:effectLst/>
                        </a:rPr>
                        <a:t>literal</a:t>
                      </a:r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xsd:string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The International Standard Serial Number, ISSN, an identifier for electronic versions of serial publications.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147395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2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AF1FD-C51F-4867-A8E1-B186443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919777"/>
            <a:ext cx="11049000" cy="1325563"/>
          </a:xfrm>
        </p:spPr>
        <p:txBody>
          <a:bodyPr/>
          <a:lstStyle/>
          <a:p>
            <a:r>
              <a:rPr lang="en-GB" b="1" dirty="0">
                <a:solidFill>
                  <a:srgbClr val="E95E11"/>
                </a:solidFill>
              </a:rPr>
              <a:t>Representing papers published in journals/monographs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07B1-8561-4472-85A2-12EE3A87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843" y="2741453"/>
            <a:ext cx="4337108" cy="3324706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endParaRPr lang="en-GB" sz="24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93224-2A56-40E3-B1E4-B5EFCD0FD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159396"/>
              </p:ext>
            </p:extLst>
          </p:nvPr>
        </p:nvGraphicFramePr>
        <p:xfrm>
          <a:off x="570100" y="2609813"/>
          <a:ext cx="10930857" cy="359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95">
                  <a:extLst>
                    <a:ext uri="{9D8B030D-6E8A-4147-A177-3AD203B41FA5}">
                      <a16:colId xmlns:a16="http://schemas.microsoft.com/office/drawing/2014/main" val="1801466411"/>
                    </a:ext>
                  </a:extLst>
                </a:gridCol>
                <a:gridCol w="1082900">
                  <a:extLst>
                    <a:ext uri="{9D8B030D-6E8A-4147-A177-3AD203B41FA5}">
                      <a16:colId xmlns:a16="http://schemas.microsoft.com/office/drawing/2014/main" val="3792168250"/>
                    </a:ext>
                  </a:extLst>
                </a:gridCol>
                <a:gridCol w="1097073">
                  <a:extLst>
                    <a:ext uri="{9D8B030D-6E8A-4147-A177-3AD203B41FA5}">
                      <a16:colId xmlns:a16="http://schemas.microsoft.com/office/drawing/2014/main" val="4177607325"/>
                    </a:ext>
                  </a:extLst>
                </a:gridCol>
                <a:gridCol w="845085">
                  <a:extLst>
                    <a:ext uri="{9D8B030D-6E8A-4147-A177-3AD203B41FA5}">
                      <a16:colId xmlns:a16="http://schemas.microsoft.com/office/drawing/2014/main" val="1229857388"/>
                    </a:ext>
                  </a:extLst>
                </a:gridCol>
                <a:gridCol w="1000506">
                  <a:extLst>
                    <a:ext uri="{9D8B030D-6E8A-4147-A177-3AD203B41FA5}">
                      <a16:colId xmlns:a16="http://schemas.microsoft.com/office/drawing/2014/main" val="3931369562"/>
                    </a:ext>
                  </a:extLst>
                </a:gridCol>
                <a:gridCol w="1000506">
                  <a:extLst>
                    <a:ext uri="{9D8B030D-6E8A-4147-A177-3AD203B41FA5}">
                      <a16:colId xmlns:a16="http://schemas.microsoft.com/office/drawing/2014/main" val="2311802055"/>
                    </a:ext>
                  </a:extLst>
                </a:gridCol>
                <a:gridCol w="1000506">
                  <a:extLst>
                    <a:ext uri="{9D8B030D-6E8A-4147-A177-3AD203B41FA5}">
                      <a16:colId xmlns:a16="http://schemas.microsoft.com/office/drawing/2014/main" val="2935139024"/>
                    </a:ext>
                  </a:extLst>
                </a:gridCol>
                <a:gridCol w="1252155">
                  <a:extLst>
                    <a:ext uri="{9D8B030D-6E8A-4147-A177-3AD203B41FA5}">
                      <a16:colId xmlns:a16="http://schemas.microsoft.com/office/drawing/2014/main" val="799348174"/>
                    </a:ext>
                  </a:extLst>
                </a:gridCol>
                <a:gridCol w="2643931">
                  <a:extLst>
                    <a:ext uri="{9D8B030D-6E8A-4147-A177-3AD203B41FA5}">
                      <a16:colId xmlns:a16="http://schemas.microsoft.com/office/drawing/2014/main" val="1672728984"/>
                    </a:ext>
                  </a:extLst>
                </a:gridCol>
              </a:tblGrid>
              <a:tr h="33484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shapeID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propertyLabel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propertyID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valueNodeType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valueDatatype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valueShape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note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3922739803"/>
                  </a:ext>
                </a:extLst>
              </a:tr>
              <a:tr h="17847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2910262662"/>
                  </a:ext>
                </a:extLst>
              </a:tr>
              <a:tr h="356941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SRAPResource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bibo:volume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 volume number of the periodical where this article was published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113089"/>
                  </a:ext>
                </a:extLst>
              </a:tr>
              <a:tr h="35694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bibo:issue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 issue number of the periodical that this article was published in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601533"/>
                  </a:ext>
                </a:extLst>
              </a:tr>
              <a:tr h="35694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Start 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bibo:pageStart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Starting page number within a continuous page range.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4465129"/>
                  </a:ext>
                </a:extLst>
              </a:tr>
              <a:tr h="35694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End page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bibo:pageEnd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Ending page number within a continuous page range.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26439"/>
                  </a:ext>
                </a:extLst>
              </a:tr>
              <a:tr h="356941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Is Part Of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dct:isPartOf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 BNODE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Periodical Book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 related resource in which the described resource is physically or logically included.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694937"/>
                  </a:ext>
                </a:extLst>
              </a:tr>
              <a:tr h="421954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Presented 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bibo:presentedAt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 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Conference, workshop or other scientific event where the scholarly resource was presented.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11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67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21A81C7-B22A-4409-912E-EBA4E0E77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54" t="18486" r="7734" b="20927"/>
          <a:stretch/>
        </p:blipFill>
        <p:spPr>
          <a:xfrm>
            <a:off x="838200" y="1767368"/>
            <a:ext cx="10515600" cy="40585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E890B-5FF6-4890-A657-247831BC72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8" y="179387"/>
            <a:ext cx="2857500" cy="371475"/>
          </a:xfrm>
          <a:prstGeom prst="rect">
            <a:avLst/>
          </a:prstGeom>
          <a:noFill/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5A44343F-3606-44E6-9CB3-264082E8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862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E95E11"/>
                </a:solidFill>
              </a:rPr>
              <a:t>Examples of rich and simple data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8C036-F03D-4C28-814C-D61D464F5FB8}"/>
              </a:ext>
            </a:extLst>
          </p:cNvPr>
          <p:cNvSpPr txBox="1"/>
          <p:nvPr/>
        </p:nvSpPr>
        <p:spPr>
          <a:xfrm>
            <a:off x="771786" y="6032293"/>
            <a:ext cx="82967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2000" b="1" dirty="0">
                <a:solidFill>
                  <a:srgbClr val="D85B1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https://dcmi.github.io/dc-srap/examples/</a:t>
            </a:r>
            <a:endParaRPr lang="en-GB" sz="2000" b="1" dirty="0">
              <a:solidFill>
                <a:srgbClr val="D85B16"/>
              </a:solidFill>
            </a:endParaRP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5981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AF1FD-C51F-4867-A8E1-B186443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919777"/>
            <a:ext cx="11049000" cy="1325563"/>
          </a:xfrm>
        </p:spPr>
        <p:txBody>
          <a:bodyPr/>
          <a:lstStyle/>
          <a:p>
            <a:r>
              <a:rPr lang="en-GB" b="1" dirty="0">
                <a:solidFill>
                  <a:srgbClr val="E95E11"/>
                </a:solidFill>
              </a:rPr>
              <a:t>Representing grants and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07B1-8561-4472-85A2-12EE3A87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119" y="5471764"/>
            <a:ext cx="10393959" cy="7483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E95E11"/>
                </a:solidFill>
              </a:rPr>
              <a:t>Unresolved issue: Academic department where research was undertaken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93224-2A56-40E3-B1E4-B5EFCD0FD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09104"/>
              </p:ext>
            </p:extLst>
          </p:nvPr>
        </p:nvGraphicFramePr>
        <p:xfrm>
          <a:off x="729843" y="2375824"/>
          <a:ext cx="10929458" cy="27289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021">
                  <a:extLst>
                    <a:ext uri="{9D8B030D-6E8A-4147-A177-3AD203B41FA5}">
                      <a16:colId xmlns:a16="http://schemas.microsoft.com/office/drawing/2014/main" val="1801466411"/>
                    </a:ext>
                  </a:extLst>
                </a:gridCol>
                <a:gridCol w="1572806">
                  <a:extLst>
                    <a:ext uri="{9D8B030D-6E8A-4147-A177-3AD203B41FA5}">
                      <a16:colId xmlns:a16="http://schemas.microsoft.com/office/drawing/2014/main" val="3792168250"/>
                    </a:ext>
                  </a:extLst>
                </a:gridCol>
                <a:gridCol w="1128449">
                  <a:extLst>
                    <a:ext uri="{9D8B030D-6E8A-4147-A177-3AD203B41FA5}">
                      <a16:colId xmlns:a16="http://schemas.microsoft.com/office/drawing/2014/main" val="4177607325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1229857388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931369562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311802055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2935139024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799348174"/>
                    </a:ext>
                  </a:extLst>
                </a:gridCol>
                <a:gridCol w="2366395">
                  <a:extLst>
                    <a:ext uri="{9D8B030D-6E8A-4147-A177-3AD203B41FA5}">
                      <a16:colId xmlns:a16="http://schemas.microsoft.com/office/drawing/2014/main" val="1672728984"/>
                    </a:ext>
                  </a:extLst>
                </a:gridCol>
              </a:tblGrid>
              <a:tr h="3891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shapeID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propertyLabel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propertyID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valueNodeType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valueDatatype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valueShape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note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3922739803"/>
                  </a:ext>
                </a:extLst>
              </a:tr>
              <a:tr h="207406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2910262662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rdf:type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schema:Grant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The class will always be </a:t>
                      </a:r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schema:Grant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113089"/>
                  </a:ext>
                </a:extLst>
              </a:tr>
              <a:tr h="790344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Funder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schema:funder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 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The name or identifier of the funder; use the Organization shape if additional information is desired.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601533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Funder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schema:funder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 BNODE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Information about the funder.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4465129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Grant 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schema:identifier dct:identifier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 identifier for the grant or other funding.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2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60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AF1FD-C51F-4867-A8E1-B186443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5" y="1013634"/>
            <a:ext cx="7993311" cy="1325563"/>
          </a:xfrm>
        </p:spPr>
        <p:txBody>
          <a:bodyPr/>
          <a:lstStyle/>
          <a:p>
            <a:r>
              <a:rPr lang="en-GB" b="1" dirty="0">
                <a:solidFill>
                  <a:srgbClr val="E95E11"/>
                </a:solidFill>
              </a:rPr>
              <a:t>Shapes for Organisation and Person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93224-2A56-40E3-B1E4-B5EFCD0FD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03866"/>
              </p:ext>
            </p:extLst>
          </p:nvPr>
        </p:nvGraphicFramePr>
        <p:xfrm>
          <a:off x="631271" y="2741453"/>
          <a:ext cx="10929458" cy="2711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6239">
                  <a:extLst>
                    <a:ext uri="{9D8B030D-6E8A-4147-A177-3AD203B41FA5}">
                      <a16:colId xmlns:a16="http://schemas.microsoft.com/office/drawing/2014/main" val="1801466411"/>
                    </a:ext>
                  </a:extLst>
                </a:gridCol>
                <a:gridCol w="972075">
                  <a:extLst>
                    <a:ext uri="{9D8B030D-6E8A-4147-A177-3AD203B41FA5}">
                      <a16:colId xmlns:a16="http://schemas.microsoft.com/office/drawing/2014/main" val="3792168250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4177607325"/>
                    </a:ext>
                  </a:extLst>
                </a:gridCol>
                <a:gridCol w="1023457">
                  <a:extLst>
                    <a:ext uri="{9D8B030D-6E8A-4147-A177-3AD203B41FA5}">
                      <a16:colId xmlns:a16="http://schemas.microsoft.com/office/drawing/2014/main" val="1229857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31369562"/>
                    </a:ext>
                  </a:extLst>
                </a:gridCol>
                <a:gridCol w="721454">
                  <a:extLst>
                    <a:ext uri="{9D8B030D-6E8A-4147-A177-3AD203B41FA5}">
                      <a16:colId xmlns:a16="http://schemas.microsoft.com/office/drawing/2014/main" val="2311802055"/>
                    </a:ext>
                  </a:extLst>
                </a:gridCol>
                <a:gridCol w="2290194">
                  <a:extLst>
                    <a:ext uri="{9D8B030D-6E8A-4147-A177-3AD203B41FA5}">
                      <a16:colId xmlns:a16="http://schemas.microsoft.com/office/drawing/2014/main" val="2935139024"/>
                    </a:ext>
                  </a:extLst>
                </a:gridCol>
                <a:gridCol w="1291905">
                  <a:extLst>
                    <a:ext uri="{9D8B030D-6E8A-4147-A177-3AD203B41FA5}">
                      <a16:colId xmlns:a16="http://schemas.microsoft.com/office/drawing/2014/main" val="799348174"/>
                    </a:ext>
                  </a:extLst>
                </a:gridCol>
                <a:gridCol w="2047613">
                  <a:extLst>
                    <a:ext uri="{9D8B030D-6E8A-4147-A177-3AD203B41FA5}">
                      <a16:colId xmlns:a16="http://schemas.microsoft.com/office/drawing/2014/main" val="1672728984"/>
                    </a:ext>
                  </a:extLst>
                </a:gridCol>
              </a:tblGrid>
              <a:tr h="38152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shapeID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propertyLabel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propertyID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valueNodeType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valueDatatype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valueShape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valueConstraint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note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3922739803"/>
                  </a:ext>
                </a:extLst>
              </a:tr>
              <a:tr h="197318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2910262662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rdf:type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foaf:Organization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The class will always be </a:t>
                      </a:r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foaf:Organization</a:t>
                      </a:r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262051"/>
                  </a:ext>
                </a:extLst>
              </a:tr>
              <a:tr h="790344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srap:role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http://id.loc.gov/vocabulary/relators/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IRIstem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The role of the organization in the context of the publication, expressed using MARC relators.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0601533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dct:identifier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 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Identifier for the organization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4465129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foaf:name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 of the organization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2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7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1AF1FD-C51F-4867-A8E1-B1864433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71" y="1073230"/>
            <a:ext cx="7993311" cy="1147492"/>
          </a:xfrm>
        </p:spPr>
        <p:txBody>
          <a:bodyPr/>
          <a:lstStyle/>
          <a:p>
            <a:r>
              <a:rPr lang="en-GB" b="1" dirty="0">
                <a:solidFill>
                  <a:srgbClr val="E95E11"/>
                </a:solidFill>
              </a:rPr>
              <a:t>Shapes for Organisation and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07B1-8561-4472-85A2-12EE3A87D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9843" y="2741453"/>
            <a:ext cx="4337108" cy="3324706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endParaRPr lang="en-GB" sz="24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2B2D5-36AA-4DD4-BC5B-F910049029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9" y="359095"/>
            <a:ext cx="2857500" cy="371475"/>
          </a:xfrm>
          <a:prstGeom prst="rect">
            <a:avLst/>
          </a:prstGeom>
          <a:noFill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D93224-2A56-40E3-B1E4-B5EFCD0FD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92747"/>
              </p:ext>
            </p:extLst>
          </p:nvPr>
        </p:nvGraphicFramePr>
        <p:xfrm>
          <a:off x="631271" y="2220722"/>
          <a:ext cx="10929458" cy="356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007">
                  <a:extLst>
                    <a:ext uri="{9D8B030D-6E8A-4147-A177-3AD203B41FA5}">
                      <a16:colId xmlns:a16="http://schemas.microsoft.com/office/drawing/2014/main" val="1801466411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792168250"/>
                    </a:ext>
                  </a:extLst>
                </a:gridCol>
                <a:gridCol w="1124124">
                  <a:extLst>
                    <a:ext uri="{9D8B030D-6E8A-4147-A177-3AD203B41FA5}">
                      <a16:colId xmlns:a16="http://schemas.microsoft.com/office/drawing/2014/main" val="4177607325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1229857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31369562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2311802055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2935139024"/>
                    </a:ext>
                  </a:extLst>
                </a:gridCol>
                <a:gridCol w="1384183">
                  <a:extLst>
                    <a:ext uri="{9D8B030D-6E8A-4147-A177-3AD203B41FA5}">
                      <a16:colId xmlns:a16="http://schemas.microsoft.com/office/drawing/2014/main" val="799348174"/>
                    </a:ext>
                  </a:extLst>
                </a:gridCol>
                <a:gridCol w="1819015">
                  <a:extLst>
                    <a:ext uri="{9D8B030D-6E8A-4147-A177-3AD203B41FA5}">
                      <a16:colId xmlns:a16="http://schemas.microsoft.com/office/drawing/2014/main" val="1672728984"/>
                    </a:ext>
                  </a:extLst>
                </a:gridCol>
              </a:tblGrid>
              <a:tr h="38913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shapeID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propertyLabel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propertyID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valueNodeType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valueDatatype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valueShape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valueConstraint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solidFill>
                            <a:srgbClr val="C00000"/>
                          </a:solidFill>
                          <a:effectLst/>
                        </a:rPr>
                        <a:t>valueConstraintType</a:t>
                      </a:r>
                      <a:endParaRPr lang="en-GB" sz="1100" b="1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note</a:t>
                      </a:r>
                      <a:endParaRPr lang="en-GB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3922739803"/>
                  </a:ext>
                </a:extLst>
              </a:tr>
              <a:tr h="207406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/>
                </a:tc>
                <a:extLst>
                  <a:ext uri="{0D108BD9-81ED-4DB2-BD59-A6C34878D82A}">
                    <a16:rowId xmlns:a16="http://schemas.microsoft.com/office/drawing/2014/main" val="2910262662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rdf:type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foaf:Person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The class will always be </a:t>
                      </a:r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foaf:Person</a:t>
                      </a:r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113089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srap:role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http://id.loc.gov/vocabulary/relators/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IRIstem</a:t>
                      </a:r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The role of the person in the context of the publication, expressed using MARC relators.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446207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Affiliation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schema:affiliation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 BNODE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 organization to which an agent was affiliated when the resource was created.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7594530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foaf:Name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xsd:string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Name of person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807181"/>
                  </a:ext>
                </a:extLst>
              </a:tr>
              <a:tr h="414810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dct:identifier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IRI literal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Identifier for the person, such as ORCID</a:t>
                      </a:r>
                    </a:p>
                    <a:p>
                      <a:pPr algn="l" fontAlgn="b"/>
                      <a:endParaRPr lang="en-GB" sz="11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05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16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916</Words>
  <Application>Microsoft Office PowerPoint</Application>
  <PresentationFormat>Widescreen</PresentationFormat>
  <Paragraphs>265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DC-SRAP Working Group: Activities 2023/2024</vt:lpstr>
      <vt:lpstr>SRAP Working Group</vt:lpstr>
      <vt:lpstr>SRAP Drafts and Documents</vt:lpstr>
      <vt:lpstr>Representing papers published in journals/monographs: dct:isPartOf</vt:lpstr>
      <vt:lpstr>Representing papers published in journals/monographs</vt:lpstr>
      <vt:lpstr>Examples of rich and simple data models</vt:lpstr>
      <vt:lpstr>Representing grants and funding</vt:lpstr>
      <vt:lpstr>Shapes for Organisation and Person</vt:lpstr>
      <vt:lpstr>Shapes for Organisation and Person</vt:lpstr>
      <vt:lpstr>Reviewing publication lifecycle dates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Alasdair MacDonald</dc:creator>
  <cp:lastModifiedBy>Alasdair MacDonald</cp:lastModifiedBy>
  <cp:revision>29</cp:revision>
  <dcterms:created xsi:type="dcterms:W3CDTF">2024-10-03T16:31:37Z</dcterms:created>
  <dcterms:modified xsi:type="dcterms:W3CDTF">2024-10-11T15:27:10Z</dcterms:modified>
</cp:coreProperties>
</file>