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6"/>
  </p:notesMasterIdLst>
  <p:sldIdLst>
    <p:sldId id="256" r:id="rId2"/>
    <p:sldId id="257" r:id="rId3"/>
    <p:sldId id="260" r:id="rId4"/>
    <p:sldId id="286" r:id="rId5"/>
    <p:sldId id="341" r:id="rId6"/>
    <p:sldId id="338" r:id="rId7"/>
    <p:sldId id="342" r:id="rId8"/>
    <p:sldId id="343" r:id="rId9"/>
    <p:sldId id="297" r:id="rId10"/>
    <p:sldId id="340" r:id="rId11"/>
    <p:sldId id="339" r:id="rId12"/>
    <p:sldId id="332" r:id="rId13"/>
    <p:sldId id="344" r:id="rId14"/>
    <p:sldId id="34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64DA"/>
    <a:srgbClr val="7577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3"/>
    <p:restoredTop sz="81769"/>
  </p:normalViewPr>
  <p:slideViewPr>
    <p:cSldViewPr snapToGrid="0" snapToObjects="1">
      <p:cViewPr varScale="1">
        <p:scale>
          <a:sx n="103" d="100"/>
          <a:sy n="103" d="100"/>
        </p:scale>
        <p:origin x="472"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AC685E-FA61-4A0C-91FC-23A0E8AADDAC}"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B98B68FD-A8DD-4950-9B4F-E08A45F4729E}">
      <dgm:prSet/>
      <dgm:spPr/>
      <dgm:t>
        <a:bodyPr/>
        <a:lstStyle/>
        <a:p>
          <a:r>
            <a:rPr lang="en-US" dirty="0" err="1"/>
            <a:t>FaBiO</a:t>
          </a:r>
          <a:r>
            <a:rPr lang="en-US" dirty="0"/>
            <a:t> – FRBR-aligned Bibliographic Ontology</a:t>
          </a:r>
        </a:p>
      </dgm:t>
    </dgm:pt>
    <dgm:pt modelId="{6A76D1E2-2D0E-4D6B-BA3E-FA999EAD84B4}" type="parTrans" cxnId="{A29AD8C8-14DF-4010-9F97-265B66D50183}">
      <dgm:prSet/>
      <dgm:spPr/>
      <dgm:t>
        <a:bodyPr/>
        <a:lstStyle/>
        <a:p>
          <a:endParaRPr lang="en-US"/>
        </a:p>
      </dgm:t>
    </dgm:pt>
    <dgm:pt modelId="{2F042938-F8D6-478C-995F-9D64B8810C51}" type="sibTrans" cxnId="{A29AD8C8-14DF-4010-9F97-265B66D50183}">
      <dgm:prSet/>
      <dgm:spPr/>
      <dgm:t>
        <a:bodyPr/>
        <a:lstStyle/>
        <a:p>
          <a:endParaRPr lang="en-US"/>
        </a:p>
      </dgm:t>
    </dgm:pt>
    <dgm:pt modelId="{B5FD104D-9427-433A-93FC-2985E23EAD12}">
      <dgm:prSet/>
      <dgm:spPr/>
      <dgm:t>
        <a:bodyPr/>
        <a:lstStyle/>
        <a:p>
          <a:r>
            <a:rPr lang="en-US"/>
            <a:t>Akoma-Ntoso – Use of FRBR entities to describe legal document versions</a:t>
          </a:r>
        </a:p>
      </dgm:t>
    </dgm:pt>
    <dgm:pt modelId="{734B16A2-9911-4541-984F-C1772FB46B8D}" type="parTrans" cxnId="{146728DC-57CB-414A-9ADB-B5EE2989568F}">
      <dgm:prSet/>
      <dgm:spPr/>
      <dgm:t>
        <a:bodyPr/>
        <a:lstStyle/>
        <a:p>
          <a:endParaRPr lang="en-US"/>
        </a:p>
      </dgm:t>
    </dgm:pt>
    <dgm:pt modelId="{51A4AA79-2AC7-4481-9137-1B01BFDF6559}" type="sibTrans" cxnId="{146728DC-57CB-414A-9ADB-B5EE2989568F}">
      <dgm:prSet/>
      <dgm:spPr/>
      <dgm:t>
        <a:bodyPr/>
        <a:lstStyle/>
        <a:p>
          <a:endParaRPr lang="en-US"/>
        </a:p>
      </dgm:t>
    </dgm:pt>
    <dgm:pt modelId="{7347D999-D809-4A2E-B057-FD8EC8984FD1}">
      <dgm:prSet/>
      <dgm:spPr/>
      <dgm:t>
        <a:bodyPr/>
        <a:lstStyle/>
        <a:p>
          <a:r>
            <a:rPr lang="en-US"/>
            <a:t>FRIR – Functional Requirements of Information Resources</a:t>
          </a:r>
        </a:p>
      </dgm:t>
    </dgm:pt>
    <dgm:pt modelId="{E7838725-36EE-4FF7-88D1-27E361F0DC6D}" type="parTrans" cxnId="{38019B76-BF7D-4196-BE98-23CB834B5013}">
      <dgm:prSet/>
      <dgm:spPr/>
      <dgm:t>
        <a:bodyPr/>
        <a:lstStyle/>
        <a:p>
          <a:endParaRPr lang="en-US"/>
        </a:p>
      </dgm:t>
    </dgm:pt>
    <dgm:pt modelId="{FED966E6-4C4E-46E8-AEA2-D391D03B01D2}" type="sibTrans" cxnId="{38019B76-BF7D-4196-BE98-23CB834B5013}">
      <dgm:prSet/>
      <dgm:spPr/>
      <dgm:t>
        <a:bodyPr/>
        <a:lstStyle/>
        <a:p>
          <a:endParaRPr lang="en-US"/>
        </a:p>
      </dgm:t>
    </dgm:pt>
    <dgm:pt modelId="{10CAA812-27B5-485E-AEBE-0E586A31F1CF}">
      <dgm:prSet/>
      <dgm:spPr/>
      <dgm:t>
        <a:bodyPr/>
        <a:lstStyle/>
        <a:p>
          <a:r>
            <a:rPr lang="en-US" dirty="0"/>
            <a:t>The Music Ontology</a:t>
          </a:r>
        </a:p>
      </dgm:t>
    </dgm:pt>
    <dgm:pt modelId="{BCA91BD8-056B-4C7B-B8E6-E0207649E764}" type="parTrans" cxnId="{9866BBE3-4FEC-48C9-B666-E9B940A48F82}">
      <dgm:prSet/>
      <dgm:spPr/>
      <dgm:t>
        <a:bodyPr/>
        <a:lstStyle/>
        <a:p>
          <a:endParaRPr lang="en-US"/>
        </a:p>
      </dgm:t>
    </dgm:pt>
    <dgm:pt modelId="{0EED0CA2-AB40-4836-97EC-87FA5765DB0E}" type="sibTrans" cxnId="{9866BBE3-4FEC-48C9-B666-E9B940A48F82}">
      <dgm:prSet/>
      <dgm:spPr/>
      <dgm:t>
        <a:bodyPr/>
        <a:lstStyle/>
        <a:p>
          <a:endParaRPr lang="en-US"/>
        </a:p>
      </dgm:t>
    </dgm:pt>
    <dgm:pt modelId="{EA5A1646-7244-8F4E-9518-5EEBB5878CC9}">
      <dgm:prSet/>
      <dgm:spPr/>
      <dgm:t>
        <a:bodyPr/>
        <a:lstStyle/>
        <a:p>
          <a:r>
            <a:rPr lang="en-US" dirty="0"/>
            <a:t>Colon classification</a:t>
          </a:r>
        </a:p>
      </dgm:t>
    </dgm:pt>
    <dgm:pt modelId="{604DE18B-3FD8-EE42-9380-E5DB68469282}" type="parTrans" cxnId="{93A3434F-CB40-3A47-859D-F03CF6264BE5}">
      <dgm:prSet/>
      <dgm:spPr/>
    </dgm:pt>
    <dgm:pt modelId="{21E9E808-D1EC-C046-8772-2A85141C06DA}" type="sibTrans" cxnId="{93A3434F-CB40-3A47-859D-F03CF6264BE5}">
      <dgm:prSet/>
      <dgm:spPr/>
    </dgm:pt>
    <dgm:pt modelId="{1F32310F-F093-2042-A7AA-A9A5CFC54631}">
      <dgm:prSet/>
      <dgm:spPr/>
      <dgm:t>
        <a:bodyPr/>
        <a:lstStyle/>
        <a:p>
          <a:r>
            <a:rPr lang="en-US" dirty="0"/>
            <a:t>Fast Fashion Ontology</a:t>
          </a:r>
        </a:p>
      </dgm:t>
    </dgm:pt>
    <dgm:pt modelId="{F74BE6A1-DB13-FA48-B7B6-5DD4360051B4}" type="parTrans" cxnId="{1E6C76F1-5A18-7941-9419-0444802CEC2A}">
      <dgm:prSet/>
      <dgm:spPr/>
    </dgm:pt>
    <dgm:pt modelId="{59CE1502-60DA-DE42-A9DE-38D2852856D6}" type="sibTrans" cxnId="{1E6C76F1-5A18-7941-9419-0444802CEC2A}">
      <dgm:prSet/>
      <dgm:spPr/>
    </dgm:pt>
    <dgm:pt modelId="{73642282-7F60-5747-988A-3DC52802C978}" type="pres">
      <dgm:prSet presAssocID="{7FAC685E-FA61-4A0C-91FC-23A0E8AADDAC}" presName="diagram" presStyleCnt="0">
        <dgm:presLayoutVars>
          <dgm:dir/>
          <dgm:resizeHandles val="exact"/>
        </dgm:presLayoutVars>
      </dgm:prSet>
      <dgm:spPr/>
    </dgm:pt>
    <dgm:pt modelId="{4C3841BE-E305-124C-BC95-1F407A9DAA07}" type="pres">
      <dgm:prSet presAssocID="{B98B68FD-A8DD-4950-9B4F-E08A45F4729E}" presName="node" presStyleLbl="node1" presStyleIdx="0" presStyleCnt="6">
        <dgm:presLayoutVars>
          <dgm:bulletEnabled val="1"/>
        </dgm:presLayoutVars>
      </dgm:prSet>
      <dgm:spPr/>
    </dgm:pt>
    <dgm:pt modelId="{37492359-B794-2944-8FF9-C53232697002}" type="pres">
      <dgm:prSet presAssocID="{2F042938-F8D6-478C-995F-9D64B8810C51}" presName="sibTrans" presStyleCnt="0"/>
      <dgm:spPr/>
    </dgm:pt>
    <dgm:pt modelId="{1A4ADF6A-95F0-6A4B-8D2C-46F7D180C196}" type="pres">
      <dgm:prSet presAssocID="{B5FD104D-9427-433A-93FC-2985E23EAD12}" presName="node" presStyleLbl="node1" presStyleIdx="1" presStyleCnt="6">
        <dgm:presLayoutVars>
          <dgm:bulletEnabled val="1"/>
        </dgm:presLayoutVars>
      </dgm:prSet>
      <dgm:spPr/>
    </dgm:pt>
    <dgm:pt modelId="{881712B1-0552-B34B-B046-11226C0D9A88}" type="pres">
      <dgm:prSet presAssocID="{51A4AA79-2AC7-4481-9137-1B01BFDF6559}" presName="sibTrans" presStyleCnt="0"/>
      <dgm:spPr/>
    </dgm:pt>
    <dgm:pt modelId="{83AD5D7F-9434-7A47-815D-F6E1A1B445BA}" type="pres">
      <dgm:prSet presAssocID="{7347D999-D809-4A2E-B057-FD8EC8984FD1}" presName="node" presStyleLbl="node1" presStyleIdx="2" presStyleCnt="6">
        <dgm:presLayoutVars>
          <dgm:bulletEnabled val="1"/>
        </dgm:presLayoutVars>
      </dgm:prSet>
      <dgm:spPr/>
    </dgm:pt>
    <dgm:pt modelId="{70F308F4-855A-2346-BE6E-F7464556502A}" type="pres">
      <dgm:prSet presAssocID="{FED966E6-4C4E-46E8-AEA2-D391D03B01D2}" presName="sibTrans" presStyleCnt="0"/>
      <dgm:spPr/>
    </dgm:pt>
    <dgm:pt modelId="{8258B69B-F14E-8D4E-B54B-372E34CE135E}" type="pres">
      <dgm:prSet presAssocID="{10CAA812-27B5-485E-AEBE-0E586A31F1CF}" presName="node" presStyleLbl="node1" presStyleIdx="3" presStyleCnt="6">
        <dgm:presLayoutVars>
          <dgm:bulletEnabled val="1"/>
        </dgm:presLayoutVars>
      </dgm:prSet>
      <dgm:spPr/>
    </dgm:pt>
    <dgm:pt modelId="{BCC1FAB7-B1C3-CD48-A77A-D62A5422E2E0}" type="pres">
      <dgm:prSet presAssocID="{0EED0CA2-AB40-4836-97EC-87FA5765DB0E}" presName="sibTrans" presStyleCnt="0"/>
      <dgm:spPr/>
    </dgm:pt>
    <dgm:pt modelId="{FDF541E2-DAA8-0740-AE19-D966E0CDAE96}" type="pres">
      <dgm:prSet presAssocID="{EA5A1646-7244-8F4E-9518-5EEBB5878CC9}" presName="node" presStyleLbl="node1" presStyleIdx="4" presStyleCnt="6">
        <dgm:presLayoutVars>
          <dgm:bulletEnabled val="1"/>
        </dgm:presLayoutVars>
      </dgm:prSet>
      <dgm:spPr/>
    </dgm:pt>
    <dgm:pt modelId="{F5AC2D84-D6BC-D346-BB5D-6F27B1A807BE}" type="pres">
      <dgm:prSet presAssocID="{21E9E808-D1EC-C046-8772-2A85141C06DA}" presName="sibTrans" presStyleCnt="0"/>
      <dgm:spPr/>
    </dgm:pt>
    <dgm:pt modelId="{21075543-8F2D-474F-8B29-8AB123655692}" type="pres">
      <dgm:prSet presAssocID="{1F32310F-F093-2042-A7AA-A9A5CFC54631}" presName="node" presStyleLbl="node1" presStyleIdx="5" presStyleCnt="6">
        <dgm:presLayoutVars>
          <dgm:bulletEnabled val="1"/>
        </dgm:presLayoutVars>
      </dgm:prSet>
      <dgm:spPr/>
    </dgm:pt>
  </dgm:ptLst>
  <dgm:cxnLst>
    <dgm:cxn modelId="{56A1BD12-D0CF-9043-A5EF-5178E5C20D2F}" type="presOf" srcId="{B5FD104D-9427-433A-93FC-2985E23EAD12}" destId="{1A4ADF6A-95F0-6A4B-8D2C-46F7D180C196}" srcOrd="0" destOrd="0" presId="urn:microsoft.com/office/officeart/2005/8/layout/default"/>
    <dgm:cxn modelId="{93A3434F-CB40-3A47-859D-F03CF6264BE5}" srcId="{7FAC685E-FA61-4A0C-91FC-23A0E8AADDAC}" destId="{EA5A1646-7244-8F4E-9518-5EEBB5878CC9}" srcOrd="4" destOrd="0" parTransId="{604DE18B-3FD8-EE42-9380-E5DB68469282}" sibTransId="{21E9E808-D1EC-C046-8772-2A85141C06DA}"/>
    <dgm:cxn modelId="{363C5954-91A9-CB42-89C0-410546162C59}" type="presOf" srcId="{7FAC685E-FA61-4A0C-91FC-23A0E8AADDAC}" destId="{73642282-7F60-5747-988A-3DC52802C978}" srcOrd="0" destOrd="0" presId="urn:microsoft.com/office/officeart/2005/8/layout/default"/>
    <dgm:cxn modelId="{CE47EE69-8D5B-7349-9283-C19113AFA9D2}" type="presOf" srcId="{EA5A1646-7244-8F4E-9518-5EEBB5878CC9}" destId="{FDF541E2-DAA8-0740-AE19-D966E0CDAE96}" srcOrd="0" destOrd="0" presId="urn:microsoft.com/office/officeart/2005/8/layout/default"/>
    <dgm:cxn modelId="{38019B76-BF7D-4196-BE98-23CB834B5013}" srcId="{7FAC685E-FA61-4A0C-91FC-23A0E8AADDAC}" destId="{7347D999-D809-4A2E-B057-FD8EC8984FD1}" srcOrd="2" destOrd="0" parTransId="{E7838725-36EE-4FF7-88D1-27E361F0DC6D}" sibTransId="{FED966E6-4C4E-46E8-AEA2-D391D03B01D2}"/>
    <dgm:cxn modelId="{B80A31AC-44DB-0742-ADAB-A4B3D75E7319}" type="presOf" srcId="{7347D999-D809-4A2E-B057-FD8EC8984FD1}" destId="{83AD5D7F-9434-7A47-815D-F6E1A1B445BA}" srcOrd="0" destOrd="0" presId="urn:microsoft.com/office/officeart/2005/8/layout/default"/>
    <dgm:cxn modelId="{19BFE5C7-51A0-D14F-B413-FEEAB4395BFA}" type="presOf" srcId="{B98B68FD-A8DD-4950-9B4F-E08A45F4729E}" destId="{4C3841BE-E305-124C-BC95-1F407A9DAA07}" srcOrd="0" destOrd="0" presId="urn:microsoft.com/office/officeart/2005/8/layout/default"/>
    <dgm:cxn modelId="{A29AD8C8-14DF-4010-9F97-265B66D50183}" srcId="{7FAC685E-FA61-4A0C-91FC-23A0E8AADDAC}" destId="{B98B68FD-A8DD-4950-9B4F-E08A45F4729E}" srcOrd="0" destOrd="0" parTransId="{6A76D1E2-2D0E-4D6B-BA3E-FA999EAD84B4}" sibTransId="{2F042938-F8D6-478C-995F-9D64B8810C51}"/>
    <dgm:cxn modelId="{146728DC-57CB-414A-9ADB-B5EE2989568F}" srcId="{7FAC685E-FA61-4A0C-91FC-23A0E8AADDAC}" destId="{B5FD104D-9427-433A-93FC-2985E23EAD12}" srcOrd="1" destOrd="0" parTransId="{734B16A2-9911-4541-984F-C1772FB46B8D}" sibTransId="{51A4AA79-2AC7-4481-9137-1B01BFDF6559}"/>
    <dgm:cxn modelId="{9866BBE3-4FEC-48C9-B666-E9B940A48F82}" srcId="{7FAC685E-FA61-4A0C-91FC-23A0E8AADDAC}" destId="{10CAA812-27B5-485E-AEBE-0E586A31F1CF}" srcOrd="3" destOrd="0" parTransId="{BCA91BD8-056B-4C7B-B8E6-E0207649E764}" sibTransId="{0EED0CA2-AB40-4836-97EC-87FA5765DB0E}"/>
    <dgm:cxn modelId="{6ADCC2E8-2979-B140-B027-AD080FA64063}" type="presOf" srcId="{1F32310F-F093-2042-A7AA-A9A5CFC54631}" destId="{21075543-8F2D-474F-8B29-8AB123655692}" srcOrd="0" destOrd="0" presId="urn:microsoft.com/office/officeart/2005/8/layout/default"/>
    <dgm:cxn modelId="{1E6C76F1-5A18-7941-9419-0444802CEC2A}" srcId="{7FAC685E-FA61-4A0C-91FC-23A0E8AADDAC}" destId="{1F32310F-F093-2042-A7AA-A9A5CFC54631}" srcOrd="5" destOrd="0" parTransId="{F74BE6A1-DB13-FA48-B7B6-5DD4360051B4}" sibTransId="{59CE1502-60DA-DE42-A9DE-38D2852856D6}"/>
    <dgm:cxn modelId="{94977CF8-35A9-5B4B-B4D1-FFC901FAAE1C}" type="presOf" srcId="{10CAA812-27B5-485E-AEBE-0E586A31F1CF}" destId="{8258B69B-F14E-8D4E-B54B-372E34CE135E}" srcOrd="0" destOrd="0" presId="urn:microsoft.com/office/officeart/2005/8/layout/default"/>
    <dgm:cxn modelId="{FD2E9F8B-8233-3E42-AAB3-8219C0BDEEEB}" type="presParOf" srcId="{73642282-7F60-5747-988A-3DC52802C978}" destId="{4C3841BE-E305-124C-BC95-1F407A9DAA07}" srcOrd="0" destOrd="0" presId="urn:microsoft.com/office/officeart/2005/8/layout/default"/>
    <dgm:cxn modelId="{E02F8574-802A-1447-A00D-680A190855B2}" type="presParOf" srcId="{73642282-7F60-5747-988A-3DC52802C978}" destId="{37492359-B794-2944-8FF9-C53232697002}" srcOrd="1" destOrd="0" presId="urn:microsoft.com/office/officeart/2005/8/layout/default"/>
    <dgm:cxn modelId="{CDCC5B3E-574A-8C41-9F5C-49345AFD1963}" type="presParOf" srcId="{73642282-7F60-5747-988A-3DC52802C978}" destId="{1A4ADF6A-95F0-6A4B-8D2C-46F7D180C196}" srcOrd="2" destOrd="0" presId="urn:microsoft.com/office/officeart/2005/8/layout/default"/>
    <dgm:cxn modelId="{3DDB4DF8-B628-CC44-A30D-69506DAD2713}" type="presParOf" srcId="{73642282-7F60-5747-988A-3DC52802C978}" destId="{881712B1-0552-B34B-B046-11226C0D9A88}" srcOrd="3" destOrd="0" presId="urn:microsoft.com/office/officeart/2005/8/layout/default"/>
    <dgm:cxn modelId="{92F1DE97-0F76-9541-A8CE-191E95CB8921}" type="presParOf" srcId="{73642282-7F60-5747-988A-3DC52802C978}" destId="{83AD5D7F-9434-7A47-815D-F6E1A1B445BA}" srcOrd="4" destOrd="0" presId="urn:microsoft.com/office/officeart/2005/8/layout/default"/>
    <dgm:cxn modelId="{8B0D15BB-458D-D141-BB5A-6BED3D19A78E}" type="presParOf" srcId="{73642282-7F60-5747-988A-3DC52802C978}" destId="{70F308F4-855A-2346-BE6E-F7464556502A}" srcOrd="5" destOrd="0" presId="urn:microsoft.com/office/officeart/2005/8/layout/default"/>
    <dgm:cxn modelId="{29FF7B40-2D87-1646-A8D6-DFA264DB4DAE}" type="presParOf" srcId="{73642282-7F60-5747-988A-3DC52802C978}" destId="{8258B69B-F14E-8D4E-B54B-372E34CE135E}" srcOrd="6" destOrd="0" presId="urn:microsoft.com/office/officeart/2005/8/layout/default"/>
    <dgm:cxn modelId="{E4974DAB-BEED-0E4E-8B87-F2CA833B561B}" type="presParOf" srcId="{73642282-7F60-5747-988A-3DC52802C978}" destId="{BCC1FAB7-B1C3-CD48-A77A-D62A5422E2E0}" srcOrd="7" destOrd="0" presId="urn:microsoft.com/office/officeart/2005/8/layout/default"/>
    <dgm:cxn modelId="{B0B22815-655E-554F-9945-C7B78617E7DF}" type="presParOf" srcId="{73642282-7F60-5747-988A-3DC52802C978}" destId="{FDF541E2-DAA8-0740-AE19-D966E0CDAE96}" srcOrd="8" destOrd="0" presId="urn:microsoft.com/office/officeart/2005/8/layout/default"/>
    <dgm:cxn modelId="{F3D182BA-0096-1E4F-A88B-F70578E39F8D}" type="presParOf" srcId="{73642282-7F60-5747-988A-3DC52802C978}" destId="{F5AC2D84-D6BC-D346-BB5D-6F27B1A807BE}" srcOrd="9" destOrd="0" presId="urn:microsoft.com/office/officeart/2005/8/layout/default"/>
    <dgm:cxn modelId="{D0F46E57-21BB-F246-902D-90B3206C05EF}" type="presParOf" srcId="{73642282-7F60-5747-988A-3DC52802C978}" destId="{21075543-8F2D-474F-8B29-8AB12365569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8F24C1-414B-E243-9731-E3A28B5F7B0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1B6CE4C5-0147-E948-92E4-F7EAC60BCC56}">
      <dgm:prSet phldrT="[Text]"/>
      <dgm:spPr/>
      <dgm:t>
        <a:bodyPr/>
        <a:lstStyle/>
        <a:p>
          <a:r>
            <a:rPr lang="en-US" dirty="0" err="1"/>
            <a:t>openWEMI:Work</a:t>
          </a:r>
          <a:endParaRPr lang="en-US" dirty="0"/>
        </a:p>
      </dgm:t>
    </dgm:pt>
    <dgm:pt modelId="{5B5EF480-10A9-FB40-86E0-BB16C4AD12D8}" type="parTrans" cxnId="{5C402083-DCBA-EF48-9ADF-646CDC8679EC}">
      <dgm:prSet/>
      <dgm:spPr/>
      <dgm:t>
        <a:bodyPr/>
        <a:lstStyle/>
        <a:p>
          <a:endParaRPr lang="en-US"/>
        </a:p>
      </dgm:t>
    </dgm:pt>
    <dgm:pt modelId="{BDC43391-DA34-014E-88C7-11EA69592C32}" type="sibTrans" cxnId="{5C402083-DCBA-EF48-9ADF-646CDC8679EC}">
      <dgm:prSet/>
      <dgm:spPr/>
      <dgm:t>
        <a:bodyPr/>
        <a:lstStyle/>
        <a:p>
          <a:endParaRPr lang="en-US"/>
        </a:p>
      </dgm:t>
    </dgm:pt>
    <dgm:pt modelId="{4F564197-7176-5F49-B3C7-73F0BF3AE487}">
      <dgm:prSet phldrT="[Text]"/>
      <dgm:spPr/>
      <dgm:t>
        <a:bodyPr/>
        <a:lstStyle/>
        <a:p>
          <a:r>
            <a:rPr lang="en-US" dirty="0" err="1"/>
            <a:t>textile:Work</a:t>
          </a:r>
          <a:endParaRPr lang="en-US" dirty="0"/>
        </a:p>
      </dgm:t>
    </dgm:pt>
    <dgm:pt modelId="{078DB525-F225-B84D-8C26-6E1E3CE56013}" type="parTrans" cxnId="{AAB99F95-C83F-E041-A692-0D56CB0FB67B}">
      <dgm:prSet/>
      <dgm:spPr>
        <a:ln w="19050"/>
      </dgm:spPr>
      <dgm:t>
        <a:bodyPr/>
        <a:lstStyle/>
        <a:p>
          <a:endParaRPr lang="en-US"/>
        </a:p>
      </dgm:t>
    </dgm:pt>
    <dgm:pt modelId="{E69AC7CC-376C-2F4B-815B-53164377D155}" type="sibTrans" cxnId="{AAB99F95-C83F-E041-A692-0D56CB0FB67B}">
      <dgm:prSet/>
      <dgm:spPr/>
      <dgm:t>
        <a:bodyPr/>
        <a:lstStyle/>
        <a:p>
          <a:endParaRPr lang="en-US"/>
        </a:p>
      </dgm:t>
    </dgm:pt>
    <dgm:pt modelId="{AE8CB589-C5E0-1241-88B1-A07385491791}">
      <dgm:prSet phldrT="[Text]"/>
      <dgm:spPr/>
      <dgm:t>
        <a:bodyPr/>
        <a:lstStyle/>
        <a:p>
          <a:r>
            <a:rPr lang="en-US" dirty="0" err="1"/>
            <a:t>textile:Quilt</a:t>
          </a:r>
          <a:endParaRPr lang="en-US" dirty="0"/>
        </a:p>
      </dgm:t>
    </dgm:pt>
    <dgm:pt modelId="{251CB177-C65E-E446-A446-76504DB075A6}" type="parTrans" cxnId="{3111AE1D-1DF6-8041-92F2-D0C58F08D23F}">
      <dgm:prSet/>
      <dgm:spPr>
        <a:ln w="15875"/>
      </dgm:spPr>
      <dgm:t>
        <a:bodyPr/>
        <a:lstStyle/>
        <a:p>
          <a:endParaRPr lang="en-US"/>
        </a:p>
      </dgm:t>
    </dgm:pt>
    <dgm:pt modelId="{CA2E0DBA-C39E-6146-BA32-26DEE5C31E1A}" type="sibTrans" cxnId="{3111AE1D-1DF6-8041-92F2-D0C58F08D23F}">
      <dgm:prSet/>
      <dgm:spPr/>
      <dgm:t>
        <a:bodyPr/>
        <a:lstStyle/>
        <a:p>
          <a:endParaRPr lang="en-US"/>
        </a:p>
      </dgm:t>
    </dgm:pt>
    <dgm:pt modelId="{A4D864E3-8E07-8D43-8510-57C8681285D7}">
      <dgm:prSet phldrT="[Text]"/>
      <dgm:spPr/>
      <dgm:t>
        <a:bodyPr/>
        <a:lstStyle/>
        <a:p>
          <a:r>
            <a:rPr lang="en-US" dirty="0" err="1"/>
            <a:t>textile:Shawl</a:t>
          </a:r>
          <a:endParaRPr lang="en-US" dirty="0"/>
        </a:p>
      </dgm:t>
    </dgm:pt>
    <dgm:pt modelId="{ABCBA0C6-4D18-6847-BFFD-18E0AB135382}" type="parTrans" cxnId="{8DBD26B7-6A1C-8341-9851-0FCDDFF126CD}">
      <dgm:prSet/>
      <dgm:spPr>
        <a:ln w="19050"/>
      </dgm:spPr>
      <dgm:t>
        <a:bodyPr/>
        <a:lstStyle/>
        <a:p>
          <a:endParaRPr lang="en-US"/>
        </a:p>
      </dgm:t>
    </dgm:pt>
    <dgm:pt modelId="{549F5B23-9C3B-7641-A6E7-47B51ED2F66C}" type="sibTrans" cxnId="{8DBD26B7-6A1C-8341-9851-0FCDDFF126CD}">
      <dgm:prSet/>
      <dgm:spPr/>
      <dgm:t>
        <a:bodyPr/>
        <a:lstStyle/>
        <a:p>
          <a:endParaRPr lang="en-US"/>
        </a:p>
      </dgm:t>
    </dgm:pt>
    <dgm:pt modelId="{1E2393AB-BC23-5E47-9E16-23DDA2FBE3F6}">
      <dgm:prSet phldrT="[Text]"/>
      <dgm:spPr/>
      <dgm:t>
        <a:bodyPr/>
        <a:lstStyle/>
        <a:p>
          <a:r>
            <a:rPr lang="en-US" dirty="0" err="1"/>
            <a:t>music:Work</a:t>
          </a:r>
          <a:endParaRPr lang="en-US" dirty="0"/>
        </a:p>
      </dgm:t>
    </dgm:pt>
    <dgm:pt modelId="{BA4E4260-B8AD-E846-8AB6-EB54DF1EF8AC}" type="parTrans" cxnId="{8DF265A2-70B4-2F4B-89AF-DA22025A3B7C}">
      <dgm:prSet/>
      <dgm:spPr>
        <a:ln w="19050"/>
      </dgm:spPr>
      <dgm:t>
        <a:bodyPr/>
        <a:lstStyle/>
        <a:p>
          <a:endParaRPr lang="en-US"/>
        </a:p>
      </dgm:t>
    </dgm:pt>
    <dgm:pt modelId="{5E2601C8-80C9-B547-94E5-340739832584}" type="sibTrans" cxnId="{8DF265A2-70B4-2F4B-89AF-DA22025A3B7C}">
      <dgm:prSet/>
      <dgm:spPr/>
      <dgm:t>
        <a:bodyPr/>
        <a:lstStyle/>
        <a:p>
          <a:endParaRPr lang="en-US"/>
        </a:p>
      </dgm:t>
    </dgm:pt>
    <dgm:pt modelId="{C833AF04-0E2A-6646-BC1F-832D22F1C95C}">
      <dgm:prSet phldrT="[Text]"/>
      <dgm:spPr/>
      <dgm:t>
        <a:bodyPr/>
        <a:lstStyle/>
        <a:p>
          <a:r>
            <a:rPr lang="en-US" dirty="0" err="1"/>
            <a:t>music:Symphony</a:t>
          </a:r>
          <a:endParaRPr lang="en-US" dirty="0"/>
        </a:p>
      </dgm:t>
    </dgm:pt>
    <dgm:pt modelId="{6F0C6339-5F03-FF42-8E08-066BB33C919F}" type="parTrans" cxnId="{E8E4D961-4B56-2741-9324-0075F0656B45}">
      <dgm:prSet/>
      <dgm:spPr>
        <a:ln w="15875"/>
      </dgm:spPr>
      <dgm:t>
        <a:bodyPr/>
        <a:lstStyle/>
        <a:p>
          <a:endParaRPr lang="en-US"/>
        </a:p>
      </dgm:t>
    </dgm:pt>
    <dgm:pt modelId="{2A7D64A2-92C1-6D42-B371-2D8BB02B1C67}" type="sibTrans" cxnId="{E8E4D961-4B56-2741-9324-0075F0656B45}">
      <dgm:prSet/>
      <dgm:spPr/>
      <dgm:t>
        <a:bodyPr/>
        <a:lstStyle/>
        <a:p>
          <a:endParaRPr lang="en-US"/>
        </a:p>
      </dgm:t>
    </dgm:pt>
    <dgm:pt modelId="{7056B79D-D9E6-A64C-961B-E4645F1B8643}" type="pres">
      <dgm:prSet presAssocID="{408F24C1-414B-E243-9731-E3A28B5F7B01}" presName="hierChild1" presStyleCnt="0">
        <dgm:presLayoutVars>
          <dgm:chPref val="1"/>
          <dgm:dir/>
          <dgm:animOne val="branch"/>
          <dgm:animLvl val="lvl"/>
          <dgm:resizeHandles/>
        </dgm:presLayoutVars>
      </dgm:prSet>
      <dgm:spPr/>
    </dgm:pt>
    <dgm:pt modelId="{FF999672-CC45-B240-83AB-3A95244BA165}" type="pres">
      <dgm:prSet presAssocID="{1B6CE4C5-0147-E948-92E4-F7EAC60BCC56}" presName="hierRoot1" presStyleCnt="0"/>
      <dgm:spPr/>
    </dgm:pt>
    <dgm:pt modelId="{740559BF-9BCC-1B4E-9EC2-CC3F1E4C9320}" type="pres">
      <dgm:prSet presAssocID="{1B6CE4C5-0147-E948-92E4-F7EAC60BCC56}" presName="composite" presStyleCnt="0"/>
      <dgm:spPr/>
    </dgm:pt>
    <dgm:pt modelId="{7A68E28A-91F1-2A44-BC30-E3AD6BAB7FB5}" type="pres">
      <dgm:prSet presAssocID="{1B6CE4C5-0147-E948-92E4-F7EAC60BCC56}" presName="background" presStyleLbl="node0" presStyleIdx="0" presStyleCnt="1"/>
      <dgm:spPr>
        <a:solidFill>
          <a:schemeClr val="bg2">
            <a:lumMod val="90000"/>
          </a:schemeClr>
        </a:solidFill>
      </dgm:spPr>
    </dgm:pt>
    <dgm:pt modelId="{B8DD3D29-4F55-594E-AE86-1158CD41FBE4}" type="pres">
      <dgm:prSet presAssocID="{1B6CE4C5-0147-E948-92E4-F7EAC60BCC56}" presName="text" presStyleLbl="fgAcc0" presStyleIdx="0" presStyleCnt="1">
        <dgm:presLayoutVars>
          <dgm:chPref val="3"/>
        </dgm:presLayoutVars>
      </dgm:prSet>
      <dgm:spPr/>
    </dgm:pt>
    <dgm:pt modelId="{6260EDCA-4EBA-E14A-98F2-D2DD2E68D855}" type="pres">
      <dgm:prSet presAssocID="{1B6CE4C5-0147-E948-92E4-F7EAC60BCC56}" presName="hierChild2" presStyleCnt="0"/>
      <dgm:spPr/>
    </dgm:pt>
    <dgm:pt modelId="{393C1579-FFE4-5C43-8D0C-3337C85E5DC5}" type="pres">
      <dgm:prSet presAssocID="{078DB525-F225-B84D-8C26-6E1E3CE56013}" presName="Name10" presStyleLbl="parChTrans1D2" presStyleIdx="0" presStyleCnt="2"/>
      <dgm:spPr/>
    </dgm:pt>
    <dgm:pt modelId="{D05CA6C6-7BE3-C84F-9309-5BE73B78EE37}" type="pres">
      <dgm:prSet presAssocID="{4F564197-7176-5F49-B3C7-73F0BF3AE487}" presName="hierRoot2" presStyleCnt="0"/>
      <dgm:spPr/>
    </dgm:pt>
    <dgm:pt modelId="{9A461DD3-3BB8-1640-B810-35E920FA419A}" type="pres">
      <dgm:prSet presAssocID="{4F564197-7176-5F49-B3C7-73F0BF3AE487}" presName="composite2" presStyleCnt="0"/>
      <dgm:spPr/>
    </dgm:pt>
    <dgm:pt modelId="{18105F36-F81D-5B4D-84C6-F407E9DBC334}" type="pres">
      <dgm:prSet presAssocID="{4F564197-7176-5F49-B3C7-73F0BF3AE487}" presName="background2" presStyleLbl="node2" presStyleIdx="0" presStyleCnt="2"/>
      <dgm:spPr>
        <a:solidFill>
          <a:schemeClr val="bg2">
            <a:lumMod val="90000"/>
          </a:schemeClr>
        </a:solidFill>
      </dgm:spPr>
    </dgm:pt>
    <dgm:pt modelId="{CD79FE73-9FD9-3643-9B04-88ABEE7F801C}" type="pres">
      <dgm:prSet presAssocID="{4F564197-7176-5F49-B3C7-73F0BF3AE487}" presName="text2" presStyleLbl="fgAcc2" presStyleIdx="0" presStyleCnt="2">
        <dgm:presLayoutVars>
          <dgm:chPref val="3"/>
        </dgm:presLayoutVars>
      </dgm:prSet>
      <dgm:spPr/>
    </dgm:pt>
    <dgm:pt modelId="{087D92C8-9EA9-6841-AA2D-8A87574D29AB}" type="pres">
      <dgm:prSet presAssocID="{4F564197-7176-5F49-B3C7-73F0BF3AE487}" presName="hierChild3" presStyleCnt="0"/>
      <dgm:spPr/>
    </dgm:pt>
    <dgm:pt modelId="{B43354FA-8318-B74C-B40E-45BAB051AD22}" type="pres">
      <dgm:prSet presAssocID="{251CB177-C65E-E446-A446-76504DB075A6}" presName="Name17" presStyleLbl="parChTrans1D3" presStyleIdx="0" presStyleCnt="3"/>
      <dgm:spPr/>
    </dgm:pt>
    <dgm:pt modelId="{5177BC54-482B-074C-9071-0DA5107F8CC2}" type="pres">
      <dgm:prSet presAssocID="{AE8CB589-C5E0-1241-88B1-A07385491791}" presName="hierRoot3" presStyleCnt="0"/>
      <dgm:spPr/>
    </dgm:pt>
    <dgm:pt modelId="{5E67964D-3991-554D-B9ED-835A8E4538C9}" type="pres">
      <dgm:prSet presAssocID="{AE8CB589-C5E0-1241-88B1-A07385491791}" presName="composite3" presStyleCnt="0"/>
      <dgm:spPr/>
    </dgm:pt>
    <dgm:pt modelId="{04DCCD34-048A-ED4E-9C3E-BB8A4205BCCE}" type="pres">
      <dgm:prSet presAssocID="{AE8CB589-C5E0-1241-88B1-A07385491791}" presName="background3" presStyleLbl="node3" presStyleIdx="0" presStyleCnt="3"/>
      <dgm:spPr>
        <a:solidFill>
          <a:schemeClr val="bg2">
            <a:lumMod val="90000"/>
          </a:schemeClr>
        </a:solidFill>
      </dgm:spPr>
    </dgm:pt>
    <dgm:pt modelId="{21A6B736-8112-B84D-A873-4C98DD3408A6}" type="pres">
      <dgm:prSet presAssocID="{AE8CB589-C5E0-1241-88B1-A07385491791}" presName="text3" presStyleLbl="fgAcc3" presStyleIdx="0" presStyleCnt="3">
        <dgm:presLayoutVars>
          <dgm:chPref val="3"/>
        </dgm:presLayoutVars>
      </dgm:prSet>
      <dgm:spPr/>
    </dgm:pt>
    <dgm:pt modelId="{D8E30601-C8D0-2244-A0AD-D232DE28192E}" type="pres">
      <dgm:prSet presAssocID="{AE8CB589-C5E0-1241-88B1-A07385491791}" presName="hierChild4" presStyleCnt="0"/>
      <dgm:spPr/>
    </dgm:pt>
    <dgm:pt modelId="{F1451BB2-FDBC-CE42-BFE3-6858B440A101}" type="pres">
      <dgm:prSet presAssocID="{ABCBA0C6-4D18-6847-BFFD-18E0AB135382}" presName="Name17" presStyleLbl="parChTrans1D3" presStyleIdx="1" presStyleCnt="3"/>
      <dgm:spPr/>
    </dgm:pt>
    <dgm:pt modelId="{47020D01-980B-8542-8083-B60107912E5A}" type="pres">
      <dgm:prSet presAssocID="{A4D864E3-8E07-8D43-8510-57C8681285D7}" presName="hierRoot3" presStyleCnt="0"/>
      <dgm:spPr/>
    </dgm:pt>
    <dgm:pt modelId="{51BBA8B3-6ACD-8641-B2D8-879B6998E400}" type="pres">
      <dgm:prSet presAssocID="{A4D864E3-8E07-8D43-8510-57C8681285D7}" presName="composite3" presStyleCnt="0"/>
      <dgm:spPr/>
    </dgm:pt>
    <dgm:pt modelId="{2BBA6F5E-0BE2-1D43-A987-8F97569C7C4C}" type="pres">
      <dgm:prSet presAssocID="{A4D864E3-8E07-8D43-8510-57C8681285D7}" presName="background3" presStyleLbl="node3" presStyleIdx="1" presStyleCnt="3"/>
      <dgm:spPr>
        <a:solidFill>
          <a:schemeClr val="bg2">
            <a:lumMod val="90000"/>
          </a:schemeClr>
        </a:solidFill>
      </dgm:spPr>
    </dgm:pt>
    <dgm:pt modelId="{C7E1849C-2BA6-A849-9E3B-07CE8960B31F}" type="pres">
      <dgm:prSet presAssocID="{A4D864E3-8E07-8D43-8510-57C8681285D7}" presName="text3" presStyleLbl="fgAcc3" presStyleIdx="1" presStyleCnt="3">
        <dgm:presLayoutVars>
          <dgm:chPref val="3"/>
        </dgm:presLayoutVars>
      </dgm:prSet>
      <dgm:spPr/>
    </dgm:pt>
    <dgm:pt modelId="{F2DD844E-6CF7-134C-AF74-CDA5521F792C}" type="pres">
      <dgm:prSet presAssocID="{A4D864E3-8E07-8D43-8510-57C8681285D7}" presName="hierChild4" presStyleCnt="0"/>
      <dgm:spPr/>
    </dgm:pt>
    <dgm:pt modelId="{8FE72F33-D135-C344-ADF8-A5D5BB06E6B9}" type="pres">
      <dgm:prSet presAssocID="{BA4E4260-B8AD-E846-8AB6-EB54DF1EF8AC}" presName="Name10" presStyleLbl="parChTrans1D2" presStyleIdx="1" presStyleCnt="2"/>
      <dgm:spPr/>
    </dgm:pt>
    <dgm:pt modelId="{EE0999CB-8971-4846-BA58-29932645C18E}" type="pres">
      <dgm:prSet presAssocID="{1E2393AB-BC23-5E47-9E16-23DDA2FBE3F6}" presName="hierRoot2" presStyleCnt="0"/>
      <dgm:spPr/>
    </dgm:pt>
    <dgm:pt modelId="{533CEED1-8A0F-3B4E-AD29-900AFC350B3F}" type="pres">
      <dgm:prSet presAssocID="{1E2393AB-BC23-5E47-9E16-23DDA2FBE3F6}" presName="composite2" presStyleCnt="0"/>
      <dgm:spPr/>
    </dgm:pt>
    <dgm:pt modelId="{360189C0-3186-3045-BD8B-817812DC9B9A}" type="pres">
      <dgm:prSet presAssocID="{1E2393AB-BC23-5E47-9E16-23DDA2FBE3F6}" presName="background2" presStyleLbl="node2" presStyleIdx="1" presStyleCnt="2"/>
      <dgm:spPr>
        <a:solidFill>
          <a:schemeClr val="bg2">
            <a:lumMod val="90000"/>
          </a:schemeClr>
        </a:solidFill>
      </dgm:spPr>
    </dgm:pt>
    <dgm:pt modelId="{8255B05B-4FFA-3748-9ECC-33E75A303440}" type="pres">
      <dgm:prSet presAssocID="{1E2393AB-BC23-5E47-9E16-23DDA2FBE3F6}" presName="text2" presStyleLbl="fgAcc2" presStyleIdx="1" presStyleCnt="2">
        <dgm:presLayoutVars>
          <dgm:chPref val="3"/>
        </dgm:presLayoutVars>
      </dgm:prSet>
      <dgm:spPr/>
    </dgm:pt>
    <dgm:pt modelId="{51DD112A-8DA4-2A4F-A0F8-2B06B6ACE30C}" type="pres">
      <dgm:prSet presAssocID="{1E2393AB-BC23-5E47-9E16-23DDA2FBE3F6}" presName="hierChild3" presStyleCnt="0"/>
      <dgm:spPr/>
    </dgm:pt>
    <dgm:pt modelId="{3712068C-B567-1349-8ECF-38FCA324F7D4}" type="pres">
      <dgm:prSet presAssocID="{6F0C6339-5F03-FF42-8E08-066BB33C919F}" presName="Name17" presStyleLbl="parChTrans1D3" presStyleIdx="2" presStyleCnt="3"/>
      <dgm:spPr/>
    </dgm:pt>
    <dgm:pt modelId="{79DBD38F-F101-9740-96D0-FECB819CB4C2}" type="pres">
      <dgm:prSet presAssocID="{C833AF04-0E2A-6646-BC1F-832D22F1C95C}" presName="hierRoot3" presStyleCnt="0"/>
      <dgm:spPr/>
    </dgm:pt>
    <dgm:pt modelId="{A8951EDF-7D22-484E-81C9-7DF23EFE7C61}" type="pres">
      <dgm:prSet presAssocID="{C833AF04-0E2A-6646-BC1F-832D22F1C95C}" presName="composite3" presStyleCnt="0"/>
      <dgm:spPr/>
    </dgm:pt>
    <dgm:pt modelId="{81272935-2100-FD4F-A958-4F8CA3CF756A}" type="pres">
      <dgm:prSet presAssocID="{C833AF04-0E2A-6646-BC1F-832D22F1C95C}" presName="background3" presStyleLbl="node3" presStyleIdx="2" presStyleCnt="3"/>
      <dgm:spPr>
        <a:solidFill>
          <a:schemeClr val="bg2">
            <a:lumMod val="90000"/>
          </a:schemeClr>
        </a:solidFill>
      </dgm:spPr>
    </dgm:pt>
    <dgm:pt modelId="{9570C649-092C-6C45-B94E-7231F31A529E}" type="pres">
      <dgm:prSet presAssocID="{C833AF04-0E2A-6646-BC1F-832D22F1C95C}" presName="text3" presStyleLbl="fgAcc3" presStyleIdx="2" presStyleCnt="3">
        <dgm:presLayoutVars>
          <dgm:chPref val="3"/>
        </dgm:presLayoutVars>
      </dgm:prSet>
      <dgm:spPr/>
    </dgm:pt>
    <dgm:pt modelId="{9716F5B7-AE4F-4F45-AF31-A60CECC8D29A}" type="pres">
      <dgm:prSet presAssocID="{C833AF04-0E2A-6646-BC1F-832D22F1C95C}" presName="hierChild4" presStyleCnt="0"/>
      <dgm:spPr/>
    </dgm:pt>
  </dgm:ptLst>
  <dgm:cxnLst>
    <dgm:cxn modelId="{3111AE1D-1DF6-8041-92F2-D0C58F08D23F}" srcId="{4F564197-7176-5F49-B3C7-73F0BF3AE487}" destId="{AE8CB589-C5E0-1241-88B1-A07385491791}" srcOrd="0" destOrd="0" parTransId="{251CB177-C65E-E446-A446-76504DB075A6}" sibTransId="{CA2E0DBA-C39E-6146-BA32-26DEE5C31E1A}"/>
    <dgm:cxn modelId="{316C2E33-5CF9-D849-9CDB-652C4171296E}" type="presOf" srcId="{1B6CE4C5-0147-E948-92E4-F7EAC60BCC56}" destId="{B8DD3D29-4F55-594E-AE86-1158CD41FBE4}" srcOrd="0" destOrd="0" presId="urn:microsoft.com/office/officeart/2005/8/layout/hierarchy1"/>
    <dgm:cxn modelId="{8DF28335-FAF6-904F-A7C6-6A4AC850A5A7}" type="presOf" srcId="{A4D864E3-8E07-8D43-8510-57C8681285D7}" destId="{C7E1849C-2BA6-A849-9E3B-07CE8960B31F}" srcOrd="0" destOrd="0" presId="urn:microsoft.com/office/officeart/2005/8/layout/hierarchy1"/>
    <dgm:cxn modelId="{283E9C49-ED78-9047-A09A-C1603CE72CDC}" type="presOf" srcId="{4F564197-7176-5F49-B3C7-73F0BF3AE487}" destId="{CD79FE73-9FD9-3643-9B04-88ABEE7F801C}" srcOrd="0" destOrd="0" presId="urn:microsoft.com/office/officeart/2005/8/layout/hierarchy1"/>
    <dgm:cxn modelId="{A0243B53-2D25-5C47-A68F-7993D55236BA}" type="presOf" srcId="{6F0C6339-5F03-FF42-8E08-066BB33C919F}" destId="{3712068C-B567-1349-8ECF-38FCA324F7D4}" srcOrd="0" destOrd="0" presId="urn:microsoft.com/office/officeart/2005/8/layout/hierarchy1"/>
    <dgm:cxn modelId="{E8E4D961-4B56-2741-9324-0075F0656B45}" srcId="{1E2393AB-BC23-5E47-9E16-23DDA2FBE3F6}" destId="{C833AF04-0E2A-6646-BC1F-832D22F1C95C}" srcOrd="0" destOrd="0" parTransId="{6F0C6339-5F03-FF42-8E08-066BB33C919F}" sibTransId="{2A7D64A2-92C1-6D42-B371-2D8BB02B1C67}"/>
    <dgm:cxn modelId="{3755516E-B0A4-E54E-BA6A-F13B4EAA7CD6}" type="presOf" srcId="{078DB525-F225-B84D-8C26-6E1E3CE56013}" destId="{393C1579-FFE4-5C43-8D0C-3337C85E5DC5}" srcOrd="0" destOrd="0" presId="urn:microsoft.com/office/officeart/2005/8/layout/hierarchy1"/>
    <dgm:cxn modelId="{5C402083-DCBA-EF48-9ADF-646CDC8679EC}" srcId="{408F24C1-414B-E243-9731-E3A28B5F7B01}" destId="{1B6CE4C5-0147-E948-92E4-F7EAC60BCC56}" srcOrd="0" destOrd="0" parTransId="{5B5EF480-10A9-FB40-86E0-BB16C4AD12D8}" sibTransId="{BDC43391-DA34-014E-88C7-11EA69592C32}"/>
    <dgm:cxn modelId="{AAB99F95-C83F-E041-A692-0D56CB0FB67B}" srcId="{1B6CE4C5-0147-E948-92E4-F7EAC60BCC56}" destId="{4F564197-7176-5F49-B3C7-73F0BF3AE487}" srcOrd="0" destOrd="0" parTransId="{078DB525-F225-B84D-8C26-6E1E3CE56013}" sibTransId="{E69AC7CC-376C-2F4B-815B-53164377D155}"/>
    <dgm:cxn modelId="{2533AC96-A467-514D-BDDA-335A7A081100}" type="presOf" srcId="{408F24C1-414B-E243-9731-E3A28B5F7B01}" destId="{7056B79D-D9E6-A64C-961B-E4645F1B8643}" srcOrd="0" destOrd="0" presId="urn:microsoft.com/office/officeart/2005/8/layout/hierarchy1"/>
    <dgm:cxn modelId="{8DF265A2-70B4-2F4B-89AF-DA22025A3B7C}" srcId="{1B6CE4C5-0147-E948-92E4-F7EAC60BCC56}" destId="{1E2393AB-BC23-5E47-9E16-23DDA2FBE3F6}" srcOrd="1" destOrd="0" parTransId="{BA4E4260-B8AD-E846-8AB6-EB54DF1EF8AC}" sibTransId="{5E2601C8-80C9-B547-94E5-340739832584}"/>
    <dgm:cxn modelId="{501CE5A3-F141-BE4A-B545-7ACCF64CDA03}" type="presOf" srcId="{BA4E4260-B8AD-E846-8AB6-EB54DF1EF8AC}" destId="{8FE72F33-D135-C344-ADF8-A5D5BB06E6B9}" srcOrd="0" destOrd="0" presId="urn:microsoft.com/office/officeart/2005/8/layout/hierarchy1"/>
    <dgm:cxn modelId="{8DBD26B7-6A1C-8341-9851-0FCDDFF126CD}" srcId="{4F564197-7176-5F49-B3C7-73F0BF3AE487}" destId="{A4D864E3-8E07-8D43-8510-57C8681285D7}" srcOrd="1" destOrd="0" parTransId="{ABCBA0C6-4D18-6847-BFFD-18E0AB135382}" sibTransId="{549F5B23-9C3B-7641-A6E7-47B51ED2F66C}"/>
    <dgm:cxn modelId="{47767EB8-0F06-604E-B47A-89A77BA6C715}" type="presOf" srcId="{AE8CB589-C5E0-1241-88B1-A07385491791}" destId="{21A6B736-8112-B84D-A873-4C98DD3408A6}" srcOrd="0" destOrd="0" presId="urn:microsoft.com/office/officeart/2005/8/layout/hierarchy1"/>
    <dgm:cxn modelId="{0E553CCF-1992-A54F-8226-27BBD68E4559}" type="presOf" srcId="{251CB177-C65E-E446-A446-76504DB075A6}" destId="{B43354FA-8318-B74C-B40E-45BAB051AD22}" srcOrd="0" destOrd="0" presId="urn:microsoft.com/office/officeart/2005/8/layout/hierarchy1"/>
    <dgm:cxn modelId="{E350F9D9-A0BC-414E-9C97-A0CA3FECE7D4}" type="presOf" srcId="{ABCBA0C6-4D18-6847-BFFD-18E0AB135382}" destId="{F1451BB2-FDBC-CE42-BFE3-6858B440A101}" srcOrd="0" destOrd="0" presId="urn:microsoft.com/office/officeart/2005/8/layout/hierarchy1"/>
    <dgm:cxn modelId="{7B4F57E5-F503-E848-B513-B73A53618F73}" type="presOf" srcId="{C833AF04-0E2A-6646-BC1F-832D22F1C95C}" destId="{9570C649-092C-6C45-B94E-7231F31A529E}" srcOrd="0" destOrd="0" presId="urn:microsoft.com/office/officeart/2005/8/layout/hierarchy1"/>
    <dgm:cxn modelId="{CA9D05FB-97E3-3844-A68D-301A95DBF8E4}" type="presOf" srcId="{1E2393AB-BC23-5E47-9E16-23DDA2FBE3F6}" destId="{8255B05B-4FFA-3748-9ECC-33E75A303440}" srcOrd="0" destOrd="0" presId="urn:microsoft.com/office/officeart/2005/8/layout/hierarchy1"/>
    <dgm:cxn modelId="{95D3173A-E556-2A4C-A1B0-80AC35C980FF}" type="presParOf" srcId="{7056B79D-D9E6-A64C-961B-E4645F1B8643}" destId="{FF999672-CC45-B240-83AB-3A95244BA165}" srcOrd="0" destOrd="0" presId="urn:microsoft.com/office/officeart/2005/8/layout/hierarchy1"/>
    <dgm:cxn modelId="{1F9F313A-53CA-9F4F-BFBE-9295B20CAE33}" type="presParOf" srcId="{FF999672-CC45-B240-83AB-3A95244BA165}" destId="{740559BF-9BCC-1B4E-9EC2-CC3F1E4C9320}" srcOrd="0" destOrd="0" presId="urn:microsoft.com/office/officeart/2005/8/layout/hierarchy1"/>
    <dgm:cxn modelId="{770A18DE-ADA8-B44E-8CFB-24C08CE3B968}" type="presParOf" srcId="{740559BF-9BCC-1B4E-9EC2-CC3F1E4C9320}" destId="{7A68E28A-91F1-2A44-BC30-E3AD6BAB7FB5}" srcOrd="0" destOrd="0" presId="urn:microsoft.com/office/officeart/2005/8/layout/hierarchy1"/>
    <dgm:cxn modelId="{D0291C64-C4C1-5943-99D9-0AAB0D321951}" type="presParOf" srcId="{740559BF-9BCC-1B4E-9EC2-CC3F1E4C9320}" destId="{B8DD3D29-4F55-594E-AE86-1158CD41FBE4}" srcOrd="1" destOrd="0" presId="urn:microsoft.com/office/officeart/2005/8/layout/hierarchy1"/>
    <dgm:cxn modelId="{F6FCEA52-F066-594B-A745-3E9A93E6E31C}" type="presParOf" srcId="{FF999672-CC45-B240-83AB-3A95244BA165}" destId="{6260EDCA-4EBA-E14A-98F2-D2DD2E68D855}" srcOrd="1" destOrd="0" presId="urn:microsoft.com/office/officeart/2005/8/layout/hierarchy1"/>
    <dgm:cxn modelId="{44CC9755-F6D9-4B47-A88D-73FD45346E35}" type="presParOf" srcId="{6260EDCA-4EBA-E14A-98F2-D2DD2E68D855}" destId="{393C1579-FFE4-5C43-8D0C-3337C85E5DC5}" srcOrd="0" destOrd="0" presId="urn:microsoft.com/office/officeart/2005/8/layout/hierarchy1"/>
    <dgm:cxn modelId="{EE60916D-21A0-5940-81F7-A13385E3FD2D}" type="presParOf" srcId="{6260EDCA-4EBA-E14A-98F2-D2DD2E68D855}" destId="{D05CA6C6-7BE3-C84F-9309-5BE73B78EE37}" srcOrd="1" destOrd="0" presId="urn:microsoft.com/office/officeart/2005/8/layout/hierarchy1"/>
    <dgm:cxn modelId="{4B9B4157-C970-B44B-9DED-004A0D730ACC}" type="presParOf" srcId="{D05CA6C6-7BE3-C84F-9309-5BE73B78EE37}" destId="{9A461DD3-3BB8-1640-B810-35E920FA419A}" srcOrd="0" destOrd="0" presId="urn:microsoft.com/office/officeart/2005/8/layout/hierarchy1"/>
    <dgm:cxn modelId="{D81A1B9E-A4AB-314D-9501-3798B4C48613}" type="presParOf" srcId="{9A461DD3-3BB8-1640-B810-35E920FA419A}" destId="{18105F36-F81D-5B4D-84C6-F407E9DBC334}" srcOrd="0" destOrd="0" presId="urn:microsoft.com/office/officeart/2005/8/layout/hierarchy1"/>
    <dgm:cxn modelId="{A18621CA-1967-8F42-B57B-D29358F1FE00}" type="presParOf" srcId="{9A461DD3-3BB8-1640-B810-35E920FA419A}" destId="{CD79FE73-9FD9-3643-9B04-88ABEE7F801C}" srcOrd="1" destOrd="0" presId="urn:microsoft.com/office/officeart/2005/8/layout/hierarchy1"/>
    <dgm:cxn modelId="{AFA53E60-173A-E742-90CB-D7486CCB7E58}" type="presParOf" srcId="{D05CA6C6-7BE3-C84F-9309-5BE73B78EE37}" destId="{087D92C8-9EA9-6841-AA2D-8A87574D29AB}" srcOrd="1" destOrd="0" presId="urn:microsoft.com/office/officeart/2005/8/layout/hierarchy1"/>
    <dgm:cxn modelId="{A7282B96-162C-9A40-8685-21956B868405}" type="presParOf" srcId="{087D92C8-9EA9-6841-AA2D-8A87574D29AB}" destId="{B43354FA-8318-B74C-B40E-45BAB051AD22}" srcOrd="0" destOrd="0" presId="urn:microsoft.com/office/officeart/2005/8/layout/hierarchy1"/>
    <dgm:cxn modelId="{D89CB724-0C8A-7F4B-BB64-F2601491243E}" type="presParOf" srcId="{087D92C8-9EA9-6841-AA2D-8A87574D29AB}" destId="{5177BC54-482B-074C-9071-0DA5107F8CC2}" srcOrd="1" destOrd="0" presId="urn:microsoft.com/office/officeart/2005/8/layout/hierarchy1"/>
    <dgm:cxn modelId="{461B6E57-63CC-7747-8A4E-AE6E50E4E3AC}" type="presParOf" srcId="{5177BC54-482B-074C-9071-0DA5107F8CC2}" destId="{5E67964D-3991-554D-B9ED-835A8E4538C9}" srcOrd="0" destOrd="0" presId="urn:microsoft.com/office/officeart/2005/8/layout/hierarchy1"/>
    <dgm:cxn modelId="{AB299E97-83DF-4046-87AC-D1E41E846F26}" type="presParOf" srcId="{5E67964D-3991-554D-B9ED-835A8E4538C9}" destId="{04DCCD34-048A-ED4E-9C3E-BB8A4205BCCE}" srcOrd="0" destOrd="0" presId="urn:microsoft.com/office/officeart/2005/8/layout/hierarchy1"/>
    <dgm:cxn modelId="{51B320BF-3414-4341-AE96-B4D64C51C96C}" type="presParOf" srcId="{5E67964D-3991-554D-B9ED-835A8E4538C9}" destId="{21A6B736-8112-B84D-A873-4C98DD3408A6}" srcOrd="1" destOrd="0" presId="urn:microsoft.com/office/officeart/2005/8/layout/hierarchy1"/>
    <dgm:cxn modelId="{182E3B54-3AE4-F148-988C-DBC137B745F4}" type="presParOf" srcId="{5177BC54-482B-074C-9071-0DA5107F8CC2}" destId="{D8E30601-C8D0-2244-A0AD-D232DE28192E}" srcOrd="1" destOrd="0" presId="urn:microsoft.com/office/officeart/2005/8/layout/hierarchy1"/>
    <dgm:cxn modelId="{4A341C00-16E6-154E-95CB-DF667689A064}" type="presParOf" srcId="{087D92C8-9EA9-6841-AA2D-8A87574D29AB}" destId="{F1451BB2-FDBC-CE42-BFE3-6858B440A101}" srcOrd="2" destOrd="0" presId="urn:microsoft.com/office/officeart/2005/8/layout/hierarchy1"/>
    <dgm:cxn modelId="{ED0B2300-2427-C147-A456-D44A3DDCE690}" type="presParOf" srcId="{087D92C8-9EA9-6841-AA2D-8A87574D29AB}" destId="{47020D01-980B-8542-8083-B60107912E5A}" srcOrd="3" destOrd="0" presId="urn:microsoft.com/office/officeart/2005/8/layout/hierarchy1"/>
    <dgm:cxn modelId="{5F0EC8B1-AEB3-F545-A657-2518566F97AA}" type="presParOf" srcId="{47020D01-980B-8542-8083-B60107912E5A}" destId="{51BBA8B3-6ACD-8641-B2D8-879B6998E400}" srcOrd="0" destOrd="0" presId="urn:microsoft.com/office/officeart/2005/8/layout/hierarchy1"/>
    <dgm:cxn modelId="{FC2C0DE5-E52C-1A4F-9FC8-1C80FD61A3FC}" type="presParOf" srcId="{51BBA8B3-6ACD-8641-B2D8-879B6998E400}" destId="{2BBA6F5E-0BE2-1D43-A987-8F97569C7C4C}" srcOrd="0" destOrd="0" presId="urn:microsoft.com/office/officeart/2005/8/layout/hierarchy1"/>
    <dgm:cxn modelId="{EC9E233A-DBAA-7E43-BAF3-E72525FC126E}" type="presParOf" srcId="{51BBA8B3-6ACD-8641-B2D8-879B6998E400}" destId="{C7E1849C-2BA6-A849-9E3B-07CE8960B31F}" srcOrd="1" destOrd="0" presId="urn:microsoft.com/office/officeart/2005/8/layout/hierarchy1"/>
    <dgm:cxn modelId="{0AE8F45F-9C46-D74E-9383-40F54114E200}" type="presParOf" srcId="{47020D01-980B-8542-8083-B60107912E5A}" destId="{F2DD844E-6CF7-134C-AF74-CDA5521F792C}" srcOrd="1" destOrd="0" presId="urn:microsoft.com/office/officeart/2005/8/layout/hierarchy1"/>
    <dgm:cxn modelId="{2E881F23-5D9F-2349-A6DF-B1874612CFC7}" type="presParOf" srcId="{6260EDCA-4EBA-E14A-98F2-D2DD2E68D855}" destId="{8FE72F33-D135-C344-ADF8-A5D5BB06E6B9}" srcOrd="2" destOrd="0" presId="urn:microsoft.com/office/officeart/2005/8/layout/hierarchy1"/>
    <dgm:cxn modelId="{839AD9AD-1E05-DF48-8324-0BF402431AD6}" type="presParOf" srcId="{6260EDCA-4EBA-E14A-98F2-D2DD2E68D855}" destId="{EE0999CB-8971-4846-BA58-29932645C18E}" srcOrd="3" destOrd="0" presId="urn:microsoft.com/office/officeart/2005/8/layout/hierarchy1"/>
    <dgm:cxn modelId="{408191AD-E338-0D48-A202-A59ADBC8B5EE}" type="presParOf" srcId="{EE0999CB-8971-4846-BA58-29932645C18E}" destId="{533CEED1-8A0F-3B4E-AD29-900AFC350B3F}" srcOrd="0" destOrd="0" presId="urn:microsoft.com/office/officeart/2005/8/layout/hierarchy1"/>
    <dgm:cxn modelId="{19CCB43C-C812-2F4C-B74F-11FC9CA10AF1}" type="presParOf" srcId="{533CEED1-8A0F-3B4E-AD29-900AFC350B3F}" destId="{360189C0-3186-3045-BD8B-817812DC9B9A}" srcOrd="0" destOrd="0" presId="urn:microsoft.com/office/officeart/2005/8/layout/hierarchy1"/>
    <dgm:cxn modelId="{54B01DC4-F991-B040-8C90-C91249DABDA3}" type="presParOf" srcId="{533CEED1-8A0F-3B4E-AD29-900AFC350B3F}" destId="{8255B05B-4FFA-3748-9ECC-33E75A303440}" srcOrd="1" destOrd="0" presId="urn:microsoft.com/office/officeart/2005/8/layout/hierarchy1"/>
    <dgm:cxn modelId="{60C01174-125D-0442-BCB2-B340CCAF01F8}" type="presParOf" srcId="{EE0999CB-8971-4846-BA58-29932645C18E}" destId="{51DD112A-8DA4-2A4F-A0F8-2B06B6ACE30C}" srcOrd="1" destOrd="0" presId="urn:microsoft.com/office/officeart/2005/8/layout/hierarchy1"/>
    <dgm:cxn modelId="{A20EDBF4-D386-9140-94F2-9FF19FC89F92}" type="presParOf" srcId="{51DD112A-8DA4-2A4F-A0F8-2B06B6ACE30C}" destId="{3712068C-B567-1349-8ECF-38FCA324F7D4}" srcOrd="0" destOrd="0" presId="urn:microsoft.com/office/officeart/2005/8/layout/hierarchy1"/>
    <dgm:cxn modelId="{1B58580F-4834-5948-B826-2D8E00CDAD85}" type="presParOf" srcId="{51DD112A-8DA4-2A4F-A0F8-2B06B6ACE30C}" destId="{79DBD38F-F101-9740-96D0-FECB819CB4C2}" srcOrd="1" destOrd="0" presId="urn:microsoft.com/office/officeart/2005/8/layout/hierarchy1"/>
    <dgm:cxn modelId="{2CB2C552-DB2C-0A40-BBBC-DEDCF3E35B81}" type="presParOf" srcId="{79DBD38F-F101-9740-96D0-FECB819CB4C2}" destId="{A8951EDF-7D22-484E-81C9-7DF23EFE7C61}" srcOrd="0" destOrd="0" presId="urn:microsoft.com/office/officeart/2005/8/layout/hierarchy1"/>
    <dgm:cxn modelId="{5F2A3775-E155-414C-B1C1-4CF69521B691}" type="presParOf" srcId="{A8951EDF-7D22-484E-81C9-7DF23EFE7C61}" destId="{81272935-2100-FD4F-A958-4F8CA3CF756A}" srcOrd="0" destOrd="0" presId="urn:microsoft.com/office/officeart/2005/8/layout/hierarchy1"/>
    <dgm:cxn modelId="{59C2B02B-BB19-A444-AD5F-6AE97DE836EA}" type="presParOf" srcId="{A8951EDF-7D22-484E-81C9-7DF23EFE7C61}" destId="{9570C649-092C-6C45-B94E-7231F31A529E}" srcOrd="1" destOrd="0" presId="urn:microsoft.com/office/officeart/2005/8/layout/hierarchy1"/>
    <dgm:cxn modelId="{D8534D8E-007B-7F48-A194-E1ED3E690AA5}" type="presParOf" srcId="{79DBD38F-F101-9740-96D0-FECB819CB4C2}" destId="{9716F5B7-AE4F-4F45-AF31-A60CECC8D29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841BE-E305-124C-BC95-1F407A9DAA07}">
      <dsp:nvSpPr>
        <dsp:cNvPr id="0" name=""/>
        <dsp:cNvSpPr/>
      </dsp:nvSpPr>
      <dsp:spPr>
        <a:xfrm>
          <a:off x="225102" y="2172"/>
          <a:ext cx="2860678" cy="1716406"/>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err="1"/>
            <a:t>FaBiO</a:t>
          </a:r>
          <a:r>
            <a:rPr lang="en-US" sz="2500" kern="1200" dirty="0"/>
            <a:t> – FRBR-aligned Bibliographic Ontology</a:t>
          </a:r>
        </a:p>
      </dsp:txBody>
      <dsp:txXfrm>
        <a:off x="225102" y="2172"/>
        <a:ext cx="2860678" cy="1716406"/>
      </dsp:txXfrm>
    </dsp:sp>
    <dsp:sp modelId="{1A4ADF6A-95F0-6A4B-8D2C-46F7D180C196}">
      <dsp:nvSpPr>
        <dsp:cNvPr id="0" name=""/>
        <dsp:cNvSpPr/>
      </dsp:nvSpPr>
      <dsp:spPr>
        <a:xfrm>
          <a:off x="3371848" y="2172"/>
          <a:ext cx="2860678" cy="1716406"/>
        </a:xfrm>
        <a:prstGeom prst="rect">
          <a:avLst/>
        </a:prstGeom>
        <a:solidFill>
          <a:schemeClr val="accent5">
            <a:hueOff val="-336926"/>
            <a:satOff val="-1589"/>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Akoma-Ntoso – Use of FRBR entities to describe legal document versions</a:t>
          </a:r>
        </a:p>
      </dsp:txBody>
      <dsp:txXfrm>
        <a:off x="3371848" y="2172"/>
        <a:ext cx="2860678" cy="1716406"/>
      </dsp:txXfrm>
    </dsp:sp>
    <dsp:sp modelId="{83AD5D7F-9434-7A47-815D-F6E1A1B445BA}">
      <dsp:nvSpPr>
        <dsp:cNvPr id="0" name=""/>
        <dsp:cNvSpPr/>
      </dsp:nvSpPr>
      <dsp:spPr>
        <a:xfrm>
          <a:off x="6518594" y="2172"/>
          <a:ext cx="2860678" cy="1716406"/>
        </a:xfrm>
        <a:prstGeom prst="rect">
          <a:avLst/>
        </a:prstGeom>
        <a:solidFill>
          <a:schemeClr val="accent5">
            <a:hueOff val="-673852"/>
            <a:satOff val="-3178"/>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FRIR – Functional Requirements of Information Resources</a:t>
          </a:r>
        </a:p>
      </dsp:txBody>
      <dsp:txXfrm>
        <a:off x="6518594" y="2172"/>
        <a:ext cx="2860678" cy="1716406"/>
      </dsp:txXfrm>
    </dsp:sp>
    <dsp:sp modelId="{8258B69B-F14E-8D4E-B54B-372E34CE135E}">
      <dsp:nvSpPr>
        <dsp:cNvPr id="0" name=""/>
        <dsp:cNvSpPr/>
      </dsp:nvSpPr>
      <dsp:spPr>
        <a:xfrm>
          <a:off x="225102" y="2004647"/>
          <a:ext cx="2860678" cy="1716406"/>
        </a:xfrm>
        <a:prstGeom prst="rect">
          <a:avLst/>
        </a:prstGeom>
        <a:solidFill>
          <a:schemeClr val="accent5">
            <a:hueOff val="-1010778"/>
            <a:satOff val="-4766"/>
            <a:lumOff val="117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The Music Ontology</a:t>
          </a:r>
        </a:p>
      </dsp:txBody>
      <dsp:txXfrm>
        <a:off x="225102" y="2004647"/>
        <a:ext cx="2860678" cy="1716406"/>
      </dsp:txXfrm>
    </dsp:sp>
    <dsp:sp modelId="{FDF541E2-DAA8-0740-AE19-D966E0CDAE96}">
      <dsp:nvSpPr>
        <dsp:cNvPr id="0" name=""/>
        <dsp:cNvSpPr/>
      </dsp:nvSpPr>
      <dsp:spPr>
        <a:xfrm>
          <a:off x="3371848" y="2004647"/>
          <a:ext cx="2860678" cy="1716406"/>
        </a:xfrm>
        <a:prstGeom prst="rect">
          <a:avLst/>
        </a:prstGeom>
        <a:solidFill>
          <a:schemeClr val="accent5">
            <a:hueOff val="-1347705"/>
            <a:satOff val="-6355"/>
            <a:lumOff val="156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Colon classification</a:t>
          </a:r>
        </a:p>
      </dsp:txBody>
      <dsp:txXfrm>
        <a:off x="3371848" y="2004647"/>
        <a:ext cx="2860678" cy="1716406"/>
      </dsp:txXfrm>
    </dsp:sp>
    <dsp:sp modelId="{21075543-8F2D-474F-8B29-8AB123655692}">
      <dsp:nvSpPr>
        <dsp:cNvPr id="0" name=""/>
        <dsp:cNvSpPr/>
      </dsp:nvSpPr>
      <dsp:spPr>
        <a:xfrm>
          <a:off x="6518594" y="2004647"/>
          <a:ext cx="2860678" cy="1716406"/>
        </a:xfrm>
        <a:prstGeom prst="rect">
          <a:avLst/>
        </a:prstGeom>
        <a:solidFill>
          <a:schemeClr val="accent5">
            <a:hueOff val="-1684631"/>
            <a:satOff val="-7944"/>
            <a:lumOff val="19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Fast Fashion Ontology</a:t>
          </a:r>
        </a:p>
      </dsp:txBody>
      <dsp:txXfrm>
        <a:off x="6518594" y="2004647"/>
        <a:ext cx="2860678" cy="1716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12068C-B567-1349-8ECF-38FCA324F7D4}">
      <dsp:nvSpPr>
        <dsp:cNvPr id="0" name=""/>
        <dsp:cNvSpPr/>
      </dsp:nvSpPr>
      <dsp:spPr>
        <a:xfrm>
          <a:off x="6456084" y="3262482"/>
          <a:ext cx="91440" cy="607709"/>
        </a:xfrm>
        <a:custGeom>
          <a:avLst/>
          <a:gdLst/>
          <a:ahLst/>
          <a:cxnLst/>
          <a:rect l="0" t="0" r="0" b="0"/>
          <a:pathLst>
            <a:path>
              <a:moveTo>
                <a:pt x="45720" y="0"/>
              </a:moveTo>
              <a:lnTo>
                <a:pt x="45720" y="607709"/>
              </a:lnTo>
            </a:path>
          </a:pathLst>
        </a:custGeom>
        <a:noFill/>
        <a:ln w="15875"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8FE72F33-D135-C344-ADF8-A5D5BB06E6B9}">
      <dsp:nvSpPr>
        <dsp:cNvPr id="0" name=""/>
        <dsp:cNvSpPr/>
      </dsp:nvSpPr>
      <dsp:spPr>
        <a:xfrm>
          <a:off x="4586386" y="1327910"/>
          <a:ext cx="1915417" cy="607709"/>
        </a:xfrm>
        <a:custGeom>
          <a:avLst/>
          <a:gdLst/>
          <a:ahLst/>
          <a:cxnLst/>
          <a:rect l="0" t="0" r="0" b="0"/>
          <a:pathLst>
            <a:path>
              <a:moveTo>
                <a:pt x="0" y="0"/>
              </a:moveTo>
              <a:lnTo>
                <a:pt x="0" y="414136"/>
              </a:lnTo>
              <a:lnTo>
                <a:pt x="1915417" y="414136"/>
              </a:lnTo>
              <a:lnTo>
                <a:pt x="1915417" y="607709"/>
              </a:lnTo>
            </a:path>
          </a:pathLst>
        </a:custGeom>
        <a:noFill/>
        <a:ln w="19050"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F1451BB2-FDBC-CE42-BFE3-6858B440A101}">
      <dsp:nvSpPr>
        <dsp:cNvPr id="0" name=""/>
        <dsp:cNvSpPr/>
      </dsp:nvSpPr>
      <dsp:spPr>
        <a:xfrm>
          <a:off x="2670968" y="3262482"/>
          <a:ext cx="1276945" cy="607709"/>
        </a:xfrm>
        <a:custGeom>
          <a:avLst/>
          <a:gdLst/>
          <a:ahLst/>
          <a:cxnLst/>
          <a:rect l="0" t="0" r="0" b="0"/>
          <a:pathLst>
            <a:path>
              <a:moveTo>
                <a:pt x="0" y="0"/>
              </a:moveTo>
              <a:lnTo>
                <a:pt x="0" y="414136"/>
              </a:lnTo>
              <a:lnTo>
                <a:pt x="1276945" y="414136"/>
              </a:lnTo>
              <a:lnTo>
                <a:pt x="1276945" y="607709"/>
              </a:lnTo>
            </a:path>
          </a:pathLst>
        </a:custGeom>
        <a:noFill/>
        <a:ln w="19050"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B43354FA-8318-B74C-B40E-45BAB051AD22}">
      <dsp:nvSpPr>
        <dsp:cNvPr id="0" name=""/>
        <dsp:cNvSpPr/>
      </dsp:nvSpPr>
      <dsp:spPr>
        <a:xfrm>
          <a:off x="1394023" y="3262482"/>
          <a:ext cx="1276945" cy="607709"/>
        </a:xfrm>
        <a:custGeom>
          <a:avLst/>
          <a:gdLst/>
          <a:ahLst/>
          <a:cxnLst/>
          <a:rect l="0" t="0" r="0" b="0"/>
          <a:pathLst>
            <a:path>
              <a:moveTo>
                <a:pt x="1276945" y="0"/>
              </a:moveTo>
              <a:lnTo>
                <a:pt x="1276945" y="414136"/>
              </a:lnTo>
              <a:lnTo>
                <a:pt x="0" y="414136"/>
              </a:lnTo>
              <a:lnTo>
                <a:pt x="0" y="607709"/>
              </a:lnTo>
            </a:path>
          </a:pathLst>
        </a:custGeom>
        <a:noFill/>
        <a:ln w="15875"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393C1579-FFE4-5C43-8D0C-3337C85E5DC5}">
      <dsp:nvSpPr>
        <dsp:cNvPr id="0" name=""/>
        <dsp:cNvSpPr/>
      </dsp:nvSpPr>
      <dsp:spPr>
        <a:xfrm>
          <a:off x="2670968" y="1327910"/>
          <a:ext cx="1915417" cy="607709"/>
        </a:xfrm>
        <a:custGeom>
          <a:avLst/>
          <a:gdLst/>
          <a:ahLst/>
          <a:cxnLst/>
          <a:rect l="0" t="0" r="0" b="0"/>
          <a:pathLst>
            <a:path>
              <a:moveTo>
                <a:pt x="1915417" y="0"/>
              </a:moveTo>
              <a:lnTo>
                <a:pt x="1915417" y="414136"/>
              </a:lnTo>
              <a:lnTo>
                <a:pt x="0" y="414136"/>
              </a:lnTo>
              <a:lnTo>
                <a:pt x="0" y="607709"/>
              </a:lnTo>
            </a:path>
          </a:pathLst>
        </a:custGeom>
        <a:noFill/>
        <a:ln w="19050"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7A68E28A-91F1-2A44-BC30-E3AD6BAB7FB5}">
      <dsp:nvSpPr>
        <dsp:cNvPr id="0" name=""/>
        <dsp:cNvSpPr/>
      </dsp:nvSpPr>
      <dsp:spPr>
        <a:xfrm>
          <a:off x="3541613" y="1048"/>
          <a:ext cx="2089546" cy="1326862"/>
        </a:xfrm>
        <a:prstGeom prst="roundRect">
          <a:avLst>
            <a:gd name="adj" fmla="val 10000"/>
          </a:avLst>
        </a:prstGeom>
        <a:solidFill>
          <a:schemeClr val="bg2">
            <a:lumMod val="9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DD3D29-4F55-594E-AE86-1158CD41FBE4}">
      <dsp:nvSpPr>
        <dsp:cNvPr id="0" name=""/>
        <dsp:cNvSpPr/>
      </dsp:nvSpPr>
      <dsp:spPr>
        <a:xfrm>
          <a:off x="3773785" y="221611"/>
          <a:ext cx="2089546" cy="132686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openWEMI:Work</a:t>
          </a:r>
          <a:endParaRPr lang="en-US" sz="2000" kern="1200" dirty="0"/>
        </a:p>
      </dsp:txBody>
      <dsp:txXfrm>
        <a:off x="3812647" y="260473"/>
        <a:ext cx="2011822" cy="1249138"/>
      </dsp:txXfrm>
    </dsp:sp>
    <dsp:sp modelId="{18105F36-F81D-5B4D-84C6-F407E9DBC334}">
      <dsp:nvSpPr>
        <dsp:cNvPr id="0" name=""/>
        <dsp:cNvSpPr/>
      </dsp:nvSpPr>
      <dsp:spPr>
        <a:xfrm>
          <a:off x="1626195" y="1935620"/>
          <a:ext cx="2089546" cy="1326862"/>
        </a:xfrm>
        <a:prstGeom prst="roundRect">
          <a:avLst>
            <a:gd name="adj" fmla="val 10000"/>
          </a:avLst>
        </a:prstGeom>
        <a:solidFill>
          <a:schemeClr val="bg2">
            <a:lumMod val="9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79FE73-9FD9-3643-9B04-88ABEE7F801C}">
      <dsp:nvSpPr>
        <dsp:cNvPr id="0" name=""/>
        <dsp:cNvSpPr/>
      </dsp:nvSpPr>
      <dsp:spPr>
        <a:xfrm>
          <a:off x="1858367" y="2156184"/>
          <a:ext cx="2089546" cy="132686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textile:Work</a:t>
          </a:r>
          <a:endParaRPr lang="en-US" sz="2000" kern="1200" dirty="0"/>
        </a:p>
      </dsp:txBody>
      <dsp:txXfrm>
        <a:off x="1897229" y="2195046"/>
        <a:ext cx="2011822" cy="1249138"/>
      </dsp:txXfrm>
    </dsp:sp>
    <dsp:sp modelId="{04DCCD34-048A-ED4E-9C3E-BB8A4205BCCE}">
      <dsp:nvSpPr>
        <dsp:cNvPr id="0" name=""/>
        <dsp:cNvSpPr/>
      </dsp:nvSpPr>
      <dsp:spPr>
        <a:xfrm>
          <a:off x="349250" y="3870192"/>
          <a:ext cx="2089546" cy="1326862"/>
        </a:xfrm>
        <a:prstGeom prst="roundRect">
          <a:avLst>
            <a:gd name="adj" fmla="val 10000"/>
          </a:avLst>
        </a:prstGeom>
        <a:solidFill>
          <a:schemeClr val="bg2">
            <a:lumMod val="9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A6B736-8112-B84D-A873-4C98DD3408A6}">
      <dsp:nvSpPr>
        <dsp:cNvPr id="0" name=""/>
        <dsp:cNvSpPr/>
      </dsp:nvSpPr>
      <dsp:spPr>
        <a:xfrm>
          <a:off x="581421" y="4090756"/>
          <a:ext cx="2089546" cy="132686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textile:Quilt</a:t>
          </a:r>
          <a:endParaRPr lang="en-US" sz="2000" kern="1200" dirty="0"/>
        </a:p>
      </dsp:txBody>
      <dsp:txXfrm>
        <a:off x="620283" y="4129618"/>
        <a:ext cx="2011822" cy="1249138"/>
      </dsp:txXfrm>
    </dsp:sp>
    <dsp:sp modelId="{2BBA6F5E-0BE2-1D43-A987-8F97569C7C4C}">
      <dsp:nvSpPr>
        <dsp:cNvPr id="0" name=""/>
        <dsp:cNvSpPr/>
      </dsp:nvSpPr>
      <dsp:spPr>
        <a:xfrm>
          <a:off x="2903140" y="3870192"/>
          <a:ext cx="2089546" cy="1326862"/>
        </a:xfrm>
        <a:prstGeom prst="roundRect">
          <a:avLst>
            <a:gd name="adj" fmla="val 10000"/>
          </a:avLst>
        </a:prstGeom>
        <a:solidFill>
          <a:schemeClr val="bg2">
            <a:lumMod val="9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E1849C-2BA6-A849-9E3B-07CE8960B31F}">
      <dsp:nvSpPr>
        <dsp:cNvPr id="0" name=""/>
        <dsp:cNvSpPr/>
      </dsp:nvSpPr>
      <dsp:spPr>
        <a:xfrm>
          <a:off x="3135312" y="4090756"/>
          <a:ext cx="2089546" cy="132686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textile:Shawl</a:t>
          </a:r>
          <a:endParaRPr lang="en-US" sz="2000" kern="1200" dirty="0"/>
        </a:p>
      </dsp:txBody>
      <dsp:txXfrm>
        <a:off x="3174174" y="4129618"/>
        <a:ext cx="2011822" cy="1249138"/>
      </dsp:txXfrm>
    </dsp:sp>
    <dsp:sp modelId="{360189C0-3186-3045-BD8B-817812DC9B9A}">
      <dsp:nvSpPr>
        <dsp:cNvPr id="0" name=""/>
        <dsp:cNvSpPr/>
      </dsp:nvSpPr>
      <dsp:spPr>
        <a:xfrm>
          <a:off x="5457031" y="1935620"/>
          <a:ext cx="2089546" cy="1326862"/>
        </a:xfrm>
        <a:prstGeom prst="roundRect">
          <a:avLst>
            <a:gd name="adj" fmla="val 10000"/>
          </a:avLst>
        </a:prstGeom>
        <a:solidFill>
          <a:schemeClr val="bg2">
            <a:lumMod val="9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55B05B-4FFA-3748-9ECC-33E75A303440}">
      <dsp:nvSpPr>
        <dsp:cNvPr id="0" name=""/>
        <dsp:cNvSpPr/>
      </dsp:nvSpPr>
      <dsp:spPr>
        <a:xfrm>
          <a:off x="5689203" y="2156184"/>
          <a:ext cx="2089546" cy="132686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music:Work</a:t>
          </a:r>
          <a:endParaRPr lang="en-US" sz="2000" kern="1200" dirty="0"/>
        </a:p>
      </dsp:txBody>
      <dsp:txXfrm>
        <a:off x="5728065" y="2195046"/>
        <a:ext cx="2011822" cy="1249138"/>
      </dsp:txXfrm>
    </dsp:sp>
    <dsp:sp modelId="{81272935-2100-FD4F-A958-4F8CA3CF756A}">
      <dsp:nvSpPr>
        <dsp:cNvPr id="0" name=""/>
        <dsp:cNvSpPr/>
      </dsp:nvSpPr>
      <dsp:spPr>
        <a:xfrm>
          <a:off x="5457031" y="3870192"/>
          <a:ext cx="2089546" cy="1326862"/>
        </a:xfrm>
        <a:prstGeom prst="roundRect">
          <a:avLst>
            <a:gd name="adj" fmla="val 10000"/>
          </a:avLst>
        </a:prstGeom>
        <a:solidFill>
          <a:schemeClr val="bg2">
            <a:lumMod val="9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70C649-092C-6C45-B94E-7231F31A529E}">
      <dsp:nvSpPr>
        <dsp:cNvPr id="0" name=""/>
        <dsp:cNvSpPr/>
      </dsp:nvSpPr>
      <dsp:spPr>
        <a:xfrm>
          <a:off x="5689203" y="4090756"/>
          <a:ext cx="2089546" cy="132686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music:Symphony</a:t>
          </a:r>
          <a:endParaRPr lang="en-US" sz="2000" kern="1200" dirty="0"/>
        </a:p>
      </dsp:txBody>
      <dsp:txXfrm>
        <a:off x="5728065" y="4129618"/>
        <a:ext cx="2011822" cy="124913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F3B049-BC52-4B45-9856-79F47F7CE9AE}" type="datetimeFigureOut">
              <a:rPr lang="en-US" smtClean="0"/>
              <a:t>2/10/24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06DF3-9ACF-7D4E-B6BC-2327D86877F7}" type="slidenum">
              <a:rPr lang="en-US" smtClean="0"/>
              <a:t>‹#›</a:t>
            </a:fld>
            <a:endParaRPr lang="en-US"/>
          </a:p>
        </p:txBody>
      </p:sp>
    </p:spTree>
    <p:extLst>
      <p:ext uri="{BB962C8B-B14F-4D97-AF65-F5344CB8AC3E}">
        <p14:creationId xmlns:p14="http://schemas.microsoft.com/office/powerpoint/2010/main" val="1556123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B06DF3-9ACF-7D4E-B6BC-2327D86877F7}" type="slidenum">
              <a:rPr lang="en-US" smtClean="0"/>
              <a:t>1</a:t>
            </a:fld>
            <a:endParaRPr lang="en-US"/>
          </a:p>
        </p:txBody>
      </p:sp>
    </p:spTree>
    <p:extLst>
      <p:ext uri="{BB962C8B-B14F-4D97-AF65-F5344CB8AC3E}">
        <p14:creationId xmlns:p14="http://schemas.microsoft.com/office/powerpoint/2010/main" val="1083633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Developed by Ross Singer at </a:t>
            </a:r>
            <a:r>
              <a:rPr lang="en-US" dirty="0" err="1"/>
              <a:t>vocab.org</a:t>
            </a:r>
            <a:r>
              <a:rPr lang="en-US" dirty="0"/>
              <a:t> many years ago. They are in the spirit of </a:t>
            </a:r>
            <a:r>
              <a:rPr lang="en-US" dirty="0" err="1"/>
              <a:t>openwemi</a:t>
            </a:r>
            <a:r>
              <a:rPr lang="en-US" dirty="0"/>
              <a:t> because they allow the use of the </a:t>
            </a:r>
            <a:r>
              <a:rPr lang="en-US" dirty="0" err="1"/>
              <a:t>wemi</a:t>
            </a:r>
            <a:r>
              <a:rPr lang="en-US" dirty="0"/>
              <a:t> concepts without any constraints on what the format or metadata coding of the subject and object are. These could be used, for example, to say that a song in </a:t>
            </a:r>
            <a:r>
              <a:rPr lang="en-US" dirty="0" err="1"/>
              <a:t>musicbrainz</a:t>
            </a:r>
            <a:r>
              <a:rPr lang="en-US" dirty="0"/>
              <a:t> and a </a:t>
            </a:r>
            <a:r>
              <a:rPr lang="en-US" dirty="0" err="1"/>
              <a:t>youtube</a:t>
            </a:r>
            <a:r>
              <a:rPr lang="en-US" dirty="0"/>
              <a:t> video of a cover of the song entail the same work, or a book and a movie adaptation. A book in Amazon and in a library database may be a </a:t>
            </a:r>
            <a:r>
              <a:rPr lang="en-US" dirty="0" err="1"/>
              <a:t>commonManifestation</a:t>
            </a:r>
            <a:r>
              <a:rPr lang="en-US" dirty="0"/>
              <a:t>. It doesn’t say any more than that. </a:t>
            </a:r>
            <a:r>
              <a:rPr lang="en-US" dirty="0" err="1"/>
              <a:t>commonItem</a:t>
            </a:r>
            <a:r>
              <a:rPr lang="en-US" dirty="0"/>
              <a:t> may not have application but we put it out there – someone may find a use for it. </a:t>
            </a:r>
          </a:p>
        </p:txBody>
      </p:sp>
      <p:sp>
        <p:nvSpPr>
          <p:cNvPr id="4" name="Slide Number Placeholder 3"/>
          <p:cNvSpPr>
            <a:spLocks noGrp="1"/>
          </p:cNvSpPr>
          <p:nvPr>
            <p:ph type="sldNum" sz="quarter" idx="5"/>
          </p:nvPr>
        </p:nvSpPr>
        <p:spPr/>
        <p:txBody>
          <a:bodyPr/>
          <a:lstStyle/>
          <a:p>
            <a:fld id="{56B06DF3-9ACF-7D4E-B6BC-2327D86877F7}" type="slidenum">
              <a:rPr lang="en-US" smtClean="0"/>
              <a:t>10</a:t>
            </a:fld>
            <a:endParaRPr lang="en-US"/>
          </a:p>
        </p:txBody>
      </p:sp>
    </p:spTree>
    <p:extLst>
      <p:ext uri="{BB962C8B-B14F-4D97-AF65-F5344CB8AC3E}">
        <p14:creationId xmlns:p14="http://schemas.microsoft.com/office/powerpoint/2010/main" val="3166615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 LRM, each definition refers to the entity “above” it; so a manifestation embodies an expression; and item is an exemplar of a manifestation. This enforces the linearity of that model, which we have specifically eliminated from </a:t>
            </a:r>
            <a:r>
              <a:rPr lang="en-US" dirty="0" err="1"/>
              <a:t>openwemi</a:t>
            </a:r>
            <a:r>
              <a:rPr lang="en-US" dirty="0"/>
              <a:t>.</a:t>
            </a:r>
          </a:p>
        </p:txBody>
      </p:sp>
      <p:sp>
        <p:nvSpPr>
          <p:cNvPr id="4" name="Slide Number Placeholder 3"/>
          <p:cNvSpPr>
            <a:spLocks noGrp="1"/>
          </p:cNvSpPr>
          <p:nvPr>
            <p:ph type="sldNum" sz="quarter" idx="5"/>
          </p:nvPr>
        </p:nvSpPr>
        <p:spPr/>
        <p:txBody>
          <a:bodyPr/>
          <a:lstStyle/>
          <a:p>
            <a:fld id="{56B06DF3-9ACF-7D4E-B6BC-2327D86877F7}" type="slidenum">
              <a:rPr lang="en-US" smtClean="0"/>
              <a:t>11</a:t>
            </a:fld>
            <a:endParaRPr lang="en-US"/>
          </a:p>
        </p:txBody>
      </p:sp>
    </p:spTree>
    <p:extLst>
      <p:ext uri="{BB962C8B-B14F-4D97-AF65-F5344CB8AC3E}">
        <p14:creationId xmlns:p14="http://schemas.microsoft.com/office/powerpoint/2010/main" val="1158323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 w see these used, since they are very broad? We saw this with </a:t>
            </a:r>
            <a:r>
              <a:rPr lang="en-US" dirty="0" err="1"/>
              <a:t>FaBiO</a:t>
            </a:r>
            <a:r>
              <a:rPr lang="en-US" dirty="0"/>
              <a:t> and the Music ontology: you define your own w, ex, etc., with your own definitions, but that follow the general concepts. This is how the metadata examples we found are using </a:t>
            </a:r>
            <a:r>
              <a:rPr lang="en-US" dirty="0" err="1"/>
              <a:t>FRBRcore</a:t>
            </a:r>
            <a:r>
              <a:rPr lang="en-US" dirty="0"/>
              <a:t> from </a:t>
            </a:r>
            <a:r>
              <a:rPr lang="en-US" dirty="0" err="1"/>
              <a:t>vocab.org</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a:t>
            </a:r>
            <a:r>
              <a:rPr lang="en-US" dirty="0" err="1"/>
              <a:t>openwemi</a:t>
            </a:r>
            <a:r>
              <a:rPr lang="en-US" dirty="0"/>
              <a:t> has the least constraints possible, those building vocabularies based on </a:t>
            </a:r>
            <a:r>
              <a:rPr lang="en-US" dirty="0" err="1"/>
              <a:t>openwemi</a:t>
            </a:r>
            <a:r>
              <a:rPr lang="en-US" dirty="0"/>
              <a:t> can add whatever constraints they need for their application.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6B06DF3-9ACF-7D4E-B6BC-2327D86877F7}" type="slidenum">
              <a:rPr lang="en-US" smtClean="0"/>
              <a:t>12</a:t>
            </a:fld>
            <a:endParaRPr lang="en-US"/>
          </a:p>
        </p:txBody>
      </p:sp>
    </p:spTree>
    <p:extLst>
      <p:ext uri="{BB962C8B-B14F-4D97-AF65-F5344CB8AC3E}">
        <p14:creationId xmlns:p14="http://schemas.microsoft.com/office/powerpoint/2010/main" val="1687297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B06DF3-9ACF-7D4E-B6BC-2327D86877F7}" type="slidenum">
              <a:rPr lang="en-US" smtClean="0"/>
              <a:t>13</a:t>
            </a:fld>
            <a:endParaRPr lang="en-US"/>
          </a:p>
        </p:txBody>
      </p:sp>
    </p:spTree>
    <p:extLst>
      <p:ext uri="{BB962C8B-B14F-4D97-AF65-F5344CB8AC3E}">
        <p14:creationId xmlns:p14="http://schemas.microsoft.com/office/powerpoint/2010/main" val="2405813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B06DF3-9ACF-7D4E-B6BC-2327D86877F7}" type="slidenum">
              <a:rPr lang="en-US" smtClean="0"/>
              <a:t>14</a:t>
            </a:fld>
            <a:endParaRPr lang="en-US"/>
          </a:p>
        </p:txBody>
      </p:sp>
    </p:spTree>
    <p:extLst>
      <p:ext uri="{BB962C8B-B14F-4D97-AF65-F5344CB8AC3E}">
        <p14:creationId xmlns:p14="http://schemas.microsoft.com/office/powerpoint/2010/main" val="894507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9656C-DD8C-78D5-648B-8181B5F7B9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264BB-1A39-38C8-EBCF-B3C8F9532D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8C253E-F987-8FD4-D033-ACF33A61CCF9}"/>
              </a:ext>
            </a:extLst>
          </p:cNvPr>
          <p:cNvSpPr>
            <a:spLocks noGrp="1"/>
          </p:cNvSpPr>
          <p:nvPr>
            <p:ph type="body" idx="1"/>
          </p:nvPr>
        </p:nvSpPr>
        <p:spPr/>
        <p:txBody>
          <a:bodyPr/>
          <a:lstStyle/>
          <a:p>
            <a:r>
              <a:rPr lang="en-US" dirty="0"/>
              <a:t>This is the WEMI that we have all encountered before. It encompasses both relational database concepts and in its later incarnation, those of object-oriented design. It is strictly linear, each “thing” linking to the next thing, and no way to jump between them if you need to, and no obvious way to extend the model. In the documentation, each box defines the data elements that are allowed in that box. Both models include the attributes or elements that are valid for each “box”.</a:t>
            </a:r>
          </a:p>
        </p:txBody>
      </p:sp>
      <p:sp>
        <p:nvSpPr>
          <p:cNvPr id="4" name="Slide Number Placeholder 3">
            <a:extLst>
              <a:ext uri="{FF2B5EF4-FFF2-40B4-BE49-F238E27FC236}">
                <a16:creationId xmlns:a16="http://schemas.microsoft.com/office/drawing/2014/main" id="{D8A6E094-9A44-47B9-6AA7-1A1176BB2E17}"/>
              </a:ext>
            </a:extLst>
          </p:cNvPr>
          <p:cNvSpPr>
            <a:spLocks noGrp="1"/>
          </p:cNvSpPr>
          <p:nvPr>
            <p:ph type="sldNum" sz="quarter" idx="5"/>
          </p:nvPr>
        </p:nvSpPr>
        <p:spPr/>
        <p:txBody>
          <a:bodyPr/>
          <a:lstStyle/>
          <a:p>
            <a:fld id="{4A2BCC97-4BB2-9246-A49B-B0F5A46E094E}" type="slidenum">
              <a:rPr lang="en-US" smtClean="0"/>
              <a:t>2</a:t>
            </a:fld>
            <a:endParaRPr lang="en-US"/>
          </a:p>
        </p:txBody>
      </p:sp>
    </p:spTree>
    <p:extLst>
      <p:ext uri="{BB962C8B-B14F-4D97-AF65-F5344CB8AC3E}">
        <p14:creationId xmlns:p14="http://schemas.microsoft.com/office/powerpoint/2010/main" val="1436210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DADD0-A435-F0D4-B4D7-1DEF7D697B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5A253C-71F8-96D7-3022-161DC7B0F3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20D5DE-9ACB-9DC9-19A4-EF05B314F5D3}"/>
              </a:ext>
            </a:extLst>
          </p:cNvPr>
          <p:cNvSpPr>
            <a:spLocks noGrp="1"/>
          </p:cNvSpPr>
          <p:nvPr>
            <p:ph type="body" idx="1"/>
          </p:nvPr>
        </p:nvSpPr>
        <p:spPr/>
        <p:txBody>
          <a:bodyPr/>
          <a:lstStyle/>
          <a:p>
            <a:r>
              <a:rPr lang="en-US" dirty="0"/>
              <a:t>There are examples of folks that have discovered and used WEMI for their purposes. These resemble the library model but also differ from it in important ways. This was my original impetus for thinking about a more general approach to defining a less constrained model – one that can easily accommodate non-library uses. I ran into these interesting uses of WEMI outside of FRBR – outside of “bibliographic records”</a:t>
            </a:r>
          </a:p>
          <a:p>
            <a:endParaRPr lang="en-US" dirty="0"/>
          </a:p>
          <a:p>
            <a:r>
              <a:rPr lang="en-US" dirty="0"/>
              <a:t>What is interesting is that people from rather far-flung information areas have found WEMI useful for their purposes. As we’ll see, these examples use WEMI but not as defined in the original FRBR model.</a:t>
            </a:r>
          </a:p>
          <a:p>
            <a:endParaRPr lang="en-US" dirty="0"/>
          </a:p>
          <a:p>
            <a:r>
              <a:rPr lang="en-US" dirty="0"/>
              <a:t>Each of these is a vocabulary, some of which are not yet actionable, but some are being used today. And “used” means that they must </a:t>
            </a:r>
            <a:r>
              <a:rPr lang="en-US"/>
              <a:t>be implemented as code.</a:t>
            </a:r>
            <a:endParaRPr lang="en-US" dirty="0"/>
          </a:p>
        </p:txBody>
      </p:sp>
      <p:sp>
        <p:nvSpPr>
          <p:cNvPr id="4" name="Slide Number Placeholder 3">
            <a:extLst>
              <a:ext uri="{FF2B5EF4-FFF2-40B4-BE49-F238E27FC236}">
                <a16:creationId xmlns:a16="http://schemas.microsoft.com/office/drawing/2014/main" id="{27063736-D730-231B-E345-FEB770667C55}"/>
              </a:ext>
            </a:extLst>
          </p:cNvPr>
          <p:cNvSpPr>
            <a:spLocks noGrp="1"/>
          </p:cNvSpPr>
          <p:nvPr>
            <p:ph type="sldNum" sz="quarter" idx="5"/>
          </p:nvPr>
        </p:nvSpPr>
        <p:spPr/>
        <p:txBody>
          <a:bodyPr/>
          <a:lstStyle/>
          <a:p>
            <a:fld id="{4A2BCC97-4BB2-9246-A49B-B0F5A46E094E}" type="slidenum">
              <a:rPr lang="en-US" smtClean="0"/>
              <a:t>3</a:t>
            </a:fld>
            <a:endParaRPr lang="en-US"/>
          </a:p>
        </p:txBody>
      </p:sp>
    </p:spTree>
    <p:extLst>
      <p:ext uri="{BB962C8B-B14F-4D97-AF65-F5344CB8AC3E}">
        <p14:creationId xmlns:p14="http://schemas.microsoft.com/office/powerpoint/2010/main" val="59004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69456-F722-2BC2-082E-0E8C5C40A3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817BF7-5E92-0D21-2F94-2CDFBF34DA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33750D-1260-2924-DD8D-17D79439958B}"/>
              </a:ext>
            </a:extLst>
          </p:cNvPr>
          <p:cNvSpPr>
            <a:spLocks noGrp="1"/>
          </p:cNvSpPr>
          <p:nvPr>
            <p:ph type="body" idx="1"/>
          </p:nvPr>
        </p:nvSpPr>
        <p:spPr/>
        <p:txBody>
          <a:bodyPr/>
          <a:lstStyle/>
          <a:p>
            <a:r>
              <a:rPr lang="en-US" dirty="0"/>
              <a:t>No library-produced FRBR-like RDF vocabulary. so the RDF vocabularies use </a:t>
            </a:r>
            <a:r>
              <a:rPr lang="en-US" dirty="0" err="1"/>
              <a:t>frbrCore</a:t>
            </a:r>
            <a:r>
              <a:rPr lang="en-US" dirty="0"/>
              <a:t> which was never approved by IFLA.</a:t>
            </a:r>
          </a:p>
          <a:p>
            <a:endParaRPr lang="en-US" dirty="0"/>
          </a:p>
          <a:p>
            <a:r>
              <a:rPr lang="en-US" dirty="0"/>
              <a:t>The Core is more than WEMI – it is all of the entities, attributes,  and relationships of the original FRBR model. </a:t>
            </a:r>
          </a:p>
          <a:p>
            <a:endParaRPr lang="en-US" dirty="0"/>
          </a:p>
          <a:p>
            <a:r>
              <a:rPr lang="en-US" dirty="0"/>
              <a:t>Added Endeavour, that included the entire bibliographic item – aka all of WEMI – something that IFLA stated clearly was not part of the FRBR model.</a:t>
            </a:r>
          </a:p>
          <a:p>
            <a:endParaRPr lang="en-US" dirty="0"/>
          </a:p>
        </p:txBody>
      </p:sp>
      <p:sp>
        <p:nvSpPr>
          <p:cNvPr id="4" name="Slide Number Placeholder 3">
            <a:extLst>
              <a:ext uri="{FF2B5EF4-FFF2-40B4-BE49-F238E27FC236}">
                <a16:creationId xmlns:a16="http://schemas.microsoft.com/office/drawing/2014/main" id="{C8145A6A-B520-7695-1C9A-2A350D6DFBD7}"/>
              </a:ext>
            </a:extLst>
          </p:cNvPr>
          <p:cNvSpPr>
            <a:spLocks noGrp="1"/>
          </p:cNvSpPr>
          <p:nvPr>
            <p:ph type="sldNum" sz="quarter" idx="5"/>
          </p:nvPr>
        </p:nvSpPr>
        <p:spPr/>
        <p:txBody>
          <a:bodyPr/>
          <a:lstStyle/>
          <a:p>
            <a:fld id="{4A2BCC97-4BB2-9246-A49B-B0F5A46E094E}" type="slidenum">
              <a:rPr lang="en-US" smtClean="0"/>
              <a:t>4</a:t>
            </a:fld>
            <a:endParaRPr lang="en-US"/>
          </a:p>
        </p:txBody>
      </p:sp>
    </p:spTree>
    <p:extLst>
      <p:ext uri="{BB962C8B-B14F-4D97-AF65-F5344CB8AC3E}">
        <p14:creationId xmlns:p14="http://schemas.microsoft.com/office/powerpoint/2010/main" val="538647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B06DF3-9ACF-7D4E-B6BC-2327D86877F7}" type="slidenum">
              <a:rPr lang="en-US" smtClean="0"/>
              <a:t>5</a:t>
            </a:fld>
            <a:endParaRPr lang="en-US"/>
          </a:p>
        </p:txBody>
      </p:sp>
    </p:spTree>
    <p:extLst>
      <p:ext uri="{BB962C8B-B14F-4D97-AF65-F5344CB8AC3E}">
        <p14:creationId xmlns:p14="http://schemas.microsoft.com/office/powerpoint/2010/main" val="915403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Nothing is disjoint, and I’ll show that no entities are required or dependent. We have designed this as the least strict model of WEMI that (we think) is possible.</a:t>
            </a:r>
          </a:p>
        </p:txBody>
      </p:sp>
      <p:sp>
        <p:nvSpPr>
          <p:cNvPr id="4" name="Slide Number Placeholder 3"/>
          <p:cNvSpPr>
            <a:spLocks noGrp="1"/>
          </p:cNvSpPr>
          <p:nvPr>
            <p:ph type="sldNum" sz="quarter" idx="5"/>
          </p:nvPr>
        </p:nvSpPr>
        <p:spPr/>
        <p:txBody>
          <a:bodyPr/>
          <a:lstStyle/>
          <a:p>
            <a:fld id="{56B06DF3-9ACF-7D4E-B6BC-2327D86877F7}" type="slidenum">
              <a:rPr lang="en-US" smtClean="0"/>
              <a:t>6</a:t>
            </a:fld>
            <a:endParaRPr lang="en-US"/>
          </a:p>
        </p:txBody>
      </p:sp>
    </p:spTree>
    <p:extLst>
      <p:ext uri="{BB962C8B-B14F-4D97-AF65-F5344CB8AC3E}">
        <p14:creationId xmlns:p14="http://schemas.microsoft.com/office/powerpoint/2010/main" val="4202509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Endeavor is the union of the WEMI classes. </a:t>
            </a:r>
          </a:p>
        </p:txBody>
      </p:sp>
      <p:sp>
        <p:nvSpPr>
          <p:cNvPr id="4" name="Slide Number Placeholder 3"/>
          <p:cNvSpPr>
            <a:spLocks noGrp="1"/>
          </p:cNvSpPr>
          <p:nvPr>
            <p:ph type="sldNum" sz="quarter" idx="5"/>
          </p:nvPr>
        </p:nvSpPr>
        <p:spPr/>
        <p:txBody>
          <a:bodyPr/>
          <a:lstStyle/>
          <a:p>
            <a:fld id="{56B06DF3-9ACF-7D4E-B6BC-2327D86877F7}" type="slidenum">
              <a:rPr lang="en-US" smtClean="0"/>
              <a:t>7</a:t>
            </a:fld>
            <a:endParaRPr lang="en-US"/>
          </a:p>
        </p:txBody>
      </p:sp>
    </p:spTree>
    <p:extLst>
      <p:ext uri="{BB962C8B-B14F-4D97-AF65-F5344CB8AC3E}">
        <p14:creationId xmlns:p14="http://schemas.microsoft.com/office/powerpoint/2010/main" val="3191307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B06DF3-9ACF-7D4E-B6BC-2327D86877F7}" type="slidenum">
              <a:rPr lang="en-US" smtClean="0"/>
              <a:t>8</a:t>
            </a:fld>
            <a:endParaRPr lang="en-US"/>
          </a:p>
        </p:txBody>
      </p:sp>
    </p:spTree>
    <p:extLst>
      <p:ext uri="{BB962C8B-B14F-4D97-AF65-F5344CB8AC3E}">
        <p14:creationId xmlns:p14="http://schemas.microsoft.com/office/powerpoint/2010/main" val="519577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 structure that has relationships between the most abstract (work), some intermediate states of existence (expression, manifestation), and the concrete item. Unlike FRBR these are not in a strict linear order, where every manifestation must have an expression and work in order to exist. Retaining the order, from abstract to concrete, relationships are provided between all classes that make sense. This retains the basic structure with the fewest constraints.</a:t>
            </a:r>
          </a:p>
          <a:p>
            <a:endParaRPr lang="en-US" dirty="0"/>
          </a:p>
          <a:p>
            <a:r>
              <a:rPr lang="en-US" dirty="0"/>
              <a:t>FRBR relationships are linear and you can’t “skip” entities; </a:t>
            </a:r>
            <a:r>
              <a:rPr lang="en-US" dirty="0" err="1"/>
              <a:t>openwemi</a:t>
            </a:r>
            <a:r>
              <a:rPr lang="en-US" dirty="0"/>
              <a:t> allows other relationships between entities as long as they do not defy the general concepts, which is that the level of abstraction goes from Work (the most abstract) to Item (the least). In keeping with the RDF concept that your data may be incomplete without being wrong, this permits people to create the data they have on hand, and can fill in more at another time. It also allows different interpretations of the WEMI stack – for example, someone describing a sculpture may prefer to use Work and Item because the Item is unique and therefore there is no need to describe different expressions or manifestations.</a:t>
            </a:r>
          </a:p>
        </p:txBody>
      </p:sp>
      <p:sp>
        <p:nvSpPr>
          <p:cNvPr id="4" name="Slide Number Placeholder 3"/>
          <p:cNvSpPr>
            <a:spLocks noGrp="1"/>
          </p:cNvSpPr>
          <p:nvPr>
            <p:ph type="sldNum" sz="quarter" idx="5"/>
          </p:nvPr>
        </p:nvSpPr>
        <p:spPr/>
        <p:txBody>
          <a:bodyPr/>
          <a:lstStyle/>
          <a:p>
            <a:fld id="{56B06DF3-9ACF-7D4E-B6BC-2327D86877F7}" type="slidenum">
              <a:rPr lang="en-US" smtClean="0"/>
              <a:t>9</a:t>
            </a:fld>
            <a:endParaRPr lang="en-US"/>
          </a:p>
        </p:txBody>
      </p:sp>
    </p:spTree>
    <p:extLst>
      <p:ext uri="{BB962C8B-B14F-4D97-AF65-F5344CB8AC3E}">
        <p14:creationId xmlns:p14="http://schemas.microsoft.com/office/powerpoint/2010/main" val="1743267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kcoyle@kcoyle.net 		CC-BY</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6713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2/10/24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6943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2/10/24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0593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2/10/24</a:t>
            </a:fld>
            <a:endParaRPr lang="en-US" dirty="0"/>
          </a:p>
        </p:txBody>
      </p:sp>
      <p:sp>
        <p:nvSpPr>
          <p:cNvPr id="5" name="Footer Placeholder 4"/>
          <p:cNvSpPr>
            <a:spLocks noGrp="1"/>
          </p:cNvSpPr>
          <p:nvPr>
            <p:ph type="ftr" sz="quarter" idx="11"/>
          </p:nvPr>
        </p:nvSpPr>
        <p:spPr/>
        <p:txBody>
          <a:bodyPr/>
          <a:lstStyle/>
          <a:p>
            <a:r>
              <a:rPr lang="en-US"/>
              <a:t>kcoyle@kcoyle.net		CC-BY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983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2/10/24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889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2/10/24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979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2/10/24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991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2/10/24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3055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2/10/24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221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2/10/24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3521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63EFA5E-FA76-400D-B3DC-F0BA90E6D107}" type="datetimeFigureOut">
              <a:rPr lang="en-US" smtClean="0"/>
              <a:t>2/10/24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4273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D6E9DEC-419B-4CC5-A080-3B06BD5A8291}" type="datetimeFigureOut">
              <a:rPr lang="en-US" smtClean="0"/>
              <a:t>2/10/24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02214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E4DD-AD48-2A6F-2150-C0E5865D5D78}"/>
              </a:ext>
            </a:extLst>
          </p:cNvPr>
          <p:cNvSpPr>
            <a:spLocks noGrp="1"/>
          </p:cNvSpPr>
          <p:nvPr>
            <p:ph type="ctrTitle"/>
          </p:nvPr>
        </p:nvSpPr>
        <p:spPr/>
        <p:txBody>
          <a:bodyPr/>
          <a:lstStyle/>
          <a:p>
            <a:pPr algn="ctr"/>
            <a:r>
              <a:rPr lang="en-US" dirty="0">
                <a:latin typeface="Trebuchet MS" panose="020B0703020202090204" pitchFamily="34" charset="0"/>
              </a:rPr>
              <a:t>The </a:t>
            </a:r>
            <a:r>
              <a:rPr lang="en-US" dirty="0" err="1">
                <a:latin typeface="Trebuchet MS" panose="020B0703020202090204" pitchFamily="34" charset="0"/>
              </a:rPr>
              <a:t>open</a:t>
            </a:r>
            <a:r>
              <a:rPr lang="en-US" dirty="0" err="1"/>
              <a:t>WEMI</a:t>
            </a:r>
            <a:r>
              <a:rPr lang="en-US" dirty="0"/>
              <a:t> vocabulary</a:t>
            </a:r>
          </a:p>
        </p:txBody>
      </p:sp>
      <p:sp>
        <p:nvSpPr>
          <p:cNvPr id="3" name="Subtitle 2">
            <a:extLst>
              <a:ext uri="{FF2B5EF4-FFF2-40B4-BE49-F238E27FC236}">
                <a16:creationId xmlns:a16="http://schemas.microsoft.com/office/drawing/2014/main" id="{1D2366AE-2003-B716-E774-355C516307E3}"/>
              </a:ext>
            </a:extLst>
          </p:cNvPr>
          <p:cNvSpPr>
            <a:spLocks noGrp="1"/>
          </p:cNvSpPr>
          <p:nvPr>
            <p:ph type="subTitle" idx="1"/>
          </p:nvPr>
        </p:nvSpPr>
        <p:spPr/>
        <p:txBody>
          <a:bodyPr/>
          <a:lstStyle/>
          <a:p>
            <a:r>
              <a:rPr lang="en-US" dirty="0"/>
              <a:t>Work – Expression – Manifestation - Item</a:t>
            </a:r>
          </a:p>
        </p:txBody>
      </p:sp>
    </p:spTree>
    <p:extLst>
      <p:ext uri="{BB962C8B-B14F-4D97-AF65-F5344CB8AC3E}">
        <p14:creationId xmlns:p14="http://schemas.microsoft.com/office/powerpoint/2010/main" val="3237873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BCD45-9B02-DA3F-2D2D-52C47DAFD5B7}"/>
              </a:ext>
            </a:extLst>
          </p:cNvPr>
          <p:cNvSpPr>
            <a:spLocks noGrp="1"/>
          </p:cNvSpPr>
          <p:nvPr>
            <p:ph type="title"/>
          </p:nvPr>
        </p:nvSpPr>
        <p:spPr/>
        <p:txBody>
          <a:bodyPr/>
          <a:lstStyle/>
          <a:p>
            <a:r>
              <a:rPr lang="en-US" dirty="0"/>
              <a:t>Added properties</a:t>
            </a:r>
          </a:p>
        </p:txBody>
      </p:sp>
      <p:sp>
        <p:nvSpPr>
          <p:cNvPr id="7" name="Content Placeholder 6">
            <a:extLst>
              <a:ext uri="{FF2B5EF4-FFF2-40B4-BE49-F238E27FC236}">
                <a16:creationId xmlns:a16="http://schemas.microsoft.com/office/drawing/2014/main" id="{4132C3F1-7389-02EE-C4C9-6BF7C19802A3}"/>
              </a:ext>
            </a:extLst>
          </p:cNvPr>
          <p:cNvSpPr>
            <a:spLocks noGrp="1"/>
          </p:cNvSpPr>
          <p:nvPr>
            <p:ph idx="1"/>
          </p:nvPr>
        </p:nvSpPr>
        <p:spPr>
          <a:xfrm>
            <a:off x="1451580" y="2015732"/>
            <a:ext cx="3651762" cy="3450613"/>
          </a:xfrm>
        </p:spPr>
        <p:txBody>
          <a:bodyPr>
            <a:normAutofit/>
          </a:bodyPr>
          <a:lstStyle/>
          <a:p>
            <a:r>
              <a:rPr lang="en-US" sz="2800" dirty="0" err="1"/>
              <a:t>commonWork</a:t>
            </a:r>
            <a:endParaRPr lang="en-US" sz="2800" dirty="0"/>
          </a:p>
          <a:p>
            <a:r>
              <a:rPr lang="en-US" sz="2800" dirty="0" err="1"/>
              <a:t>commonExpression</a:t>
            </a:r>
            <a:endParaRPr lang="en-US" sz="2800" dirty="0"/>
          </a:p>
          <a:p>
            <a:r>
              <a:rPr lang="en-US" sz="2800" dirty="0" err="1"/>
              <a:t>commonManifestation</a:t>
            </a:r>
            <a:endParaRPr lang="en-US" sz="2800" dirty="0"/>
          </a:p>
          <a:p>
            <a:r>
              <a:rPr lang="en-US" sz="2800" dirty="0" err="1"/>
              <a:t>commonItem</a:t>
            </a:r>
            <a:endParaRPr lang="en-US" sz="2800" dirty="0"/>
          </a:p>
        </p:txBody>
      </p:sp>
      <p:sp>
        <p:nvSpPr>
          <p:cNvPr id="8" name="TextBox 7">
            <a:extLst>
              <a:ext uri="{FF2B5EF4-FFF2-40B4-BE49-F238E27FC236}">
                <a16:creationId xmlns:a16="http://schemas.microsoft.com/office/drawing/2014/main" id="{BC91F9E3-94F1-D78D-DA2D-2A4B73242770}"/>
              </a:ext>
            </a:extLst>
          </p:cNvPr>
          <p:cNvSpPr txBox="1"/>
          <p:nvPr/>
        </p:nvSpPr>
        <p:spPr>
          <a:xfrm>
            <a:off x="6289589" y="2755557"/>
            <a:ext cx="2879125" cy="1477328"/>
          </a:xfrm>
          <a:prstGeom prst="rect">
            <a:avLst/>
          </a:prstGeom>
          <a:noFill/>
        </p:spPr>
        <p:txBody>
          <a:bodyPr wrap="square" rtlCol="0">
            <a:spAutoFit/>
          </a:bodyPr>
          <a:lstStyle/>
          <a:p>
            <a:r>
              <a:rPr lang="en-US" dirty="0"/>
              <a:t>For use between disparate metadata entities. Subject and object may be totally different in their format and content. </a:t>
            </a:r>
          </a:p>
        </p:txBody>
      </p:sp>
    </p:spTree>
    <p:extLst>
      <p:ext uri="{BB962C8B-B14F-4D97-AF65-F5344CB8AC3E}">
        <p14:creationId xmlns:p14="http://schemas.microsoft.com/office/powerpoint/2010/main" val="976770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CEA50B7-5B73-C091-D79B-59B4443ECCDD}"/>
              </a:ext>
            </a:extLst>
          </p:cNvPr>
          <p:cNvSpPr>
            <a:spLocks noGrp="1"/>
          </p:cNvSpPr>
          <p:nvPr>
            <p:ph type="title"/>
          </p:nvPr>
        </p:nvSpPr>
        <p:spPr/>
        <p:txBody>
          <a:bodyPr/>
          <a:lstStyle/>
          <a:p>
            <a:r>
              <a:rPr lang="en-US" dirty="0"/>
              <a:t>very broad Definitions</a:t>
            </a:r>
          </a:p>
        </p:txBody>
      </p:sp>
      <p:sp>
        <p:nvSpPr>
          <p:cNvPr id="11" name="Text Placeholder 10">
            <a:extLst>
              <a:ext uri="{FF2B5EF4-FFF2-40B4-BE49-F238E27FC236}">
                <a16:creationId xmlns:a16="http://schemas.microsoft.com/office/drawing/2014/main" id="{D3259B42-CBE3-742A-CE7D-4DE393750F61}"/>
              </a:ext>
            </a:extLst>
          </p:cNvPr>
          <p:cNvSpPr>
            <a:spLocks noGrp="1"/>
          </p:cNvSpPr>
          <p:nvPr>
            <p:ph type="body" idx="1"/>
          </p:nvPr>
        </p:nvSpPr>
        <p:spPr>
          <a:xfrm>
            <a:off x="1417584" y="1809351"/>
            <a:ext cx="4645152" cy="801943"/>
          </a:xfrm>
        </p:spPr>
        <p:txBody>
          <a:bodyPr/>
          <a:lstStyle/>
          <a:p>
            <a:r>
              <a:rPr lang="en-US" dirty="0">
                <a:solidFill>
                  <a:schemeClr val="bg2">
                    <a:lumMod val="25000"/>
                  </a:schemeClr>
                </a:solidFill>
              </a:rPr>
              <a:t>LRM</a:t>
            </a:r>
          </a:p>
        </p:txBody>
      </p:sp>
      <p:sp useBgFill="1">
        <p:nvSpPr>
          <p:cNvPr id="12" name="Content Placeholder 11">
            <a:extLst>
              <a:ext uri="{FF2B5EF4-FFF2-40B4-BE49-F238E27FC236}">
                <a16:creationId xmlns:a16="http://schemas.microsoft.com/office/drawing/2014/main" id="{A45DCB47-45A7-BEDC-766C-4B8F8D7DAA10}"/>
              </a:ext>
            </a:extLst>
          </p:cNvPr>
          <p:cNvSpPr>
            <a:spLocks noGrp="1"/>
          </p:cNvSpPr>
          <p:nvPr>
            <p:ph sz="half" idx="2"/>
          </p:nvPr>
        </p:nvSpPr>
        <p:spPr>
          <a:xfrm>
            <a:off x="411260" y="3030008"/>
            <a:ext cx="5378677" cy="2906179"/>
          </a:xfrm>
          <a:ln>
            <a:solidFill>
              <a:schemeClr val="bg2">
                <a:lumMod val="75000"/>
              </a:schemeClr>
            </a:solidFill>
          </a:ln>
        </p:spPr>
        <p:txBody>
          <a:bodyPr>
            <a:normAutofit fontScale="92500" lnSpcReduction="10000"/>
          </a:bodyPr>
          <a:lstStyle/>
          <a:p>
            <a:r>
              <a:rPr lang="en-US" b="1" dirty="0"/>
              <a:t>Work</a:t>
            </a:r>
            <a:r>
              <a:rPr lang="en-US" dirty="0"/>
              <a:t>: "An abstract notion of an artistic or intellectual creation.”</a:t>
            </a:r>
          </a:p>
          <a:p>
            <a:r>
              <a:rPr lang="en-US" b="1" dirty="0"/>
              <a:t>Expression</a:t>
            </a:r>
            <a:r>
              <a:rPr lang="en-US" dirty="0"/>
              <a:t>: "An expression of a work in signs.”</a:t>
            </a:r>
          </a:p>
          <a:p>
            <a:r>
              <a:rPr lang="en-US" b="1" dirty="0"/>
              <a:t>Manifestation</a:t>
            </a:r>
            <a:r>
              <a:rPr lang="en-US" dirty="0"/>
              <a:t>: "The physical embodiment of one or more expressions”</a:t>
            </a:r>
          </a:p>
          <a:p>
            <a:r>
              <a:rPr lang="en-US" b="1" dirty="0"/>
              <a:t>Item</a:t>
            </a:r>
            <a:r>
              <a:rPr lang="en-US" dirty="0"/>
              <a:t>: "An exemplar of a single manifestation."</a:t>
            </a:r>
          </a:p>
        </p:txBody>
      </p:sp>
      <p:sp>
        <p:nvSpPr>
          <p:cNvPr id="13" name="Text Placeholder 12">
            <a:extLst>
              <a:ext uri="{FF2B5EF4-FFF2-40B4-BE49-F238E27FC236}">
                <a16:creationId xmlns:a16="http://schemas.microsoft.com/office/drawing/2014/main" id="{51E1DBDA-431C-A2ED-F077-1C7C767A320C}"/>
              </a:ext>
            </a:extLst>
          </p:cNvPr>
          <p:cNvSpPr>
            <a:spLocks noGrp="1"/>
          </p:cNvSpPr>
          <p:nvPr>
            <p:ph type="body" sz="quarter" idx="3"/>
          </p:nvPr>
        </p:nvSpPr>
        <p:spPr>
          <a:xfrm>
            <a:off x="6409700" y="1722395"/>
            <a:ext cx="4645152" cy="802237"/>
          </a:xfrm>
        </p:spPr>
        <p:txBody>
          <a:bodyPr/>
          <a:lstStyle/>
          <a:p>
            <a:pPr algn="ctr"/>
            <a:r>
              <a:rPr lang="en-US" dirty="0" err="1">
                <a:solidFill>
                  <a:schemeClr val="bg2">
                    <a:lumMod val="25000"/>
                  </a:schemeClr>
                </a:solidFill>
              </a:rPr>
              <a:t>openWEMI</a:t>
            </a:r>
            <a:endParaRPr lang="en-US" dirty="0">
              <a:solidFill>
                <a:schemeClr val="bg2">
                  <a:lumMod val="25000"/>
                </a:schemeClr>
              </a:solidFill>
            </a:endParaRPr>
          </a:p>
        </p:txBody>
      </p:sp>
      <p:sp useBgFill="1">
        <p:nvSpPr>
          <p:cNvPr id="14" name="Content Placeholder 13">
            <a:extLst>
              <a:ext uri="{FF2B5EF4-FFF2-40B4-BE49-F238E27FC236}">
                <a16:creationId xmlns:a16="http://schemas.microsoft.com/office/drawing/2014/main" id="{96FB3B09-233A-692F-5CEB-579CABA6463E}"/>
              </a:ext>
            </a:extLst>
          </p:cNvPr>
          <p:cNvSpPr>
            <a:spLocks noGrp="1"/>
          </p:cNvSpPr>
          <p:nvPr>
            <p:ph sz="quarter" idx="4"/>
          </p:nvPr>
        </p:nvSpPr>
        <p:spPr>
          <a:xfrm>
            <a:off x="5944083" y="3030007"/>
            <a:ext cx="5576385" cy="2906179"/>
          </a:xfrm>
          <a:ln>
            <a:solidFill>
              <a:schemeClr val="tx1"/>
            </a:solidFill>
          </a:ln>
        </p:spPr>
        <p:txBody>
          <a:bodyPr>
            <a:normAutofit fontScale="92500" lnSpcReduction="10000"/>
          </a:bodyPr>
          <a:lstStyle/>
          <a:p>
            <a:r>
              <a:rPr lang="en-US" b="1" dirty="0"/>
              <a:t>Endeavor: </a:t>
            </a:r>
            <a:r>
              <a:rPr lang="en-US" dirty="0"/>
              <a:t>“A creation”</a:t>
            </a:r>
          </a:p>
          <a:p>
            <a:r>
              <a:rPr lang="en-US" b="1" dirty="0"/>
              <a:t>Work</a:t>
            </a:r>
            <a:r>
              <a:rPr lang="en-US" dirty="0"/>
              <a:t>: "An abstract notion of an artistic or intellectual creation.”</a:t>
            </a:r>
          </a:p>
          <a:p>
            <a:r>
              <a:rPr lang="en-US" b="1" dirty="0"/>
              <a:t>Expression</a:t>
            </a:r>
            <a:r>
              <a:rPr lang="en-US" dirty="0"/>
              <a:t>: ”A perceivable form of a creation.”</a:t>
            </a:r>
          </a:p>
          <a:p>
            <a:r>
              <a:rPr lang="en-US" b="1" dirty="0"/>
              <a:t>Manifestation</a:t>
            </a:r>
            <a:r>
              <a:rPr lang="en-US" dirty="0"/>
              <a:t>: "The physical embodiment of a creation”</a:t>
            </a:r>
          </a:p>
          <a:p>
            <a:r>
              <a:rPr lang="en-US" b="1" dirty="0"/>
              <a:t>Item</a:t>
            </a:r>
            <a:r>
              <a:rPr lang="en-US" dirty="0"/>
              <a:t>: "An exemplar of a creation."</a:t>
            </a:r>
          </a:p>
        </p:txBody>
      </p:sp>
    </p:spTree>
    <p:extLst>
      <p:ext uri="{BB962C8B-B14F-4D97-AF65-F5344CB8AC3E}">
        <p14:creationId xmlns:p14="http://schemas.microsoft.com/office/powerpoint/2010/main" val="1676663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9DF5-AE0E-02B1-4F60-08E7D8D557B9}"/>
              </a:ext>
            </a:extLst>
          </p:cNvPr>
          <p:cNvSpPr>
            <a:spLocks noGrp="1"/>
          </p:cNvSpPr>
          <p:nvPr>
            <p:ph type="title"/>
          </p:nvPr>
        </p:nvSpPr>
        <p:spPr>
          <a:xfrm>
            <a:off x="1294362" y="359675"/>
            <a:ext cx="9603275" cy="1049235"/>
          </a:xfrm>
        </p:spPr>
        <p:txBody>
          <a:bodyPr>
            <a:normAutofit/>
          </a:bodyPr>
          <a:lstStyle/>
          <a:p>
            <a:pPr algn="ctr"/>
            <a:r>
              <a:rPr lang="en-US" sz="2400" dirty="0"/>
              <a:t>we hope for resource-specific subclasses and </a:t>
            </a:r>
            <a:r>
              <a:rPr lang="en-US" sz="2400" dirty="0" err="1"/>
              <a:t>subproperties</a:t>
            </a:r>
            <a:r>
              <a:rPr lang="en-US" sz="2400" dirty="0"/>
              <a:t> </a:t>
            </a:r>
          </a:p>
        </p:txBody>
      </p:sp>
      <p:graphicFrame>
        <p:nvGraphicFramePr>
          <p:cNvPr id="3" name="Diagram 2">
            <a:extLst>
              <a:ext uri="{FF2B5EF4-FFF2-40B4-BE49-F238E27FC236}">
                <a16:creationId xmlns:a16="http://schemas.microsoft.com/office/drawing/2014/main" id="{602BD9EB-20B1-72D9-1153-61936D1E9DCE}"/>
              </a:ext>
            </a:extLst>
          </p:cNvPr>
          <p:cNvGraphicFramePr/>
          <p:nvPr>
            <p:extLst>
              <p:ext uri="{D42A27DB-BD31-4B8C-83A1-F6EECF244321}">
                <p14:modId xmlns:p14="http://schemas.microsoft.com/office/powerpoint/2010/main" val="1206860721"/>
              </p:ext>
            </p:extLst>
          </p:nvPr>
        </p:nvGraphicFramePr>
        <p:xfrm>
          <a:off x="1897818" y="129369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3439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515770A2-8B1E-D6A2-F5F8-0639A563EEE2}"/>
              </a:ext>
            </a:extLst>
          </p:cNvPr>
          <p:cNvSpPr>
            <a:spLocks noGrp="1"/>
          </p:cNvSpPr>
          <p:nvPr>
            <p:ph type="title"/>
          </p:nvPr>
        </p:nvSpPr>
        <p:spPr>
          <a:xfrm>
            <a:off x="844476" y="1600199"/>
            <a:ext cx="3539266" cy="4297680"/>
          </a:xfrm>
        </p:spPr>
        <p:txBody>
          <a:bodyPr anchor="ctr">
            <a:normAutofit/>
          </a:bodyPr>
          <a:lstStyle/>
          <a:p>
            <a:r>
              <a:rPr lang="en-US" dirty="0"/>
              <a:t>The </a:t>
            </a:r>
            <a:r>
              <a:rPr lang="en-US" dirty="0" err="1"/>
              <a:t>openwemi</a:t>
            </a:r>
            <a:r>
              <a:rPr lang="en-US" dirty="0"/>
              <a:t> working group</a:t>
            </a:r>
          </a:p>
        </p:txBody>
      </p:sp>
      <p:cxnSp>
        <p:nvCxnSpPr>
          <p:cNvPr id="15" name="Straight Connector 14">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5424C84-D45B-4EBC-0885-C0F525A00EDA}"/>
              </a:ext>
            </a:extLst>
          </p:cNvPr>
          <p:cNvSpPr>
            <a:spLocks noGrp="1"/>
          </p:cNvSpPr>
          <p:nvPr>
            <p:ph idx="1"/>
          </p:nvPr>
        </p:nvSpPr>
        <p:spPr>
          <a:xfrm>
            <a:off x="4924851" y="1600199"/>
            <a:ext cx="6130003" cy="4297680"/>
          </a:xfrm>
        </p:spPr>
        <p:txBody>
          <a:bodyPr anchor="ctr">
            <a:normAutofit/>
          </a:bodyPr>
          <a:lstStyle/>
          <a:p>
            <a:r>
              <a:rPr lang="en-US" sz="3200" dirty="0"/>
              <a:t>Phil Barker</a:t>
            </a:r>
          </a:p>
          <a:p>
            <a:r>
              <a:rPr lang="en-US" sz="3200" dirty="0"/>
              <a:t>Sean </a:t>
            </a:r>
            <a:r>
              <a:rPr lang="en-US" sz="3200" dirty="0" err="1"/>
              <a:t>Petiya</a:t>
            </a:r>
            <a:endParaRPr lang="en-US" sz="3200" dirty="0"/>
          </a:p>
          <a:p>
            <a:r>
              <a:rPr lang="en-US" sz="3200" dirty="0"/>
              <a:t>Ross Singer</a:t>
            </a:r>
          </a:p>
          <a:p>
            <a:r>
              <a:rPr lang="en-US" sz="3200" dirty="0"/>
              <a:t>Graeme Williams</a:t>
            </a:r>
          </a:p>
          <a:p>
            <a:r>
              <a:rPr lang="en-US" sz="3200" dirty="0"/>
              <a:t>Karen Coyle (chair)</a:t>
            </a:r>
          </a:p>
        </p:txBody>
      </p:sp>
    </p:spTree>
    <p:extLst>
      <p:ext uri="{BB962C8B-B14F-4D97-AF65-F5344CB8AC3E}">
        <p14:creationId xmlns:p14="http://schemas.microsoft.com/office/powerpoint/2010/main" val="2554098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34B5-8965-7A18-1032-6A1AF6DB1D56}"/>
              </a:ext>
            </a:extLst>
          </p:cNvPr>
          <p:cNvSpPr>
            <a:spLocks noGrp="1"/>
          </p:cNvSpPr>
          <p:nvPr>
            <p:ph type="title"/>
          </p:nvPr>
        </p:nvSpPr>
        <p:spPr/>
        <p:txBody>
          <a:bodyPr/>
          <a:lstStyle/>
          <a:p>
            <a:r>
              <a:rPr lang="en-US" dirty="0"/>
              <a:t>Links again</a:t>
            </a:r>
          </a:p>
        </p:txBody>
      </p:sp>
      <p:sp>
        <p:nvSpPr>
          <p:cNvPr id="5" name="Content Placeholder 4">
            <a:extLst>
              <a:ext uri="{FF2B5EF4-FFF2-40B4-BE49-F238E27FC236}">
                <a16:creationId xmlns:a16="http://schemas.microsoft.com/office/drawing/2014/main" id="{2A5C211C-D5A9-7017-BD4B-4861A88F4D73}"/>
              </a:ext>
            </a:extLst>
          </p:cNvPr>
          <p:cNvSpPr txBox="1">
            <a:spLocks noGrp="1"/>
          </p:cNvSpPr>
          <p:nvPr>
            <p:ph idx="1"/>
          </p:nvPr>
        </p:nvSpPr>
        <p:spPr>
          <a:xfrm>
            <a:off x="1405091" y="2035257"/>
            <a:ext cx="4930068" cy="1211037"/>
          </a:xfrm>
          <a:prstGeom prst="rect">
            <a:avLst/>
          </a:prstGeom>
          <a:noFill/>
        </p:spPr>
        <p:txBody>
          <a:bodyPr wrap="none" rtlCol="0">
            <a:spAutoFit/>
          </a:bodyPr>
          <a:lstStyle/>
          <a:p>
            <a:pPr marL="0" indent="0">
              <a:buNone/>
            </a:pPr>
            <a:r>
              <a:rPr lang="en-US" sz="2800" dirty="0">
                <a:solidFill>
                  <a:schemeClr val="bg2">
                    <a:lumMod val="25000"/>
                  </a:schemeClr>
                </a:solidFill>
              </a:rPr>
              <a:t>https://dcmi.github.io/openwemi/</a:t>
            </a:r>
          </a:p>
          <a:p>
            <a:endParaRPr lang="en-US" sz="2800" dirty="0">
              <a:solidFill>
                <a:schemeClr val="bg2">
                  <a:lumMod val="25000"/>
                </a:schemeClr>
              </a:solidFill>
            </a:endParaRPr>
          </a:p>
        </p:txBody>
      </p:sp>
      <p:sp>
        <p:nvSpPr>
          <p:cNvPr id="6" name="TextBox 5">
            <a:extLst>
              <a:ext uri="{FF2B5EF4-FFF2-40B4-BE49-F238E27FC236}">
                <a16:creationId xmlns:a16="http://schemas.microsoft.com/office/drawing/2014/main" id="{E6CD9C9A-D679-6EA9-EBF5-6E1C2457FBBE}"/>
              </a:ext>
            </a:extLst>
          </p:cNvPr>
          <p:cNvSpPr txBox="1"/>
          <p:nvPr/>
        </p:nvSpPr>
        <p:spPr>
          <a:xfrm>
            <a:off x="1405091" y="3369622"/>
            <a:ext cx="5207388" cy="523220"/>
          </a:xfrm>
          <a:prstGeom prst="rect">
            <a:avLst/>
          </a:prstGeom>
          <a:noFill/>
        </p:spPr>
        <p:txBody>
          <a:bodyPr wrap="none" rtlCol="0">
            <a:spAutoFit/>
          </a:bodyPr>
          <a:lstStyle/>
          <a:p>
            <a:r>
              <a:rPr lang="en-US" sz="2800" dirty="0">
                <a:solidFill>
                  <a:schemeClr val="bg2">
                    <a:lumMod val="25000"/>
                  </a:schemeClr>
                </a:solidFill>
              </a:rPr>
              <a:t>https://</a:t>
            </a:r>
            <a:r>
              <a:rPr lang="en-US" sz="2800" dirty="0" err="1">
                <a:solidFill>
                  <a:schemeClr val="bg2">
                    <a:lumMod val="25000"/>
                  </a:schemeClr>
                </a:solidFill>
              </a:rPr>
              <a:t>github.com</a:t>
            </a:r>
            <a:r>
              <a:rPr lang="en-US" sz="2800" dirty="0">
                <a:solidFill>
                  <a:schemeClr val="bg2">
                    <a:lumMod val="25000"/>
                  </a:schemeClr>
                </a:solidFill>
              </a:rPr>
              <a:t>/</a:t>
            </a:r>
            <a:r>
              <a:rPr lang="en-US" sz="2800" dirty="0" err="1">
                <a:solidFill>
                  <a:schemeClr val="bg2">
                    <a:lumMod val="25000"/>
                  </a:schemeClr>
                </a:solidFill>
              </a:rPr>
              <a:t>dcmi</a:t>
            </a:r>
            <a:r>
              <a:rPr lang="en-US" sz="2800" dirty="0">
                <a:solidFill>
                  <a:schemeClr val="bg2">
                    <a:lumMod val="25000"/>
                  </a:schemeClr>
                </a:solidFill>
              </a:rPr>
              <a:t>/</a:t>
            </a:r>
            <a:r>
              <a:rPr lang="en-US" sz="2800" dirty="0" err="1">
                <a:solidFill>
                  <a:schemeClr val="bg2">
                    <a:lumMod val="25000"/>
                  </a:schemeClr>
                </a:solidFill>
              </a:rPr>
              <a:t>openwemi</a:t>
            </a:r>
            <a:endParaRPr lang="en-US" sz="2800" dirty="0">
              <a:solidFill>
                <a:schemeClr val="bg2">
                  <a:lumMod val="25000"/>
                </a:schemeClr>
              </a:solidFill>
            </a:endParaRPr>
          </a:p>
        </p:txBody>
      </p:sp>
    </p:spTree>
    <p:extLst>
      <p:ext uri="{BB962C8B-B14F-4D97-AF65-F5344CB8AC3E}">
        <p14:creationId xmlns:p14="http://schemas.microsoft.com/office/powerpoint/2010/main" val="15645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858935CB-D8CC-9A84-30F3-B0D758A7C536}"/>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18">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5" name="Rectangle 24">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2F7182D-5B60-00C9-8570-09796574FBBA}"/>
              </a:ext>
            </a:extLst>
          </p:cNvPr>
          <p:cNvSpPr>
            <a:spLocks noGrp="1"/>
          </p:cNvSpPr>
          <p:nvPr>
            <p:ph type="title"/>
          </p:nvPr>
        </p:nvSpPr>
        <p:spPr>
          <a:xfrm>
            <a:off x="659301" y="1474969"/>
            <a:ext cx="2823919" cy="1868760"/>
          </a:xfrm>
          <a:prstGeom prst="ellipse">
            <a:avLst/>
          </a:prstGeom>
        </p:spPr>
        <p:txBody>
          <a:bodyPr vert="horz" lIns="91440" tIns="45720" rIns="91440" bIns="0" rtlCol="0" anchor="b">
            <a:normAutofit/>
          </a:bodyPr>
          <a:lstStyle/>
          <a:p>
            <a:r>
              <a:rPr lang="en-US" sz="3100"/>
              <a:t>FRBR-LRM WEMI</a:t>
            </a:r>
          </a:p>
        </p:txBody>
      </p:sp>
      <p:cxnSp>
        <p:nvCxnSpPr>
          <p:cNvPr id="29" name="Straight Connector 28">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1" name="Group 30">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32" name="Rectangle 31">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screenshot&#10;&#10;Description automatically generated">
            <a:extLst>
              <a:ext uri="{FF2B5EF4-FFF2-40B4-BE49-F238E27FC236}">
                <a16:creationId xmlns:a16="http://schemas.microsoft.com/office/drawing/2014/main" id="{13675691-37A5-67D7-80A3-7CEC1CBE22BF}"/>
              </a:ext>
            </a:extLst>
          </p:cNvPr>
          <p:cNvPicPr>
            <a:picLocks noGrp="1" noChangeAspect="1"/>
          </p:cNvPicPr>
          <p:nvPr>
            <p:ph idx="1"/>
          </p:nvPr>
        </p:nvPicPr>
        <p:blipFill>
          <a:blip r:embed="rId4"/>
          <a:stretch>
            <a:fillRect/>
          </a:stretch>
        </p:blipFill>
        <p:spPr>
          <a:xfrm>
            <a:off x="4618374" y="1148848"/>
            <a:ext cx="6282919" cy="3801166"/>
          </a:xfrm>
          <a:prstGeom prst="rect">
            <a:avLst/>
          </a:prstGeom>
        </p:spPr>
      </p:pic>
      <p:pic>
        <p:nvPicPr>
          <p:cNvPr id="37" name="Picture 36">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38">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8343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005A5947-7556-48A0-6E79-FA26FDA3723C}"/>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ADBFA8-CB37-E663-86AD-82F7C4898407}"/>
              </a:ext>
            </a:extLst>
          </p:cNvPr>
          <p:cNvSpPr>
            <a:spLocks noGrp="1"/>
          </p:cNvSpPr>
          <p:nvPr>
            <p:ph type="title"/>
          </p:nvPr>
        </p:nvSpPr>
        <p:spPr>
          <a:xfrm>
            <a:off x="1451579" y="804519"/>
            <a:ext cx="9603275" cy="1049235"/>
          </a:xfrm>
        </p:spPr>
        <p:txBody>
          <a:bodyPr vert="horz" lIns="91440" tIns="45720" rIns="91440" bIns="45720" rtlCol="0">
            <a:normAutofit/>
          </a:bodyPr>
          <a:lstStyle/>
          <a:p>
            <a:r>
              <a:rPr lang="en-US" kern="1200" dirty="0">
                <a:latin typeface="+mj-lt"/>
                <a:ea typeface="+mj-ea"/>
                <a:cs typeface="+mj-cs"/>
              </a:rPr>
              <a:t>The motivator: non-traditional uses of WEMI concepts</a:t>
            </a:r>
          </a:p>
        </p:txBody>
      </p:sp>
      <p:cxnSp>
        <p:nvCxnSpPr>
          <p:cNvPr id="28" name="Straight Connector 27">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0" name="Rectangle 29">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A8282457-4EDE-45AF-1C62-7385A97EFE6C}"/>
              </a:ext>
            </a:extLst>
          </p:cNvPr>
          <p:cNvGraphicFramePr>
            <a:graphicFrameLocks noGrp="1"/>
          </p:cNvGraphicFramePr>
          <p:nvPr>
            <p:ph idx="1"/>
            <p:extLst>
              <p:ext uri="{D42A27DB-BD31-4B8C-83A1-F6EECF244321}">
                <p14:modId xmlns:p14="http://schemas.microsoft.com/office/powerpoint/2010/main" val="2174208959"/>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3561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38826-3A00-6CE8-98CF-32F6A4DAAA3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1598365-F042-993F-1EC1-C270F56DF679}"/>
              </a:ext>
            </a:extLst>
          </p:cNvPr>
          <p:cNvSpPr>
            <a:spLocks noGrp="1"/>
          </p:cNvSpPr>
          <p:nvPr>
            <p:ph type="title"/>
          </p:nvPr>
        </p:nvSpPr>
        <p:spPr>
          <a:xfrm>
            <a:off x="838200" y="365125"/>
            <a:ext cx="10515600" cy="754185"/>
          </a:xfrm>
        </p:spPr>
        <p:txBody>
          <a:bodyPr/>
          <a:lstStyle/>
          <a:p>
            <a:r>
              <a:rPr lang="en-US" dirty="0"/>
              <a:t>No library schema for </a:t>
            </a:r>
            <a:r>
              <a:rPr lang="en-US" dirty="0" err="1"/>
              <a:t>frbr</a:t>
            </a:r>
            <a:r>
              <a:rPr lang="en-US" dirty="0"/>
              <a:t>/</a:t>
            </a:r>
            <a:r>
              <a:rPr lang="en-US" dirty="0" err="1"/>
              <a:t>wemi</a:t>
            </a:r>
            <a:endParaRPr lang="en-US" dirty="0"/>
          </a:p>
        </p:txBody>
      </p:sp>
      <p:pic>
        <p:nvPicPr>
          <p:cNvPr id="8" name="Content Placeholder 7" descr="Text&#10;&#10;Description automatically generated">
            <a:extLst>
              <a:ext uri="{FF2B5EF4-FFF2-40B4-BE49-F238E27FC236}">
                <a16:creationId xmlns:a16="http://schemas.microsoft.com/office/drawing/2014/main" id="{5EA38903-9A5D-A864-C28B-7D00333B9200}"/>
              </a:ext>
            </a:extLst>
          </p:cNvPr>
          <p:cNvPicPr>
            <a:picLocks noGrp="1" noChangeAspect="1"/>
          </p:cNvPicPr>
          <p:nvPr>
            <p:ph idx="1"/>
          </p:nvPr>
        </p:nvPicPr>
        <p:blipFill>
          <a:blip r:embed="rId3"/>
          <a:stretch>
            <a:fillRect/>
          </a:stretch>
        </p:blipFill>
        <p:spPr>
          <a:xfrm>
            <a:off x="838200" y="2130275"/>
            <a:ext cx="10515600" cy="3742037"/>
          </a:xfrm>
        </p:spPr>
      </p:pic>
      <p:pic>
        <p:nvPicPr>
          <p:cNvPr id="10" name="Picture 9">
            <a:extLst>
              <a:ext uri="{FF2B5EF4-FFF2-40B4-BE49-F238E27FC236}">
                <a16:creationId xmlns:a16="http://schemas.microsoft.com/office/drawing/2014/main" id="{B81D1E14-7D8C-E341-6F8C-AC3099918101}"/>
              </a:ext>
            </a:extLst>
          </p:cNvPr>
          <p:cNvPicPr>
            <a:picLocks noChangeAspect="1"/>
          </p:cNvPicPr>
          <p:nvPr/>
        </p:nvPicPr>
        <p:blipFill>
          <a:blip r:embed="rId4"/>
          <a:stretch>
            <a:fillRect/>
          </a:stretch>
        </p:blipFill>
        <p:spPr>
          <a:xfrm>
            <a:off x="838200" y="1113730"/>
            <a:ext cx="8089900" cy="736600"/>
          </a:xfrm>
          <a:prstGeom prst="rect">
            <a:avLst/>
          </a:prstGeom>
        </p:spPr>
      </p:pic>
      <p:sp>
        <p:nvSpPr>
          <p:cNvPr id="11" name="TextBox 10">
            <a:extLst>
              <a:ext uri="{FF2B5EF4-FFF2-40B4-BE49-F238E27FC236}">
                <a16:creationId xmlns:a16="http://schemas.microsoft.com/office/drawing/2014/main" id="{25C09A39-A8F5-E4C4-A917-AD7253FAFB54}"/>
              </a:ext>
            </a:extLst>
          </p:cNvPr>
          <p:cNvSpPr txBox="1"/>
          <p:nvPr/>
        </p:nvSpPr>
        <p:spPr>
          <a:xfrm>
            <a:off x="8928100" y="1251197"/>
            <a:ext cx="1908151" cy="461665"/>
          </a:xfrm>
          <a:prstGeom prst="rect">
            <a:avLst/>
          </a:prstGeom>
          <a:noFill/>
        </p:spPr>
        <p:txBody>
          <a:bodyPr wrap="none" rtlCol="0">
            <a:spAutoFit/>
          </a:bodyPr>
          <a:lstStyle/>
          <a:p>
            <a:r>
              <a:rPr lang="en-US" sz="2400" dirty="0"/>
              <a:t>(at </a:t>
            </a:r>
            <a:r>
              <a:rPr lang="en-US" sz="2400" dirty="0" err="1"/>
              <a:t>vocab.org</a:t>
            </a:r>
            <a:r>
              <a:rPr lang="en-US" sz="2400" dirty="0"/>
              <a:t>)</a:t>
            </a:r>
          </a:p>
        </p:txBody>
      </p:sp>
    </p:spTree>
    <p:extLst>
      <p:ext uri="{BB962C8B-B14F-4D97-AF65-F5344CB8AC3E}">
        <p14:creationId xmlns:p14="http://schemas.microsoft.com/office/powerpoint/2010/main" val="3300003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Graphical user interface, text, application, email&#10;&#10;Description automatically generated">
            <a:extLst>
              <a:ext uri="{FF2B5EF4-FFF2-40B4-BE49-F238E27FC236}">
                <a16:creationId xmlns:a16="http://schemas.microsoft.com/office/drawing/2014/main" id="{2428D273-D852-31E4-9606-B265CF7C9281}"/>
              </a:ext>
            </a:extLst>
          </p:cNvPr>
          <p:cNvPicPr>
            <a:picLocks noChangeAspect="1"/>
          </p:cNvPicPr>
          <p:nvPr/>
        </p:nvPicPr>
        <p:blipFill>
          <a:blip r:embed="rId3"/>
          <a:stretch>
            <a:fillRect/>
          </a:stretch>
        </p:blipFill>
        <p:spPr>
          <a:xfrm>
            <a:off x="643467" y="1956816"/>
            <a:ext cx="10905066" cy="2944366"/>
          </a:xfrm>
          <a:prstGeom prst="rect">
            <a:avLst/>
          </a:prstGeom>
          <a:ln>
            <a:noFill/>
          </a:ln>
        </p:spPr>
      </p:pic>
      <p:sp>
        <p:nvSpPr>
          <p:cNvPr id="3" name="Title 2">
            <a:extLst>
              <a:ext uri="{FF2B5EF4-FFF2-40B4-BE49-F238E27FC236}">
                <a16:creationId xmlns:a16="http://schemas.microsoft.com/office/drawing/2014/main" id="{7B9F9712-B1DA-8758-D466-4221E21A6118}"/>
              </a:ext>
            </a:extLst>
          </p:cNvPr>
          <p:cNvSpPr>
            <a:spLocks noGrp="1"/>
          </p:cNvSpPr>
          <p:nvPr>
            <p:ph type="title"/>
          </p:nvPr>
        </p:nvSpPr>
        <p:spPr/>
        <p:txBody>
          <a:bodyPr/>
          <a:lstStyle/>
          <a:p>
            <a:r>
              <a:rPr lang="en-US" dirty="0"/>
              <a:t>built-in constraints</a:t>
            </a:r>
          </a:p>
        </p:txBody>
      </p:sp>
    </p:spTree>
    <p:extLst>
      <p:ext uri="{BB962C8B-B14F-4D97-AF65-F5344CB8AC3E}">
        <p14:creationId xmlns:p14="http://schemas.microsoft.com/office/powerpoint/2010/main" val="2877526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FCC20-08AA-4D81-6FF3-BF3717FAE478}"/>
              </a:ext>
            </a:extLst>
          </p:cNvPr>
          <p:cNvSpPr>
            <a:spLocks noGrp="1"/>
          </p:cNvSpPr>
          <p:nvPr>
            <p:ph type="title"/>
          </p:nvPr>
        </p:nvSpPr>
        <p:spPr/>
        <p:txBody>
          <a:bodyPr/>
          <a:lstStyle/>
          <a:p>
            <a:r>
              <a:rPr lang="en-US" dirty="0"/>
              <a:t>The </a:t>
            </a:r>
            <a:r>
              <a:rPr lang="en-US" dirty="0" err="1"/>
              <a:t>openWEMI</a:t>
            </a:r>
            <a:r>
              <a:rPr lang="en-US" dirty="0"/>
              <a:t> proposal</a:t>
            </a:r>
          </a:p>
        </p:txBody>
      </p:sp>
      <p:sp>
        <p:nvSpPr>
          <p:cNvPr id="4" name="Text Placeholder 3">
            <a:extLst>
              <a:ext uri="{FF2B5EF4-FFF2-40B4-BE49-F238E27FC236}">
                <a16:creationId xmlns:a16="http://schemas.microsoft.com/office/drawing/2014/main" id="{B823FCD7-B7E3-B627-E951-947BA63F7B3C}"/>
              </a:ext>
            </a:extLst>
          </p:cNvPr>
          <p:cNvSpPr>
            <a:spLocks noGrp="1"/>
          </p:cNvSpPr>
          <p:nvPr>
            <p:ph type="body" idx="1"/>
          </p:nvPr>
        </p:nvSpPr>
        <p:spPr/>
        <p:txBody>
          <a:bodyPr/>
          <a:lstStyle/>
          <a:p>
            <a:r>
              <a:rPr lang="en-US" u="sng" dirty="0">
                <a:solidFill>
                  <a:schemeClr val="bg2">
                    <a:lumMod val="50000"/>
                  </a:schemeClr>
                </a:solidFill>
              </a:rPr>
              <a:t>Classes</a:t>
            </a:r>
          </a:p>
        </p:txBody>
      </p:sp>
      <p:sp>
        <p:nvSpPr>
          <p:cNvPr id="5" name="Content Placeholder 4">
            <a:extLst>
              <a:ext uri="{FF2B5EF4-FFF2-40B4-BE49-F238E27FC236}">
                <a16:creationId xmlns:a16="http://schemas.microsoft.com/office/drawing/2014/main" id="{228A5E76-D622-EC74-9156-870513EE8C2C}"/>
              </a:ext>
            </a:extLst>
          </p:cNvPr>
          <p:cNvSpPr>
            <a:spLocks noGrp="1"/>
          </p:cNvSpPr>
          <p:nvPr>
            <p:ph sz="half" idx="2"/>
          </p:nvPr>
        </p:nvSpPr>
        <p:spPr>
          <a:xfrm>
            <a:off x="1001597" y="2980560"/>
            <a:ext cx="4698355" cy="2851830"/>
          </a:xfrm>
        </p:spPr>
        <p:txBody>
          <a:bodyPr>
            <a:normAutofit fontScale="92500" lnSpcReduction="10000"/>
          </a:bodyPr>
          <a:lstStyle/>
          <a:p>
            <a:r>
              <a:rPr lang="en-US" sz="2400" dirty="0" err="1"/>
              <a:t>openwemi:Endeavor</a:t>
            </a:r>
            <a:endParaRPr lang="en-US" sz="2400" dirty="0"/>
          </a:p>
          <a:p>
            <a:r>
              <a:rPr lang="en-US" sz="2400" dirty="0" err="1"/>
              <a:t>openwemi:Work</a:t>
            </a:r>
            <a:endParaRPr lang="en-US" sz="2400" dirty="0"/>
          </a:p>
          <a:p>
            <a:r>
              <a:rPr lang="en-US" sz="2400" dirty="0" err="1"/>
              <a:t>openwemi:Expression</a:t>
            </a:r>
            <a:endParaRPr lang="en-US" sz="2400" dirty="0"/>
          </a:p>
          <a:p>
            <a:r>
              <a:rPr lang="en-US" sz="2400" dirty="0" err="1"/>
              <a:t>openwemi:Manifestation</a:t>
            </a:r>
            <a:endParaRPr lang="en-US" sz="2400" dirty="0"/>
          </a:p>
          <a:p>
            <a:r>
              <a:rPr lang="en-US" sz="2400" dirty="0" err="1"/>
              <a:t>openwemi:Item</a:t>
            </a:r>
            <a:endParaRPr lang="en-US" sz="2400" dirty="0"/>
          </a:p>
          <a:p>
            <a:pPr marL="0" indent="0">
              <a:buNone/>
            </a:pPr>
            <a:endParaRPr lang="en-US" sz="2400" b="1" dirty="0"/>
          </a:p>
        </p:txBody>
      </p:sp>
      <p:sp>
        <p:nvSpPr>
          <p:cNvPr id="6" name="Text Placeholder 5">
            <a:extLst>
              <a:ext uri="{FF2B5EF4-FFF2-40B4-BE49-F238E27FC236}">
                <a16:creationId xmlns:a16="http://schemas.microsoft.com/office/drawing/2014/main" id="{BF41738C-0805-74DA-12D2-D1F6525BB8E4}"/>
              </a:ext>
            </a:extLst>
          </p:cNvPr>
          <p:cNvSpPr>
            <a:spLocks noGrp="1"/>
          </p:cNvSpPr>
          <p:nvPr>
            <p:ph type="body" sz="quarter" idx="3"/>
          </p:nvPr>
        </p:nvSpPr>
        <p:spPr/>
        <p:txBody>
          <a:bodyPr/>
          <a:lstStyle/>
          <a:p>
            <a:r>
              <a:rPr lang="en-US" u="sng" dirty="0">
                <a:solidFill>
                  <a:schemeClr val="bg2">
                    <a:lumMod val="50000"/>
                  </a:schemeClr>
                </a:solidFill>
              </a:rPr>
              <a:t>properties</a:t>
            </a:r>
          </a:p>
        </p:txBody>
      </p:sp>
      <p:sp>
        <p:nvSpPr>
          <p:cNvPr id="7" name="Content Placeholder 6">
            <a:extLst>
              <a:ext uri="{FF2B5EF4-FFF2-40B4-BE49-F238E27FC236}">
                <a16:creationId xmlns:a16="http://schemas.microsoft.com/office/drawing/2014/main" id="{CB4FA72C-027A-9A73-0E70-2B047A3E2489}"/>
              </a:ext>
            </a:extLst>
          </p:cNvPr>
          <p:cNvSpPr>
            <a:spLocks noGrp="1"/>
          </p:cNvSpPr>
          <p:nvPr>
            <p:ph sz="quarter" idx="4"/>
          </p:nvPr>
        </p:nvSpPr>
        <p:spPr>
          <a:xfrm>
            <a:off x="5378677" y="3251914"/>
            <a:ext cx="6570302" cy="2063873"/>
          </a:xfrm>
        </p:spPr>
        <p:txBody>
          <a:bodyPr>
            <a:normAutofit fontScale="92500" lnSpcReduction="10000"/>
          </a:bodyPr>
          <a:lstStyle/>
          <a:p>
            <a:r>
              <a:rPr lang="en-US" sz="2600" dirty="0" err="1"/>
              <a:t>openwemi:expresses</a:t>
            </a:r>
            <a:r>
              <a:rPr lang="en-US" sz="2600" dirty="0"/>
              <a:t> (range: Work)</a:t>
            </a:r>
          </a:p>
          <a:p>
            <a:r>
              <a:rPr lang="en-US" sz="2600" dirty="0" err="1"/>
              <a:t>openwemi:manifests</a:t>
            </a:r>
            <a:r>
              <a:rPr lang="en-US" sz="2600" dirty="0"/>
              <a:t> (range: Work or Expression)</a:t>
            </a:r>
          </a:p>
          <a:p>
            <a:r>
              <a:rPr lang="en-US" sz="2600" dirty="0" err="1"/>
              <a:t>openwemi:instantiates</a:t>
            </a:r>
            <a:r>
              <a:rPr lang="en-US" sz="2600" dirty="0"/>
              <a:t> (range: Work or Expression or Manifestation)</a:t>
            </a:r>
          </a:p>
          <a:p>
            <a:endParaRPr lang="en-US" dirty="0"/>
          </a:p>
        </p:txBody>
      </p:sp>
      <p:cxnSp>
        <p:nvCxnSpPr>
          <p:cNvPr id="8" name="Straight Connector 7">
            <a:extLst>
              <a:ext uri="{FF2B5EF4-FFF2-40B4-BE49-F238E27FC236}">
                <a16:creationId xmlns:a16="http://schemas.microsoft.com/office/drawing/2014/main" id="{8D36EE93-C687-7626-D3C6-155E084C6CA5}"/>
              </a:ext>
            </a:extLst>
          </p:cNvPr>
          <p:cNvCxnSpPr/>
          <p:nvPr/>
        </p:nvCxnSpPr>
        <p:spPr>
          <a:xfrm>
            <a:off x="4512989" y="2761861"/>
            <a:ext cx="0" cy="2500604"/>
          </a:xfrm>
          <a:prstGeom prst="line">
            <a:avLst/>
          </a:prstGeom>
          <a:ln w="635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07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C18B53E-94C6-85E5-E24D-0962ADF90125}"/>
              </a:ext>
            </a:extLst>
          </p:cNvPr>
          <p:cNvSpPr>
            <a:spLocks noGrp="1"/>
          </p:cNvSpPr>
          <p:nvPr>
            <p:ph type="title"/>
          </p:nvPr>
        </p:nvSpPr>
        <p:spPr/>
        <p:txBody>
          <a:bodyPr/>
          <a:lstStyle/>
          <a:p>
            <a:pPr algn="ctr"/>
            <a:r>
              <a:rPr lang="en-US" dirty="0"/>
              <a:t>endeavor is the superclass that holds it together</a:t>
            </a:r>
          </a:p>
        </p:txBody>
      </p:sp>
      <p:pic>
        <p:nvPicPr>
          <p:cNvPr id="11" name="Picture 10">
            <a:extLst>
              <a:ext uri="{FF2B5EF4-FFF2-40B4-BE49-F238E27FC236}">
                <a16:creationId xmlns:a16="http://schemas.microsoft.com/office/drawing/2014/main" id="{E9D757EE-6741-65DB-5C5B-15A865FD4911}"/>
              </a:ext>
            </a:extLst>
          </p:cNvPr>
          <p:cNvPicPr>
            <a:picLocks noChangeAspect="1"/>
          </p:cNvPicPr>
          <p:nvPr/>
        </p:nvPicPr>
        <p:blipFill>
          <a:blip r:embed="rId3"/>
          <a:stretch>
            <a:fillRect/>
          </a:stretch>
        </p:blipFill>
        <p:spPr>
          <a:xfrm>
            <a:off x="2916795" y="2403560"/>
            <a:ext cx="6358409" cy="2755824"/>
          </a:xfrm>
          <a:prstGeom prst="rect">
            <a:avLst/>
          </a:prstGeom>
          <a:ln>
            <a:solidFill>
              <a:schemeClr val="tx1"/>
            </a:solidFill>
          </a:ln>
          <a:effectLst>
            <a:outerShdw blurRad="50800" dist="38100" algn="l" rotWithShape="0">
              <a:prstClr val="black">
                <a:alpha val="40000"/>
              </a:prstClr>
            </a:outerShdw>
          </a:effectLst>
        </p:spPr>
      </p:pic>
    </p:spTree>
    <p:extLst>
      <p:ext uri="{BB962C8B-B14F-4D97-AF65-F5344CB8AC3E}">
        <p14:creationId xmlns:p14="http://schemas.microsoft.com/office/powerpoint/2010/main" val="1510663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3BFE0-3947-BBF2-83E2-85218A28B5A6}"/>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BFA26D7B-4083-7DD3-20AD-EB7E1EDD9879}"/>
              </a:ext>
            </a:extLst>
          </p:cNvPr>
          <p:cNvSpPr>
            <a:spLocks noGrp="1"/>
          </p:cNvSpPr>
          <p:nvPr>
            <p:ph type="title"/>
          </p:nvPr>
        </p:nvSpPr>
        <p:spPr>
          <a:xfrm>
            <a:off x="1463936" y="409103"/>
            <a:ext cx="9603275" cy="1049235"/>
          </a:xfrm>
        </p:spPr>
        <p:txBody>
          <a:bodyPr>
            <a:normAutofit/>
          </a:bodyPr>
          <a:lstStyle/>
          <a:p>
            <a:pPr algn="ctr"/>
            <a:r>
              <a:rPr lang="en-US" sz="2400" dirty="0"/>
              <a:t>and allows other classes to be created at a high level to complement </a:t>
            </a:r>
            <a:r>
              <a:rPr lang="en-US" sz="2400" dirty="0" err="1"/>
              <a:t>openwemi</a:t>
            </a:r>
            <a:endParaRPr lang="en-US" sz="2400" dirty="0"/>
          </a:p>
        </p:txBody>
      </p:sp>
      <p:pic>
        <p:nvPicPr>
          <p:cNvPr id="11" name="Picture 10">
            <a:extLst>
              <a:ext uri="{FF2B5EF4-FFF2-40B4-BE49-F238E27FC236}">
                <a16:creationId xmlns:a16="http://schemas.microsoft.com/office/drawing/2014/main" id="{3D59356C-1842-F7C8-052E-9ECEB445CABF}"/>
              </a:ext>
            </a:extLst>
          </p:cNvPr>
          <p:cNvPicPr>
            <a:picLocks noChangeAspect="1"/>
          </p:cNvPicPr>
          <p:nvPr/>
        </p:nvPicPr>
        <p:blipFill>
          <a:blip r:embed="rId3"/>
          <a:stretch>
            <a:fillRect/>
          </a:stretch>
        </p:blipFill>
        <p:spPr>
          <a:xfrm>
            <a:off x="2916795" y="2403560"/>
            <a:ext cx="6358409" cy="2755824"/>
          </a:xfrm>
          <a:prstGeom prst="rect">
            <a:avLst/>
          </a:prstGeom>
          <a:ln>
            <a:solidFill>
              <a:schemeClr val="tx1"/>
            </a:solidFill>
          </a:ln>
          <a:effectLst>
            <a:outerShdw blurRad="50800" dist="38100" algn="l" rotWithShape="0">
              <a:prstClr val="black">
                <a:alpha val="40000"/>
              </a:prstClr>
            </a:outerShdw>
          </a:effectLst>
        </p:spPr>
      </p:pic>
      <p:sp>
        <p:nvSpPr>
          <p:cNvPr id="2" name="Rounded Rectangle 1">
            <a:extLst>
              <a:ext uri="{FF2B5EF4-FFF2-40B4-BE49-F238E27FC236}">
                <a16:creationId xmlns:a16="http://schemas.microsoft.com/office/drawing/2014/main" id="{85B9F222-8460-C2DA-65DF-2EC370876F0E}"/>
              </a:ext>
            </a:extLst>
          </p:cNvPr>
          <p:cNvSpPr/>
          <p:nvPr/>
        </p:nvSpPr>
        <p:spPr>
          <a:xfrm>
            <a:off x="1149178" y="4090086"/>
            <a:ext cx="1371600" cy="1069298"/>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MyShape</a:t>
            </a:r>
            <a:endParaRPr lang="en-US" dirty="0"/>
          </a:p>
        </p:txBody>
      </p:sp>
      <p:cxnSp>
        <p:nvCxnSpPr>
          <p:cNvPr id="4" name="Curved Connector 3">
            <a:extLst>
              <a:ext uri="{FF2B5EF4-FFF2-40B4-BE49-F238E27FC236}">
                <a16:creationId xmlns:a16="http://schemas.microsoft.com/office/drawing/2014/main" id="{619537F0-9532-E6B1-648B-A49A12D948B7}"/>
              </a:ext>
            </a:extLst>
          </p:cNvPr>
          <p:cNvCxnSpPr>
            <a:stCxn id="2" idx="0"/>
          </p:cNvCxnSpPr>
          <p:nvPr/>
        </p:nvCxnSpPr>
        <p:spPr>
          <a:xfrm rot="5400000" flipH="1" flipV="1">
            <a:off x="3342503" y="1921475"/>
            <a:ext cx="661086" cy="367613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6E29A51-CF74-7BB2-C294-39F1429A6ECE}"/>
              </a:ext>
            </a:extLst>
          </p:cNvPr>
          <p:cNvSpPr txBox="1"/>
          <p:nvPr/>
        </p:nvSpPr>
        <p:spPr>
          <a:xfrm>
            <a:off x="2714129" y="3473695"/>
            <a:ext cx="958917" cy="307777"/>
          </a:xfrm>
          <a:prstGeom prst="rect">
            <a:avLst/>
          </a:prstGeom>
          <a:noFill/>
        </p:spPr>
        <p:txBody>
          <a:bodyPr wrap="none" rtlCol="0">
            <a:spAutoFit/>
          </a:bodyPr>
          <a:lstStyle/>
          <a:p>
            <a:r>
              <a:rPr lang="en-US" sz="1400" dirty="0" err="1"/>
              <a:t>subclassOf</a:t>
            </a:r>
            <a:endParaRPr lang="en-US" sz="1400" dirty="0"/>
          </a:p>
        </p:txBody>
      </p:sp>
    </p:spTree>
    <p:extLst>
      <p:ext uri="{BB962C8B-B14F-4D97-AF65-F5344CB8AC3E}">
        <p14:creationId xmlns:p14="http://schemas.microsoft.com/office/powerpoint/2010/main" val="3998696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A50BCA-2A96-A07F-F1A8-59282A39FB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A0E566-EE95-22C8-62FE-76106AE0B65A}"/>
              </a:ext>
            </a:extLst>
          </p:cNvPr>
          <p:cNvSpPr>
            <a:spLocks noGrp="1"/>
          </p:cNvSpPr>
          <p:nvPr>
            <p:ph type="title"/>
          </p:nvPr>
        </p:nvSpPr>
        <p:spPr/>
        <p:txBody>
          <a:bodyPr/>
          <a:lstStyle/>
          <a:p>
            <a:r>
              <a:rPr lang="en-US" dirty="0"/>
              <a:t>entity relationships</a:t>
            </a:r>
          </a:p>
        </p:txBody>
      </p:sp>
      <p:sp>
        <p:nvSpPr>
          <p:cNvPr id="4" name="Rectangle 3">
            <a:extLst>
              <a:ext uri="{FF2B5EF4-FFF2-40B4-BE49-F238E27FC236}">
                <a16:creationId xmlns:a16="http://schemas.microsoft.com/office/drawing/2014/main" id="{C860E786-A89F-B19B-DCD2-BB2765C4C617}"/>
              </a:ext>
            </a:extLst>
          </p:cNvPr>
          <p:cNvSpPr/>
          <p:nvPr/>
        </p:nvSpPr>
        <p:spPr>
          <a:xfrm>
            <a:off x="2164465" y="2840735"/>
            <a:ext cx="2465408" cy="577950"/>
          </a:xfrm>
          <a:prstGeom prst="rect">
            <a:avLst/>
          </a:prstGeom>
          <a:solidFill>
            <a:schemeClr val="bg2">
              <a:lumMod val="90000"/>
            </a:schemeClr>
          </a:solidFill>
          <a:ln>
            <a:solidFill>
              <a:schemeClr val="bg2">
                <a:lumMod val="50000"/>
              </a:schemeClr>
            </a:solidFill>
          </a:ln>
          <a:effectLst>
            <a:innerShdw blurRad="63500" dist="50800" dir="16200000">
              <a:prstClr val="black">
                <a:alpha val="50000"/>
              </a:prstClr>
            </a:inn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solidFill>
                  <a:schemeClr val="tx1"/>
                </a:solidFill>
              </a:rPr>
              <a:t>openwemi:Expression</a:t>
            </a:r>
            <a:endParaRPr lang="en-US" dirty="0">
              <a:solidFill>
                <a:schemeClr val="tx1"/>
              </a:solidFill>
            </a:endParaRPr>
          </a:p>
        </p:txBody>
      </p:sp>
      <p:sp>
        <p:nvSpPr>
          <p:cNvPr id="5" name="Rectangle 4">
            <a:extLst>
              <a:ext uri="{FF2B5EF4-FFF2-40B4-BE49-F238E27FC236}">
                <a16:creationId xmlns:a16="http://schemas.microsoft.com/office/drawing/2014/main" id="{13C5553C-B50D-6B89-AC3F-1F038968564F}"/>
              </a:ext>
            </a:extLst>
          </p:cNvPr>
          <p:cNvSpPr/>
          <p:nvPr/>
        </p:nvSpPr>
        <p:spPr>
          <a:xfrm>
            <a:off x="1159397" y="1843088"/>
            <a:ext cx="2280212" cy="577950"/>
          </a:xfrm>
          <a:prstGeom prst="rect">
            <a:avLst/>
          </a:prstGeom>
          <a:solidFill>
            <a:schemeClr val="bg2">
              <a:lumMod val="90000"/>
            </a:schemeClr>
          </a:solidFill>
          <a:ln>
            <a:solidFill>
              <a:schemeClr val="bg2">
                <a:lumMod val="50000"/>
              </a:schemeClr>
            </a:solid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solidFill>
                  <a:schemeClr val="tx1"/>
                </a:solidFill>
              </a:rPr>
              <a:t>openwemi:Work</a:t>
            </a:r>
            <a:endParaRPr lang="en-US" dirty="0">
              <a:solidFill>
                <a:schemeClr val="tx1"/>
              </a:solidFill>
            </a:endParaRPr>
          </a:p>
        </p:txBody>
      </p:sp>
      <p:sp>
        <p:nvSpPr>
          <p:cNvPr id="6" name="Rectangle 5">
            <a:extLst>
              <a:ext uri="{FF2B5EF4-FFF2-40B4-BE49-F238E27FC236}">
                <a16:creationId xmlns:a16="http://schemas.microsoft.com/office/drawing/2014/main" id="{F061E600-18E2-804B-2E2B-52218AD6A8BB}"/>
              </a:ext>
            </a:extLst>
          </p:cNvPr>
          <p:cNvSpPr/>
          <p:nvPr/>
        </p:nvSpPr>
        <p:spPr>
          <a:xfrm>
            <a:off x="2939968" y="3931219"/>
            <a:ext cx="2899457" cy="577950"/>
          </a:xfrm>
          <a:prstGeom prst="rect">
            <a:avLst/>
          </a:prstGeom>
          <a:solidFill>
            <a:schemeClr val="bg2">
              <a:lumMod val="90000"/>
            </a:schemeClr>
          </a:solidFill>
          <a:ln>
            <a:solidFill>
              <a:schemeClr val="bg2">
                <a:lumMod val="50000"/>
              </a:schemeClr>
            </a:solidFill>
          </a:ln>
          <a:effectLst>
            <a:innerShdw blurRad="63500" dist="50800" dir="16200000">
              <a:prstClr val="black">
                <a:alpha val="50000"/>
              </a:prstClr>
            </a:inn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solidFill>
                  <a:schemeClr val="tx1"/>
                </a:solidFill>
              </a:rPr>
              <a:t>openwemi:Manifestation</a:t>
            </a:r>
            <a:endParaRPr lang="en-US" dirty="0">
              <a:solidFill>
                <a:schemeClr val="tx1"/>
              </a:solidFill>
            </a:endParaRPr>
          </a:p>
        </p:txBody>
      </p:sp>
      <p:sp>
        <p:nvSpPr>
          <p:cNvPr id="7" name="Rectangle 6">
            <a:extLst>
              <a:ext uri="{FF2B5EF4-FFF2-40B4-BE49-F238E27FC236}">
                <a16:creationId xmlns:a16="http://schemas.microsoft.com/office/drawing/2014/main" id="{E0FC3333-F50E-4E88-785E-952066D6C3E2}"/>
              </a:ext>
            </a:extLst>
          </p:cNvPr>
          <p:cNvSpPr/>
          <p:nvPr/>
        </p:nvSpPr>
        <p:spPr>
          <a:xfrm>
            <a:off x="3813864" y="4956287"/>
            <a:ext cx="2280212" cy="577950"/>
          </a:xfrm>
          <a:prstGeom prst="rect">
            <a:avLst/>
          </a:prstGeom>
          <a:solidFill>
            <a:schemeClr val="bg2">
              <a:lumMod val="90000"/>
            </a:schemeClr>
          </a:solidFill>
          <a:ln>
            <a:solidFill>
              <a:schemeClr val="bg2">
                <a:lumMod val="50000"/>
              </a:schemeClr>
            </a:solidFill>
          </a:ln>
          <a:effectLst>
            <a:innerShdw blurRad="63500" dist="50800" dir="16200000">
              <a:prstClr val="black">
                <a:alpha val="50000"/>
              </a:prstClr>
            </a:inn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solidFill>
                  <a:schemeClr val="tx1"/>
                </a:solidFill>
              </a:rPr>
              <a:t>openwemi:Item</a:t>
            </a:r>
            <a:endParaRPr lang="en-US" dirty="0">
              <a:solidFill>
                <a:schemeClr val="tx1"/>
              </a:solidFill>
            </a:endParaRPr>
          </a:p>
        </p:txBody>
      </p:sp>
      <p:cxnSp>
        <p:nvCxnSpPr>
          <p:cNvPr id="9" name="Curved Connector 8">
            <a:extLst>
              <a:ext uri="{FF2B5EF4-FFF2-40B4-BE49-F238E27FC236}">
                <a16:creationId xmlns:a16="http://schemas.microsoft.com/office/drawing/2014/main" id="{C2FD9193-0E4A-03F4-FE08-E20E6A326606}"/>
              </a:ext>
            </a:extLst>
          </p:cNvPr>
          <p:cNvCxnSpPr>
            <a:stCxn id="5" idx="1"/>
            <a:endCxn id="4" idx="1"/>
          </p:cNvCxnSpPr>
          <p:nvPr/>
        </p:nvCxnSpPr>
        <p:spPr>
          <a:xfrm rot="10800000" flipH="1" flipV="1">
            <a:off x="1159397" y="2132062"/>
            <a:ext cx="1005068" cy="997647"/>
          </a:xfrm>
          <a:prstGeom prst="curvedConnector3">
            <a:avLst>
              <a:gd name="adj1" fmla="val -22745"/>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F8D452C7-7BD5-44A7-7CDD-D5ECC2DB808A}"/>
              </a:ext>
            </a:extLst>
          </p:cNvPr>
          <p:cNvCxnSpPr>
            <a:cxnSpLocks/>
            <a:stCxn id="5" idx="1"/>
            <a:endCxn id="6" idx="1"/>
          </p:cNvCxnSpPr>
          <p:nvPr/>
        </p:nvCxnSpPr>
        <p:spPr>
          <a:xfrm rot="10800000" flipH="1" flipV="1">
            <a:off x="1159396" y="2132062"/>
            <a:ext cx="1780571" cy="2088131"/>
          </a:xfrm>
          <a:prstGeom prst="curvedConnector3">
            <a:avLst>
              <a:gd name="adj1" fmla="val -12839"/>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B0323D7F-2166-B48D-BEFA-7CDD3105D651}"/>
              </a:ext>
            </a:extLst>
          </p:cNvPr>
          <p:cNvCxnSpPr/>
          <p:nvPr/>
        </p:nvCxnSpPr>
        <p:spPr>
          <a:xfrm rot="10800000" flipH="1" flipV="1">
            <a:off x="2124918" y="3176129"/>
            <a:ext cx="1005068" cy="997647"/>
          </a:xfrm>
          <a:prstGeom prst="curvedConnector3">
            <a:avLst>
              <a:gd name="adj1" fmla="val -22745"/>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8638F2-0791-E7E7-D3DB-4BB9265C247F}"/>
              </a:ext>
            </a:extLst>
          </p:cNvPr>
          <p:cNvCxnSpPr/>
          <p:nvPr/>
        </p:nvCxnSpPr>
        <p:spPr>
          <a:xfrm rot="10800000" flipH="1" flipV="1">
            <a:off x="2808796" y="4247615"/>
            <a:ext cx="1005068" cy="997647"/>
          </a:xfrm>
          <a:prstGeom prst="curvedConnector3">
            <a:avLst>
              <a:gd name="adj1" fmla="val -22745"/>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03C7532C-AE57-E71B-64DF-9D42449D7F03}"/>
              </a:ext>
            </a:extLst>
          </p:cNvPr>
          <p:cNvCxnSpPr>
            <a:cxnSpLocks/>
            <a:endCxn id="7" idx="1"/>
          </p:cNvCxnSpPr>
          <p:nvPr/>
        </p:nvCxnSpPr>
        <p:spPr>
          <a:xfrm rot="16200000" flipH="1">
            <a:off x="1082428" y="2513826"/>
            <a:ext cx="2960802" cy="2502070"/>
          </a:xfrm>
          <a:prstGeom prst="curvedConnector2">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A83D56D6-765B-2748-A0BA-F859F859C328}"/>
              </a:ext>
            </a:extLst>
          </p:cNvPr>
          <p:cNvCxnSpPr>
            <a:stCxn id="4" idx="1"/>
            <a:endCxn id="7" idx="1"/>
          </p:cNvCxnSpPr>
          <p:nvPr/>
        </p:nvCxnSpPr>
        <p:spPr>
          <a:xfrm rot="10800000" flipH="1" flipV="1">
            <a:off x="2164464" y="3129710"/>
            <a:ext cx="1649399" cy="2115552"/>
          </a:xfrm>
          <a:prstGeom prst="curvedConnector3">
            <a:avLst>
              <a:gd name="adj1" fmla="val -13860"/>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descr="Diagram&#10;&#10;Description automatically generated">
            <a:extLst>
              <a:ext uri="{FF2B5EF4-FFF2-40B4-BE49-F238E27FC236}">
                <a16:creationId xmlns:a16="http://schemas.microsoft.com/office/drawing/2014/main" id="{7BA2A5A5-7A46-E469-56D9-009A3CBC26F1}"/>
              </a:ext>
            </a:extLst>
          </p:cNvPr>
          <p:cNvPicPr>
            <a:picLocks noChangeAspect="1"/>
          </p:cNvPicPr>
          <p:nvPr/>
        </p:nvPicPr>
        <p:blipFill>
          <a:blip r:embed="rId3"/>
          <a:stretch>
            <a:fillRect/>
          </a:stretch>
        </p:blipFill>
        <p:spPr>
          <a:xfrm>
            <a:off x="7532218" y="1307590"/>
            <a:ext cx="3821582" cy="2866187"/>
          </a:xfrm>
          <a:prstGeom prst="rect">
            <a:avLst/>
          </a:prstGeom>
          <a:ln w="190500" cap="sq">
            <a:solidFill>
              <a:srgbClr val="C8C6BD"/>
            </a:solidFill>
            <a:prstDash val="solid"/>
            <a:miter lim="800000"/>
          </a:ln>
          <a:effectLst>
            <a:outerShdw blurRad="254000" algn="bl" rotWithShape="0">
              <a:srgbClr val="000000">
                <a:alpha val="43000"/>
              </a:srgbClr>
            </a:outerShdw>
          </a:effectLst>
        </p:spPr>
      </p:pic>
    </p:spTree>
    <p:extLst>
      <p:ext uri="{BB962C8B-B14F-4D97-AF65-F5344CB8AC3E}">
        <p14:creationId xmlns:p14="http://schemas.microsoft.com/office/powerpoint/2010/main" val="279264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{89D6648E-AE33-014B-8E17-942D65B4A2A5}tf10001119</Template>
  <TotalTime>41636</TotalTime>
  <Words>1181</Words>
  <Application>Microsoft Macintosh PowerPoint</Application>
  <PresentationFormat>Widescreen</PresentationFormat>
  <Paragraphs>102</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Trebuchet MS</vt:lpstr>
      <vt:lpstr>Gallery</vt:lpstr>
      <vt:lpstr>The openWEMI vocabulary</vt:lpstr>
      <vt:lpstr>FRBR-LRM WEMI</vt:lpstr>
      <vt:lpstr>The motivator: non-traditional uses of WEMI concepts</vt:lpstr>
      <vt:lpstr>No library schema for frbr/wemi</vt:lpstr>
      <vt:lpstr>built-in constraints</vt:lpstr>
      <vt:lpstr>The openWEMI proposal</vt:lpstr>
      <vt:lpstr>endeavor is the superclass that holds it together</vt:lpstr>
      <vt:lpstr>and allows other classes to be created at a high level to complement openwemi</vt:lpstr>
      <vt:lpstr>entity relationships</vt:lpstr>
      <vt:lpstr>Added properties</vt:lpstr>
      <vt:lpstr>very broad Definitions</vt:lpstr>
      <vt:lpstr>we hope for resource-specific subclasses and subproperties </vt:lpstr>
      <vt:lpstr>The openwemi working group</vt:lpstr>
      <vt:lpstr>Links again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Coyle</dc:creator>
  <cp:lastModifiedBy>Karen Coyle</cp:lastModifiedBy>
  <cp:revision>49</cp:revision>
  <cp:lastPrinted>2024-02-11T15:21:13Z</cp:lastPrinted>
  <dcterms:created xsi:type="dcterms:W3CDTF">2022-08-30T17:26:06Z</dcterms:created>
  <dcterms:modified xsi:type="dcterms:W3CDTF">2024-02-14T18:07:45Z</dcterms:modified>
</cp:coreProperties>
</file>