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Maven Pro" panose="020B0604020202020204" charset="0"/>
      <p:regular r:id="rId19"/>
      <p:bold r:id="rId20"/>
    </p:embeddedFont>
    <p:embeddedFont>
      <p:font typeface="Nunito" panose="020B0604020202020204" charset="0"/>
      <p:regular r:id="rId21"/>
      <p:bold r:id="rId22"/>
      <p:italic r:id="rId23"/>
      <p:boldItalic r:id="rId24"/>
    </p:embeddedFont>
    <p:embeddedFont>
      <p:font typeface="Oswald" panose="020B0604020202020204" charset="0"/>
      <p:regular r:id="rId25"/>
      <p:bold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d0c1578dac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d0c1578dac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d0c1578dac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d0c1578dac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d0c1578dac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d0c1578dac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d0c1578dac_0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d0c1578dac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d0c1578dac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d0c1578dac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d0c1578dac_0_1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d0c1578dac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d0c1578dac_0_1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d0c1578dac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d0c1578dac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d0c1578dac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d0c1578dac_0_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d0c1578dac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d0c1578dac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d0c1578dac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d0c1578dac_0_1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d0c1578dac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d0c1578dac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d0c1578da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d0c1578dac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d0c1578dac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d0c1578dac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d0c1578dac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d0c1578dac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d0c1578dac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spd="slow">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zillow.com/research/methodology-zori-repeat-rent-27092/" TargetMode="External"/><Relationship Id="rId7"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www.linkedin.com/in/davidcnick/" TargetMode="External"/><Relationship Id="rId5" Type="http://schemas.openxmlformats.org/officeDocument/2006/relationships/hyperlink" Target="https://github.com/dcnarch" TargetMode="Externa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077D2"/>
            </a:gs>
            <a:gs pos="100000">
              <a:srgbClr val="093153"/>
            </a:gs>
          </a:gsLst>
          <a:lin ang="5400012" scaled="0"/>
        </a:gra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181975" y="975050"/>
            <a:ext cx="8782800" cy="2052600"/>
          </a:xfrm>
          <a:prstGeom prst="rect">
            <a:avLst/>
          </a:prstGeom>
        </p:spPr>
        <p:txBody>
          <a:bodyPr spcFirstLastPara="1" wrap="square" lIns="91425" tIns="91425" rIns="91425" bIns="91425" anchor="b" anchorCtr="0">
            <a:normAutofit fontScale="90000"/>
          </a:bodyPr>
          <a:lstStyle/>
          <a:p>
            <a:pPr marL="0" lvl="0" indent="0" algn="ctr" rtl="0">
              <a:lnSpc>
                <a:spcPct val="100000"/>
              </a:lnSpc>
              <a:spcBef>
                <a:spcPts val="0"/>
              </a:spcBef>
              <a:spcAft>
                <a:spcPts val="0"/>
              </a:spcAft>
              <a:buNone/>
            </a:pPr>
            <a:r>
              <a:rPr lang="en" sz="3300" b="1" u="sng">
                <a:solidFill>
                  <a:schemeClr val="lt1"/>
                </a:solidFill>
                <a:latin typeface="Oswald"/>
                <a:ea typeface="Oswald"/>
                <a:cs typeface="Oswald"/>
                <a:sym typeface="Oswald"/>
              </a:rPr>
              <a:t>Analysis &amp; Predictive Modeling of Home Rental Prices</a:t>
            </a:r>
            <a:endParaRPr sz="3300" b="1" u="sng">
              <a:solidFill>
                <a:schemeClr val="lt1"/>
              </a:solidFill>
              <a:latin typeface="Oswald"/>
              <a:ea typeface="Oswald"/>
              <a:cs typeface="Oswald"/>
              <a:sym typeface="Oswald"/>
            </a:endParaRPr>
          </a:p>
          <a:p>
            <a:pPr marL="0" lvl="0" indent="0" algn="ctr" rtl="0">
              <a:lnSpc>
                <a:spcPct val="100000"/>
              </a:lnSpc>
              <a:spcBef>
                <a:spcPts val="1100"/>
              </a:spcBef>
              <a:spcAft>
                <a:spcPts val="0"/>
              </a:spcAft>
              <a:buNone/>
            </a:pPr>
            <a:r>
              <a:rPr lang="en" sz="2000">
                <a:solidFill>
                  <a:schemeClr val="lt1"/>
                </a:solidFill>
                <a:latin typeface="Maven Pro"/>
                <a:ea typeface="Maven Pro"/>
                <a:cs typeface="Maven Pro"/>
                <a:sym typeface="Maven Pro"/>
              </a:rPr>
              <a:t>based on U.S. residential rent data provided within the</a:t>
            </a:r>
            <a:endParaRPr sz="2000">
              <a:solidFill>
                <a:schemeClr val="lt1"/>
              </a:solidFill>
              <a:latin typeface="Maven Pro"/>
              <a:ea typeface="Maven Pro"/>
              <a:cs typeface="Maven Pro"/>
              <a:sym typeface="Maven Pro"/>
            </a:endParaRPr>
          </a:p>
          <a:p>
            <a:pPr marL="0" lvl="0" indent="0" algn="ctr" rtl="0">
              <a:lnSpc>
                <a:spcPct val="100000"/>
              </a:lnSpc>
              <a:spcBef>
                <a:spcPts val="1100"/>
              </a:spcBef>
              <a:spcAft>
                <a:spcPts val="0"/>
              </a:spcAft>
              <a:buNone/>
            </a:pPr>
            <a:r>
              <a:rPr lang="en" sz="3100">
                <a:solidFill>
                  <a:schemeClr val="lt1"/>
                </a:solidFill>
                <a:latin typeface="Maven Pro"/>
                <a:ea typeface="Maven Pro"/>
                <a:cs typeface="Maven Pro"/>
                <a:sym typeface="Maven Pro"/>
              </a:rPr>
              <a:t>Zillow Observed Rent Index (ZORI)</a:t>
            </a:r>
            <a:endParaRPr sz="3100">
              <a:solidFill>
                <a:schemeClr val="lt1"/>
              </a:solidFill>
              <a:latin typeface="Maven Pro"/>
              <a:ea typeface="Maven Pro"/>
              <a:cs typeface="Maven Pro"/>
              <a:sym typeface="Maven Pro"/>
            </a:endParaRPr>
          </a:p>
          <a:p>
            <a:pPr marL="0" lvl="0" indent="0" algn="ctr" rtl="0">
              <a:spcBef>
                <a:spcPts val="1100"/>
              </a:spcBef>
              <a:spcAft>
                <a:spcPts val="0"/>
              </a:spcAft>
              <a:buNone/>
            </a:pPr>
            <a:endParaRPr/>
          </a:p>
        </p:txBody>
      </p:sp>
      <p:sp>
        <p:nvSpPr>
          <p:cNvPr id="55" name="Google Shape;55;p13"/>
          <p:cNvSpPr txBox="1">
            <a:spLocks noGrp="1"/>
          </p:cNvSpPr>
          <p:nvPr>
            <p:ph type="subTitle" idx="1"/>
          </p:nvPr>
        </p:nvSpPr>
        <p:spPr>
          <a:xfrm>
            <a:off x="311700" y="3027650"/>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1800" u="sng">
                <a:solidFill>
                  <a:schemeClr val="lt1"/>
                </a:solidFill>
                <a:latin typeface="Maven Pro"/>
                <a:ea typeface="Maven Pro"/>
                <a:cs typeface="Maven Pro"/>
                <a:sym typeface="Maven Pro"/>
                <a:hlinkClick r:id="rId3">
                  <a:extLst>
                    <a:ext uri="{A12FA001-AC4F-418D-AE19-62706E023703}">
                      <ahyp:hlinkClr xmlns:ahyp="http://schemas.microsoft.com/office/drawing/2018/hyperlinkcolor" val="tx"/>
                    </a:ext>
                  </a:extLst>
                </a:hlinkClick>
              </a:rPr>
              <a:t>https://www.zillow.com/research/</a:t>
            </a:r>
            <a:r>
              <a:rPr lang="en" sz="1600" u="sng">
                <a:solidFill>
                  <a:schemeClr val="lt1"/>
                </a:solidFill>
                <a:latin typeface="Maven Pro"/>
                <a:ea typeface="Maven Pro"/>
                <a:cs typeface="Maven Pro"/>
                <a:sym typeface="Maven Pro"/>
                <a:hlinkClick r:id="rId3">
                  <a:extLst>
                    <a:ext uri="{A12FA001-AC4F-418D-AE19-62706E023703}">
                      <ahyp:hlinkClr xmlns:ahyp="http://schemas.microsoft.com/office/drawing/2018/hyperlinkcolor" val="tx"/>
                    </a:ext>
                  </a:extLst>
                </a:hlinkClick>
              </a:rPr>
              <a:t>methodology-zori-repeat-rent-27092</a:t>
            </a:r>
            <a:r>
              <a:rPr lang="en" sz="1800" u="sng">
                <a:solidFill>
                  <a:schemeClr val="lt1"/>
                </a:solidFill>
                <a:latin typeface="Maven Pro"/>
                <a:ea typeface="Maven Pro"/>
                <a:cs typeface="Maven Pro"/>
                <a:sym typeface="Maven Pro"/>
                <a:hlinkClick r:id="rId3">
                  <a:extLst>
                    <a:ext uri="{A12FA001-AC4F-418D-AE19-62706E023703}">
                      <ahyp:hlinkClr xmlns:ahyp="http://schemas.microsoft.com/office/drawing/2018/hyperlinkcolor" val="tx"/>
                    </a:ext>
                  </a:extLst>
                </a:hlinkClick>
              </a:rPr>
              <a:t>/</a:t>
            </a:r>
            <a:endParaRPr sz="1800">
              <a:solidFill>
                <a:schemeClr val="lt1"/>
              </a:solidFill>
              <a:latin typeface="Maven Pro"/>
              <a:ea typeface="Maven Pro"/>
              <a:cs typeface="Maven Pro"/>
              <a:sym typeface="Maven Pro"/>
            </a:endParaRPr>
          </a:p>
        </p:txBody>
      </p:sp>
      <p:pic>
        <p:nvPicPr>
          <p:cNvPr id="56" name="Google Shape;56;p13"/>
          <p:cNvPicPr preferRelativeResize="0"/>
          <p:nvPr/>
        </p:nvPicPr>
        <p:blipFill>
          <a:blip r:embed="rId4">
            <a:alphaModFix/>
          </a:blip>
          <a:stretch>
            <a:fillRect/>
          </a:stretch>
        </p:blipFill>
        <p:spPr>
          <a:xfrm>
            <a:off x="3342386" y="2149875"/>
            <a:ext cx="2459223" cy="737274"/>
          </a:xfrm>
          <a:prstGeom prst="rect">
            <a:avLst/>
          </a:prstGeom>
          <a:noFill/>
          <a:ln>
            <a:noFill/>
          </a:ln>
        </p:spPr>
      </p:pic>
      <p:sp>
        <p:nvSpPr>
          <p:cNvPr id="57" name="Google Shape;57;p13"/>
          <p:cNvSpPr txBox="1"/>
          <p:nvPr/>
        </p:nvSpPr>
        <p:spPr>
          <a:xfrm>
            <a:off x="1928825" y="3820250"/>
            <a:ext cx="6393000" cy="10773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800">
                <a:solidFill>
                  <a:schemeClr val="lt2"/>
                </a:solidFill>
              </a:rPr>
              <a:t> </a:t>
            </a:r>
            <a:r>
              <a:rPr lang="en" sz="1800">
                <a:solidFill>
                  <a:schemeClr val="lt2"/>
                </a:solidFill>
                <a:latin typeface="Nunito"/>
                <a:ea typeface="Nunito"/>
                <a:cs typeface="Nunito"/>
                <a:sym typeface="Nunito"/>
              </a:rPr>
              <a:t>created by </a:t>
            </a:r>
            <a:r>
              <a:rPr lang="en" sz="2200" b="1" u="sng">
                <a:solidFill>
                  <a:schemeClr val="lt2"/>
                </a:solidFill>
                <a:latin typeface="Nunito"/>
                <a:ea typeface="Nunito"/>
                <a:cs typeface="Nunito"/>
                <a:sym typeface="Nunito"/>
              </a:rPr>
              <a:t>David Nick</a:t>
            </a:r>
            <a:endParaRPr sz="2200" b="1" u="sng">
              <a:solidFill>
                <a:schemeClr val="lt2"/>
              </a:solidFill>
              <a:latin typeface="Nunito"/>
              <a:ea typeface="Nunito"/>
              <a:cs typeface="Nunito"/>
              <a:sym typeface="Nunito"/>
            </a:endParaRPr>
          </a:p>
          <a:p>
            <a:pPr marL="0" lvl="0" indent="0" algn="r" rtl="0">
              <a:spcBef>
                <a:spcPts val="0"/>
              </a:spcBef>
              <a:spcAft>
                <a:spcPts val="0"/>
              </a:spcAft>
              <a:buNone/>
            </a:pPr>
            <a:r>
              <a:rPr lang="en" sz="1800" u="sng">
                <a:solidFill>
                  <a:schemeClr val="hlink"/>
                </a:solidFill>
                <a:latin typeface="Nunito"/>
                <a:ea typeface="Nunito"/>
                <a:cs typeface="Nunito"/>
                <a:sym typeface="Nunito"/>
                <a:hlinkClick r:id="rId5"/>
              </a:rPr>
              <a:t>https://github.com/dcnarch</a:t>
            </a:r>
            <a:endParaRPr sz="1800">
              <a:latin typeface="Nunito"/>
              <a:ea typeface="Nunito"/>
              <a:cs typeface="Nunito"/>
              <a:sym typeface="Nunito"/>
            </a:endParaRPr>
          </a:p>
          <a:p>
            <a:pPr marL="0" lvl="0" indent="0" algn="r" rtl="0">
              <a:spcBef>
                <a:spcPts val="0"/>
              </a:spcBef>
              <a:spcAft>
                <a:spcPts val="0"/>
              </a:spcAft>
              <a:buNone/>
            </a:pPr>
            <a:r>
              <a:rPr lang="en" sz="1800" u="sng">
                <a:solidFill>
                  <a:schemeClr val="hlink"/>
                </a:solidFill>
                <a:latin typeface="Nunito"/>
                <a:ea typeface="Nunito"/>
                <a:cs typeface="Nunito"/>
                <a:sym typeface="Nunito"/>
                <a:hlinkClick r:id="rId6"/>
              </a:rPr>
              <a:t>https://www.linkedin.com/in/davidcnick/</a:t>
            </a:r>
            <a:endParaRPr sz="1800">
              <a:latin typeface="Nunito"/>
              <a:ea typeface="Nunito"/>
              <a:cs typeface="Nunito"/>
              <a:sym typeface="Nunito"/>
            </a:endParaRPr>
          </a:p>
        </p:txBody>
      </p:sp>
      <p:pic>
        <p:nvPicPr>
          <p:cNvPr id="58" name="Google Shape;58;p13"/>
          <p:cNvPicPr preferRelativeResize="0"/>
          <p:nvPr/>
        </p:nvPicPr>
        <p:blipFill>
          <a:blip r:embed="rId7">
            <a:alphaModFix/>
          </a:blip>
          <a:stretch>
            <a:fillRect/>
          </a:stretch>
        </p:blipFill>
        <p:spPr>
          <a:xfrm>
            <a:off x="3805250" y="4546550"/>
            <a:ext cx="245251" cy="245251"/>
          </a:xfrm>
          <a:prstGeom prst="rect">
            <a:avLst/>
          </a:prstGeom>
          <a:noFill/>
          <a:ln>
            <a:noFill/>
          </a:ln>
        </p:spPr>
      </p:pic>
      <p:pic>
        <p:nvPicPr>
          <p:cNvPr id="59" name="Google Shape;59;p13"/>
          <p:cNvPicPr preferRelativeResize="0"/>
          <p:nvPr/>
        </p:nvPicPr>
        <p:blipFill>
          <a:blip r:embed="rId8">
            <a:alphaModFix/>
          </a:blip>
          <a:stretch>
            <a:fillRect/>
          </a:stretch>
        </p:blipFill>
        <p:spPr>
          <a:xfrm>
            <a:off x="5193550" y="4236273"/>
            <a:ext cx="245251" cy="24525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1077D2"/>
            </a:gs>
            <a:gs pos="100000">
              <a:srgbClr val="093153"/>
            </a:gs>
          </a:gsLst>
          <a:lin ang="5400012" scaled="0"/>
        </a:gradFill>
        <a:effectLst/>
      </p:bgPr>
    </p:bg>
    <p:spTree>
      <p:nvGrpSpPr>
        <p:cNvPr id="1" name="Shape 110"/>
        <p:cNvGrpSpPr/>
        <p:nvPr/>
      </p:nvGrpSpPr>
      <p:grpSpPr>
        <a:xfrm>
          <a:off x="0" y="0"/>
          <a:ext cx="0" cy="0"/>
          <a:chOff x="0" y="0"/>
          <a:chExt cx="0" cy="0"/>
        </a:xfrm>
      </p:grpSpPr>
      <p:sp>
        <p:nvSpPr>
          <p:cNvPr id="111" name="Google Shape;111;p22"/>
          <p:cNvSpPr txBox="1"/>
          <p:nvPr/>
        </p:nvSpPr>
        <p:spPr>
          <a:xfrm>
            <a:off x="308850" y="1670500"/>
            <a:ext cx="4566600" cy="323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lt1"/>
                </a:solidFill>
                <a:latin typeface="Maven Pro"/>
                <a:ea typeface="Maven Pro"/>
                <a:cs typeface="Maven Pro"/>
                <a:sym typeface="Maven Pro"/>
              </a:rPr>
              <a:t>Given that this specific ZORI dataset has:</a:t>
            </a:r>
            <a:endParaRPr sz="1800">
              <a:solidFill>
                <a:schemeClr val="lt1"/>
              </a:solidFill>
              <a:latin typeface="Maven Pro"/>
              <a:ea typeface="Maven Pro"/>
              <a:cs typeface="Maven Pro"/>
              <a:sym typeface="Maven Pro"/>
            </a:endParaRPr>
          </a:p>
          <a:p>
            <a:pPr marL="457200" lvl="0" indent="-342900" algn="l" rtl="0">
              <a:spcBef>
                <a:spcPts val="0"/>
              </a:spcBef>
              <a:spcAft>
                <a:spcPts val="0"/>
              </a:spcAft>
              <a:buClr>
                <a:schemeClr val="lt1"/>
              </a:buClr>
              <a:buSzPts val="1800"/>
              <a:buFont typeface="Maven Pro"/>
              <a:buAutoNum type="arabicParenR"/>
            </a:pPr>
            <a:r>
              <a:rPr lang="en" sz="1800">
                <a:solidFill>
                  <a:schemeClr val="lt1"/>
                </a:solidFill>
                <a:latin typeface="Maven Pro"/>
                <a:ea typeface="Maven Pro"/>
                <a:cs typeface="Maven Pro"/>
                <a:sym typeface="Maven Pro"/>
              </a:rPr>
              <a:t>Numeric trends over time</a:t>
            </a:r>
            <a:endParaRPr sz="1800">
              <a:solidFill>
                <a:schemeClr val="lt1"/>
              </a:solidFill>
              <a:latin typeface="Maven Pro"/>
              <a:ea typeface="Maven Pro"/>
              <a:cs typeface="Maven Pro"/>
              <a:sym typeface="Maven Pro"/>
            </a:endParaRPr>
          </a:p>
          <a:p>
            <a:pPr marL="457200" lvl="0" indent="-342900" algn="l" rtl="0">
              <a:spcBef>
                <a:spcPts val="0"/>
              </a:spcBef>
              <a:spcAft>
                <a:spcPts val="0"/>
              </a:spcAft>
              <a:buClr>
                <a:schemeClr val="lt1"/>
              </a:buClr>
              <a:buSzPts val="1800"/>
              <a:buFont typeface="Maven Pro"/>
              <a:buAutoNum type="arabicParenR"/>
            </a:pPr>
            <a:r>
              <a:rPr lang="en" sz="1800">
                <a:solidFill>
                  <a:schemeClr val="lt1"/>
                </a:solidFill>
                <a:latin typeface="Maven Pro"/>
                <a:ea typeface="Maven Pro"/>
                <a:cs typeface="Maven Pro"/>
                <a:sym typeface="Maven Pro"/>
              </a:rPr>
              <a:t>No specific target</a:t>
            </a:r>
            <a:endParaRPr sz="1800">
              <a:solidFill>
                <a:schemeClr val="lt1"/>
              </a:solidFill>
              <a:latin typeface="Maven Pro"/>
              <a:ea typeface="Maven Pro"/>
              <a:cs typeface="Maven Pro"/>
              <a:sym typeface="Maven Pro"/>
            </a:endParaRPr>
          </a:p>
          <a:p>
            <a:pPr marL="457200" lvl="0" indent="-342900" algn="l" rtl="0">
              <a:spcBef>
                <a:spcPts val="0"/>
              </a:spcBef>
              <a:spcAft>
                <a:spcPts val="0"/>
              </a:spcAft>
              <a:buClr>
                <a:schemeClr val="lt1"/>
              </a:buClr>
              <a:buSzPts val="1800"/>
              <a:buFont typeface="Maven Pro"/>
              <a:buAutoNum type="arabicParenR"/>
            </a:pPr>
            <a:r>
              <a:rPr lang="en" sz="1800">
                <a:solidFill>
                  <a:schemeClr val="lt1"/>
                </a:solidFill>
                <a:latin typeface="Maven Pro"/>
                <a:ea typeface="Maven Pro"/>
                <a:cs typeface="Maven Pro"/>
                <a:sym typeface="Maven Pro"/>
              </a:rPr>
              <a:t>Then it is well suited for unsupervised machine learning.</a:t>
            </a:r>
            <a:endParaRPr sz="1800">
              <a:solidFill>
                <a:schemeClr val="lt1"/>
              </a:solidFill>
              <a:latin typeface="Maven Pro"/>
              <a:ea typeface="Maven Pro"/>
              <a:cs typeface="Maven Pro"/>
              <a:sym typeface="Maven Pro"/>
            </a:endParaRPr>
          </a:p>
          <a:p>
            <a:pPr marL="0" lvl="0" indent="0" algn="l" rtl="0">
              <a:spcBef>
                <a:spcPts val="0"/>
              </a:spcBef>
              <a:spcAft>
                <a:spcPts val="0"/>
              </a:spcAft>
              <a:buNone/>
            </a:pPr>
            <a:endParaRPr sz="1800">
              <a:solidFill>
                <a:schemeClr val="lt1"/>
              </a:solidFill>
              <a:latin typeface="Maven Pro"/>
              <a:ea typeface="Maven Pro"/>
              <a:cs typeface="Maven Pro"/>
              <a:sym typeface="Maven Pro"/>
            </a:endParaRPr>
          </a:p>
          <a:p>
            <a:pPr marL="0" lvl="0" indent="0" algn="l" rtl="0">
              <a:spcBef>
                <a:spcPts val="0"/>
              </a:spcBef>
              <a:spcAft>
                <a:spcPts val="0"/>
              </a:spcAft>
              <a:buNone/>
            </a:pPr>
            <a:r>
              <a:rPr lang="en" sz="1800">
                <a:solidFill>
                  <a:schemeClr val="lt1"/>
                </a:solidFill>
                <a:latin typeface="Maven Pro"/>
                <a:ea typeface="Maven Pro"/>
                <a:cs typeface="Maven Pro"/>
                <a:sym typeface="Maven Pro"/>
              </a:rPr>
              <a:t>The plan was to examine some clustering methods first (KMeans, KMeans w/ PCA, Hierarchical Clustering and DBSCAN). </a:t>
            </a:r>
            <a:endParaRPr sz="1800">
              <a:solidFill>
                <a:schemeClr val="lt1"/>
              </a:solidFill>
              <a:latin typeface="Maven Pro"/>
              <a:ea typeface="Maven Pro"/>
              <a:cs typeface="Maven Pro"/>
              <a:sym typeface="Maven Pro"/>
            </a:endParaRPr>
          </a:p>
          <a:p>
            <a:pPr marL="0" lvl="0" indent="0" algn="l" rtl="0">
              <a:spcBef>
                <a:spcPts val="0"/>
              </a:spcBef>
              <a:spcAft>
                <a:spcPts val="0"/>
              </a:spcAft>
              <a:buNone/>
            </a:pPr>
            <a:endParaRPr sz="1800">
              <a:solidFill>
                <a:schemeClr val="lt1"/>
              </a:solidFill>
              <a:latin typeface="Maven Pro"/>
              <a:ea typeface="Maven Pro"/>
              <a:cs typeface="Maven Pro"/>
              <a:sym typeface="Maven Pro"/>
            </a:endParaRPr>
          </a:p>
          <a:p>
            <a:pPr marL="0" lvl="0" indent="0" algn="l" rtl="0">
              <a:spcBef>
                <a:spcPts val="0"/>
              </a:spcBef>
              <a:spcAft>
                <a:spcPts val="0"/>
              </a:spcAft>
              <a:buNone/>
            </a:pPr>
            <a:endParaRPr sz="1800">
              <a:solidFill>
                <a:schemeClr val="lt1"/>
              </a:solidFill>
              <a:latin typeface="Maven Pro"/>
              <a:ea typeface="Maven Pro"/>
              <a:cs typeface="Maven Pro"/>
              <a:sym typeface="Maven Pro"/>
            </a:endParaRPr>
          </a:p>
        </p:txBody>
      </p:sp>
      <p:sp>
        <p:nvSpPr>
          <p:cNvPr id="112" name="Google Shape;112;p22"/>
          <p:cNvSpPr txBox="1"/>
          <p:nvPr/>
        </p:nvSpPr>
        <p:spPr>
          <a:xfrm>
            <a:off x="308850" y="646225"/>
            <a:ext cx="85263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b="1">
                <a:solidFill>
                  <a:schemeClr val="lt1"/>
                </a:solidFill>
                <a:latin typeface="Maven Pro"/>
                <a:ea typeface="Maven Pro"/>
                <a:cs typeface="Maven Pro"/>
                <a:sym typeface="Maven Pro"/>
              </a:rPr>
              <a:t>Unsupervised ML Modeling</a:t>
            </a:r>
            <a:endParaRPr sz="3000" b="1">
              <a:solidFill>
                <a:schemeClr val="lt1"/>
              </a:solidFill>
              <a:latin typeface="Maven Pro"/>
              <a:ea typeface="Maven Pro"/>
              <a:cs typeface="Maven Pro"/>
              <a:sym typeface="Maven Pro"/>
            </a:endParaRPr>
          </a:p>
        </p:txBody>
      </p:sp>
      <p:pic>
        <p:nvPicPr>
          <p:cNvPr id="113" name="Google Shape;113;p22"/>
          <p:cNvPicPr preferRelativeResize="0"/>
          <p:nvPr/>
        </p:nvPicPr>
        <p:blipFill>
          <a:blip r:embed="rId3">
            <a:alphaModFix/>
          </a:blip>
          <a:stretch>
            <a:fillRect/>
          </a:stretch>
        </p:blipFill>
        <p:spPr>
          <a:xfrm>
            <a:off x="5468825" y="1789500"/>
            <a:ext cx="3366325" cy="2544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1077D2"/>
            </a:gs>
            <a:gs pos="100000">
              <a:srgbClr val="093153"/>
            </a:gs>
          </a:gsLst>
          <a:lin ang="5400012" scaled="0"/>
        </a:gradFill>
        <a:effectLst/>
      </p:bgPr>
    </p:bg>
    <p:spTree>
      <p:nvGrpSpPr>
        <p:cNvPr id="1" name="Shape 117"/>
        <p:cNvGrpSpPr/>
        <p:nvPr/>
      </p:nvGrpSpPr>
      <p:grpSpPr>
        <a:xfrm>
          <a:off x="0" y="0"/>
          <a:ext cx="0" cy="0"/>
          <a:chOff x="0" y="0"/>
          <a:chExt cx="0" cy="0"/>
        </a:xfrm>
      </p:grpSpPr>
      <p:pic>
        <p:nvPicPr>
          <p:cNvPr id="118" name="Google Shape;118;p23"/>
          <p:cNvPicPr preferRelativeResize="0"/>
          <p:nvPr/>
        </p:nvPicPr>
        <p:blipFill>
          <a:blip r:embed="rId3">
            <a:alphaModFix/>
          </a:blip>
          <a:stretch>
            <a:fillRect/>
          </a:stretch>
        </p:blipFill>
        <p:spPr>
          <a:xfrm>
            <a:off x="5507525" y="209550"/>
            <a:ext cx="3397550" cy="2277275"/>
          </a:xfrm>
          <a:prstGeom prst="rect">
            <a:avLst/>
          </a:prstGeom>
          <a:noFill/>
          <a:ln>
            <a:noFill/>
          </a:ln>
        </p:spPr>
      </p:pic>
      <p:pic>
        <p:nvPicPr>
          <p:cNvPr id="119" name="Google Shape;119;p23"/>
          <p:cNvPicPr preferRelativeResize="0"/>
          <p:nvPr/>
        </p:nvPicPr>
        <p:blipFill>
          <a:blip r:embed="rId4">
            <a:alphaModFix/>
          </a:blip>
          <a:stretch>
            <a:fillRect/>
          </a:stretch>
        </p:blipFill>
        <p:spPr>
          <a:xfrm>
            <a:off x="443550" y="285575"/>
            <a:ext cx="4247900" cy="2916725"/>
          </a:xfrm>
          <a:prstGeom prst="rect">
            <a:avLst/>
          </a:prstGeom>
          <a:noFill/>
          <a:ln>
            <a:noFill/>
          </a:ln>
        </p:spPr>
      </p:pic>
      <p:pic>
        <p:nvPicPr>
          <p:cNvPr id="120" name="Google Shape;120;p23"/>
          <p:cNvPicPr preferRelativeResize="0"/>
          <p:nvPr/>
        </p:nvPicPr>
        <p:blipFill>
          <a:blip r:embed="rId5">
            <a:alphaModFix/>
          </a:blip>
          <a:stretch>
            <a:fillRect/>
          </a:stretch>
        </p:blipFill>
        <p:spPr>
          <a:xfrm>
            <a:off x="5313325" y="2856700"/>
            <a:ext cx="3678275" cy="2061625"/>
          </a:xfrm>
          <a:prstGeom prst="rect">
            <a:avLst/>
          </a:prstGeom>
          <a:noFill/>
          <a:ln>
            <a:noFill/>
          </a:ln>
        </p:spPr>
      </p:pic>
      <p:sp>
        <p:nvSpPr>
          <p:cNvPr id="121" name="Google Shape;121;p23"/>
          <p:cNvSpPr txBox="1"/>
          <p:nvPr/>
        </p:nvSpPr>
        <p:spPr>
          <a:xfrm>
            <a:off x="317200" y="3372200"/>
            <a:ext cx="4500600" cy="129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lt1"/>
                </a:solidFill>
                <a:latin typeface="Maven Pro"/>
                <a:ea typeface="Maven Pro"/>
                <a:cs typeface="Maven Pro"/>
                <a:sym typeface="Maven Pro"/>
              </a:rPr>
              <a:t>KMeans Clustering (only 2) seemed to give the best relevancy compared to other clustering methods, but I didn’t feel like this was showing much.</a:t>
            </a:r>
            <a:endParaRPr sz="1800">
              <a:solidFill>
                <a:schemeClr val="lt1"/>
              </a:solidFill>
              <a:latin typeface="Maven Pro"/>
              <a:ea typeface="Maven Pro"/>
              <a:cs typeface="Maven Pro"/>
              <a:sym typeface="Maven Pr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1077D2"/>
            </a:gs>
            <a:gs pos="100000">
              <a:srgbClr val="093153"/>
            </a:gs>
          </a:gsLst>
          <a:lin ang="5400012" scaled="0"/>
        </a:gradFill>
        <a:effectLst/>
      </p:bgPr>
    </p:bg>
    <p:spTree>
      <p:nvGrpSpPr>
        <p:cNvPr id="1" name="Shape 125"/>
        <p:cNvGrpSpPr/>
        <p:nvPr/>
      </p:nvGrpSpPr>
      <p:grpSpPr>
        <a:xfrm>
          <a:off x="0" y="0"/>
          <a:ext cx="0" cy="0"/>
          <a:chOff x="0" y="0"/>
          <a:chExt cx="0" cy="0"/>
        </a:xfrm>
      </p:grpSpPr>
      <p:sp>
        <p:nvSpPr>
          <p:cNvPr id="126" name="Google Shape;126;p24"/>
          <p:cNvSpPr txBox="1"/>
          <p:nvPr/>
        </p:nvSpPr>
        <p:spPr>
          <a:xfrm>
            <a:off x="204975" y="198750"/>
            <a:ext cx="8526300" cy="4746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a:solidFill>
                  <a:schemeClr val="lt1"/>
                </a:solidFill>
                <a:latin typeface="Maven Pro"/>
                <a:ea typeface="Maven Pro"/>
                <a:cs typeface="Maven Pro"/>
                <a:sym typeface="Maven Pro"/>
              </a:rPr>
              <a:t>For this specific dataset </a:t>
            </a:r>
            <a:r>
              <a:rPr lang="en" sz="1800" b="1">
                <a:solidFill>
                  <a:schemeClr val="lt1"/>
                </a:solidFill>
                <a:latin typeface="Maven Pro"/>
                <a:ea typeface="Maven Pro"/>
                <a:cs typeface="Maven Pro"/>
                <a:sym typeface="Maven Pro"/>
              </a:rPr>
              <a:t>RNN (Recurrent Neural Networks) in Keras is ideal.</a:t>
            </a:r>
            <a:endParaRPr sz="1800" b="1">
              <a:solidFill>
                <a:schemeClr val="lt1"/>
              </a:solidFill>
              <a:latin typeface="Maven Pro"/>
              <a:ea typeface="Maven Pro"/>
              <a:cs typeface="Maven Pro"/>
              <a:sym typeface="Maven Pro"/>
            </a:endParaRPr>
          </a:p>
          <a:p>
            <a:pPr marL="0" lvl="0" indent="0" algn="ctr" rtl="0">
              <a:spcBef>
                <a:spcPts val="1000"/>
              </a:spcBef>
              <a:spcAft>
                <a:spcPts val="0"/>
              </a:spcAft>
              <a:buNone/>
            </a:pPr>
            <a:r>
              <a:rPr lang="en" sz="1800">
                <a:solidFill>
                  <a:schemeClr val="lt1"/>
                </a:solidFill>
                <a:latin typeface="Maven Pro"/>
                <a:ea typeface="Maven Pro"/>
                <a:cs typeface="Maven Pro"/>
                <a:sym typeface="Maven Pro"/>
              </a:rPr>
              <a:t>Below is a graph of the loss calculation from fitting a model with RNN:</a:t>
            </a:r>
            <a:endParaRPr sz="1800">
              <a:solidFill>
                <a:schemeClr val="lt1"/>
              </a:solidFill>
              <a:latin typeface="Maven Pro"/>
              <a:ea typeface="Maven Pro"/>
              <a:cs typeface="Maven Pro"/>
              <a:sym typeface="Maven Pro"/>
            </a:endParaRPr>
          </a:p>
          <a:p>
            <a:pPr marL="0" lvl="0" indent="0" algn="ctr" rtl="0">
              <a:spcBef>
                <a:spcPts val="0"/>
              </a:spcBef>
              <a:spcAft>
                <a:spcPts val="0"/>
              </a:spcAft>
              <a:buNone/>
            </a:pPr>
            <a:endParaRPr sz="1800">
              <a:solidFill>
                <a:schemeClr val="lt1"/>
              </a:solidFill>
              <a:latin typeface="Maven Pro"/>
              <a:ea typeface="Maven Pro"/>
              <a:cs typeface="Maven Pro"/>
              <a:sym typeface="Maven Pro"/>
            </a:endParaRPr>
          </a:p>
          <a:p>
            <a:pPr marL="0" lvl="0" indent="0" algn="ctr" rtl="0">
              <a:spcBef>
                <a:spcPts val="0"/>
              </a:spcBef>
              <a:spcAft>
                <a:spcPts val="0"/>
              </a:spcAft>
              <a:buNone/>
            </a:pPr>
            <a:endParaRPr sz="1800">
              <a:solidFill>
                <a:schemeClr val="lt1"/>
              </a:solidFill>
              <a:latin typeface="Maven Pro"/>
              <a:ea typeface="Maven Pro"/>
              <a:cs typeface="Maven Pro"/>
              <a:sym typeface="Maven Pro"/>
            </a:endParaRPr>
          </a:p>
          <a:p>
            <a:pPr marL="0" lvl="0" indent="0" algn="ctr" rtl="0">
              <a:spcBef>
                <a:spcPts val="0"/>
              </a:spcBef>
              <a:spcAft>
                <a:spcPts val="0"/>
              </a:spcAft>
              <a:buNone/>
            </a:pPr>
            <a:endParaRPr sz="1800">
              <a:solidFill>
                <a:schemeClr val="lt1"/>
              </a:solidFill>
              <a:latin typeface="Maven Pro"/>
              <a:ea typeface="Maven Pro"/>
              <a:cs typeface="Maven Pro"/>
              <a:sym typeface="Maven Pro"/>
            </a:endParaRPr>
          </a:p>
          <a:p>
            <a:pPr marL="0" lvl="0" indent="0" algn="ctr" rtl="0">
              <a:spcBef>
                <a:spcPts val="0"/>
              </a:spcBef>
              <a:spcAft>
                <a:spcPts val="0"/>
              </a:spcAft>
              <a:buNone/>
            </a:pPr>
            <a:endParaRPr sz="1800">
              <a:solidFill>
                <a:schemeClr val="lt1"/>
              </a:solidFill>
              <a:latin typeface="Maven Pro"/>
              <a:ea typeface="Maven Pro"/>
              <a:cs typeface="Maven Pro"/>
              <a:sym typeface="Maven Pro"/>
            </a:endParaRPr>
          </a:p>
          <a:p>
            <a:pPr marL="0" lvl="0" indent="0" algn="ctr" rtl="0">
              <a:spcBef>
                <a:spcPts val="0"/>
              </a:spcBef>
              <a:spcAft>
                <a:spcPts val="0"/>
              </a:spcAft>
              <a:buNone/>
            </a:pPr>
            <a:endParaRPr sz="1800">
              <a:solidFill>
                <a:schemeClr val="lt1"/>
              </a:solidFill>
              <a:latin typeface="Maven Pro"/>
              <a:ea typeface="Maven Pro"/>
              <a:cs typeface="Maven Pro"/>
              <a:sym typeface="Maven Pro"/>
            </a:endParaRPr>
          </a:p>
          <a:p>
            <a:pPr marL="0" lvl="0" indent="0" algn="ctr" rtl="0">
              <a:spcBef>
                <a:spcPts val="0"/>
              </a:spcBef>
              <a:spcAft>
                <a:spcPts val="0"/>
              </a:spcAft>
              <a:buNone/>
            </a:pPr>
            <a:endParaRPr sz="1800">
              <a:solidFill>
                <a:schemeClr val="lt1"/>
              </a:solidFill>
              <a:latin typeface="Maven Pro"/>
              <a:ea typeface="Maven Pro"/>
              <a:cs typeface="Maven Pro"/>
              <a:sym typeface="Maven Pro"/>
            </a:endParaRPr>
          </a:p>
          <a:p>
            <a:pPr marL="0" lvl="0" indent="0" algn="ctr" rtl="0">
              <a:spcBef>
                <a:spcPts val="0"/>
              </a:spcBef>
              <a:spcAft>
                <a:spcPts val="0"/>
              </a:spcAft>
              <a:buNone/>
            </a:pPr>
            <a:endParaRPr sz="1800">
              <a:solidFill>
                <a:schemeClr val="lt1"/>
              </a:solidFill>
              <a:latin typeface="Maven Pro"/>
              <a:ea typeface="Maven Pro"/>
              <a:cs typeface="Maven Pro"/>
              <a:sym typeface="Maven Pro"/>
            </a:endParaRPr>
          </a:p>
          <a:p>
            <a:pPr marL="0" lvl="0" indent="0" algn="ctr" rtl="0">
              <a:spcBef>
                <a:spcPts val="0"/>
              </a:spcBef>
              <a:spcAft>
                <a:spcPts val="0"/>
              </a:spcAft>
              <a:buNone/>
            </a:pPr>
            <a:endParaRPr sz="1800">
              <a:solidFill>
                <a:schemeClr val="lt1"/>
              </a:solidFill>
              <a:latin typeface="Maven Pro"/>
              <a:ea typeface="Maven Pro"/>
              <a:cs typeface="Maven Pro"/>
              <a:sym typeface="Maven Pro"/>
            </a:endParaRPr>
          </a:p>
          <a:p>
            <a:pPr marL="0" lvl="0" indent="0" algn="ctr" rtl="0">
              <a:spcBef>
                <a:spcPts val="0"/>
              </a:spcBef>
              <a:spcAft>
                <a:spcPts val="0"/>
              </a:spcAft>
              <a:buNone/>
            </a:pPr>
            <a:endParaRPr sz="1800">
              <a:solidFill>
                <a:schemeClr val="lt1"/>
              </a:solidFill>
              <a:latin typeface="Maven Pro"/>
              <a:ea typeface="Maven Pro"/>
              <a:cs typeface="Maven Pro"/>
              <a:sym typeface="Maven Pro"/>
            </a:endParaRPr>
          </a:p>
          <a:p>
            <a:pPr marL="0" lvl="0" indent="0" algn="ctr" rtl="0">
              <a:spcBef>
                <a:spcPts val="0"/>
              </a:spcBef>
              <a:spcAft>
                <a:spcPts val="0"/>
              </a:spcAft>
              <a:buNone/>
            </a:pPr>
            <a:endParaRPr sz="1800">
              <a:solidFill>
                <a:schemeClr val="lt1"/>
              </a:solidFill>
              <a:latin typeface="Maven Pro"/>
              <a:ea typeface="Maven Pro"/>
              <a:cs typeface="Maven Pro"/>
              <a:sym typeface="Maven Pro"/>
            </a:endParaRPr>
          </a:p>
          <a:p>
            <a:pPr marL="0" lvl="0" indent="0" algn="ctr" rtl="0">
              <a:spcBef>
                <a:spcPts val="0"/>
              </a:spcBef>
              <a:spcAft>
                <a:spcPts val="0"/>
              </a:spcAft>
              <a:buNone/>
            </a:pPr>
            <a:endParaRPr sz="1800">
              <a:solidFill>
                <a:schemeClr val="lt1"/>
              </a:solidFill>
              <a:latin typeface="Maven Pro"/>
              <a:ea typeface="Maven Pro"/>
              <a:cs typeface="Maven Pro"/>
              <a:sym typeface="Maven Pro"/>
            </a:endParaRPr>
          </a:p>
          <a:p>
            <a:pPr marL="0" lvl="0" indent="0" algn="ctr" rtl="0">
              <a:spcBef>
                <a:spcPts val="0"/>
              </a:spcBef>
              <a:spcAft>
                <a:spcPts val="0"/>
              </a:spcAft>
              <a:buNone/>
            </a:pPr>
            <a:endParaRPr sz="1800">
              <a:solidFill>
                <a:schemeClr val="lt1"/>
              </a:solidFill>
              <a:latin typeface="Maven Pro"/>
              <a:ea typeface="Maven Pro"/>
              <a:cs typeface="Maven Pro"/>
              <a:sym typeface="Maven Pro"/>
            </a:endParaRPr>
          </a:p>
          <a:p>
            <a:pPr marL="0" lvl="0" indent="0" algn="ctr" rtl="0">
              <a:spcBef>
                <a:spcPts val="0"/>
              </a:spcBef>
              <a:spcAft>
                <a:spcPts val="0"/>
              </a:spcAft>
              <a:buNone/>
            </a:pPr>
            <a:endParaRPr sz="1800">
              <a:solidFill>
                <a:schemeClr val="lt1"/>
              </a:solidFill>
              <a:latin typeface="Maven Pro"/>
              <a:ea typeface="Maven Pro"/>
              <a:cs typeface="Maven Pro"/>
              <a:sym typeface="Maven Pro"/>
            </a:endParaRPr>
          </a:p>
          <a:p>
            <a:pPr marL="0" lvl="0" indent="0" algn="ctr" rtl="0">
              <a:spcBef>
                <a:spcPts val="0"/>
              </a:spcBef>
              <a:spcAft>
                <a:spcPts val="0"/>
              </a:spcAft>
              <a:buNone/>
            </a:pPr>
            <a:r>
              <a:rPr lang="en" sz="1800">
                <a:solidFill>
                  <a:schemeClr val="lt1"/>
                </a:solidFill>
                <a:latin typeface="Maven Pro"/>
                <a:ea typeface="Maven Pro"/>
                <a:cs typeface="Maven Pro"/>
                <a:sym typeface="Maven Pro"/>
              </a:rPr>
              <a:t>(The closer it gets to 0, the better!)</a:t>
            </a:r>
            <a:endParaRPr sz="1800">
              <a:solidFill>
                <a:schemeClr val="lt1"/>
              </a:solidFill>
              <a:latin typeface="Maven Pro"/>
              <a:ea typeface="Maven Pro"/>
              <a:cs typeface="Maven Pro"/>
              <a:sym typeface="Maven Pro"/>
            </a:endParaRPr>
          </a:p>
        </p:txBody>
      </p:sp>
      <p:pic>
        <p:nvPicPr>
          <p:cNvPr id="127" name="Google Shape;127;p24"/>
          <p:cNvPicPr preferRelativeResize="0"/>
          <p:nvPr/>
        </p:nvPicPr>
        <p:blipFill>
          <a:blip r:embed="rId3">
            <a:alphaModFix/>
          </a:blip>
          <a:stretch>
            <a:fillRect/>
          </a:stretch>
        </p:blipFill>
        <p:spPr>
          <a:xfrm>
            <a:off x="1954074" y="1193900"/>
            <a:ext cx="4711675" cy="3232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1077D2"/>
            </a:gs>
            <a:gs pos="100000">
              <a:srgbClr val="093153"/>
            </a:gs>
          </a:gsLst>
          <a:lin ang="5400012" scaled="0"/>
        </a:gradFill>
        <a:effectLst/>
      </p:bgPr>
    </p:bg>
    <p:spTree>
      <p:nvGrpSpPr>
        <p:cNvPr id="1" name="Shape 131"/>
        <p:cNvGrpSpPr/>
        <p:nvPr/>
      </p:nvGrpSpPr>
      <p:grpSpPr>
        <a:xfrm>
          <a:off x="0" y="0"/>
          <a:ext cx="0" cy="0"/>
          <a:chOff x="0" y="0"/>
          <a:chExt cx="0" cy="0"/>
        </a:xfrm>
      </p:grpSpPr>
      <p:sp>
        <p:nvSpPr>
          <p:cNvPr id="132" name="Google Shape;132;p25"/>
          <p:cNvSpPr txBox="1">
            <a:spLocks noGrp="1"/>
          </p:cNvSpPr>
          <p:nvPr>
            <p:ph type="ctrTitle"/>
          </p:nvPr>
        </p:nvSpPr>
        <p:spPr>
          <a:xfrm>
            <a:off x="162450" y="65784"/>
            <a:ext cx="8917256" cy="5170616"/>
          </a:xfrm>
          <a:prstGeom prst="rect">
            <a:avLst/>
          </a:prstGeom>
        </p:spPr>
        <p:txBody>
          <a:bodyPr spcFirstLastPara="1" wrap="square" lIns="91425" tIns="91425" rIns="91425" bIns="91425" anchor="b" anchorCtr="0">
            <a:spAutoFit/>
          </a:bodyPr>
          <a:lstStyle/>
          <a:p>
            <a:pPr marL="0" lvl="0" indent="0" algn="ctr" rtl="0">
              <a:spcBef>
                <a:spcPts val="0"/>
              </a:spcBef>
              <a:spcAft>
                <a:spcPts val="0"/>
              </a:spcAft>
              <a:buNone/>
            </a:pPr>
            <a:r>
              <a:rPr lang="en" sz="1800" dirty="0">
                <a:solidFill>
                  <a:schemeClr val="lt1"/>
                </a:solidFill>
                <a:latin typeface="Maven Pro"/>
                <a:ea typeface="Maven Pro"/>
                <a:cs typeface="Maven Pro"/>
                <a:sym typeface="Maven Pro"/>
              </a:rPr>
              <a:t>Using 2014-2018 as the training data, I modeled time-series prediction with RNN.</a:t>
            </a:r>
            <a:endParaRPr sz="1800" dirty="0">
              <a:solidFill>
                <a:schemeClr val="lt1"/>
              </a:solidFill>
              <a:latin typeface="Maven Pro"/>
              <a:ea typeface="Maven Pro"/>
              <a:cs typeface="Maven Pro"/>
              <a:sym typeface="Maven Pro"/>
            </a:endParaRPr>
          </a:p>
          <a:p>
            <a:pPr marL="0" lvl="0" indent="0" algn="ctr" rtl="0">
              <a:spcBef>
                <a:spcPts val="0"/>
              </a:spcBef>
              <a:spcAft>
                <a:spcPts val="0"/>
              </a:spcAft>
              <a:buNone/>
            </a:pPr>
            <a:r>
              <a:rPr lang="en" sz="1800" dirty="0">
                <a:solidFill>
                  <a:schemeClr val="lt1"/>
                </a:solidFill>
                <a:latin typeface="Maven Pro"/>
                <a:ea typeface="Maven Pro"/>
                <a:cs typeface="Maven Pro"/>
                <a:sym typeface="Maven Pro"/>
              </a:rPr>
              <a:t>I started with a sample zip code in the LA market, tested w/ actual data from 2019.</a:t>
            </a:r>
            <a:br>
              <a:rPr lang="en" sz="1800" dirty="0">
                <a:solidFill>
                  <a:schemeClr val="lt1"/>
                </a:solidFill>
                <a:latin typeface="Maven Pro"/>
                <a:ea typeface="Maven Pro"/>
                <a:cs typeface="Maven Pro"/>
                <a:sym typeface="Maven Pro"/>
              </a:rPr>
            </a:br>
            <a:endParaRPr sz="1800" dirty="0">
              <a:solidFill>
                <a:schemeClr val="lt1"/>
              </a:solidFill>
              <a:latin typeface="Maven Pro"/>
              <a:ea typeface="Maven Pro"/>
              <a:cs typeface="Maven Pro"/>
              <a:sym typeface="Maven Pro"/>
            </a:endParaRPr>
          </a:p>
          <a:p>
            <a:pPr marL="0" lvl="0" indent="0" algn="ctr" rtl="0">
              <a:spcBef>
                <a:spcPts val="0"/>
              </a:spcBef>
              <a:spcAft>
                <a:spcPts val="0"/>
              </a:spcAft>
              <a:buNone/>
            </a:pPr>
            <a:endParaRPr sz="1800" dirty="0">
              <a:solidFill>
                <a:schemeClr val="lt1"/>
              </a:solidFill>
              <a:latin typeface="Maven Pro"/>
              <a:ea typeface="Maven Pro"/>
              <a:cs typeface="Maven Pro"/>
              <a:sym typeface="Maven Pro"/>
            </a:endParaRPr>
          </a:p>
          <a:p>
            <a:pPr marL="0" lvl="0" indent="0" algn="ctr" rtl="0">
              <a:spcBef>
                <a:spcPts val="0"/>
              </a:spcBef>
              <a:spcAft>
                <a:spcPts val="0"/>
              </a:spcAft>
              <a:buNone/>
            </a:pPr>
            <a:endParaRPr sz="1800" dirty="0">
              <a:solidFill>
                <a:schemeClr val="lt1"/>
              </a:solidFill>
              <a:latin typeface="Maven Pro"/>
              <a:ea typeface="Maven Pro"/>
              <a:cs typeface="Maven Pro"/>
              <a:sym typeface="Maven Pro"/>
            </a:endParaRPr>
          </a:p>
          <a:p>
            <a:pPr marL="0" lvl="0" indent="0" algn="ctr" rtl="0">
              <a:spcBef>
                <a:spcPts val="0"/>
              </a:spcBef>
              <a:spcAft>
                <a:spcPts val="0"/>
              </a:spcAft>
              <a:buNone/>
            </a:pPr>
            <a:endParaRPr sz="1800" dirty="0">
              <a:solidFill>
                <a:schemeClr val="lt1"/>
              </a:solidFill>
              <a:latin typeface="Maven Pro"/>
              <a:ea typeface="Maven Pro"/>
              <a:cs typeface="Maven Pro"/>
              <a:sym typeface="Maven Pro"/>
            </a:endParaRPr>
          </a:p>
          <a:p>
            <a:pPr marL="0" lvl="0" indent="0" algn="ctr" rtl="0">
              <a:spcBef>
                <a:spcPts val="0"/>
              </a:spcBef>
              <a:spcAft>
                <a:spcPts val="0"/>
              </a:spcAft>
              <a:buNone/>
            </a:pPr>
            <a:endParaRPr sz="1800" dirty="0">
              <a:solidFill>
                <a:schemeClr val="lt1"/>
              </a:solidFill>
              <a:latin typeface="Maven Pro"/>
              <a:ea typeface="Maven Pro"/>
              <a:cs typeface="Maven Pro"/>
              <a:sym typeface="Maven Pro"/>
            </a:endParaRPr>
          </a:p>
          <a:p>
            <a:pPr marL="0" lvl="0" indent="0" algn="ctr" rtl="0">
              <a:spcBef>
                <a:spcPts val="0"/>
              </a:spcBef>
              <a:spcAft>
                <a:spcPts val="0"/>
              </a:spcAft>
              <a:buNone/>
            </a:pPr>
            <a:endParaRPr sz="1800" dirty="0">
              <a:solidFill>
                <a:schemeClr val="lt1"/>
              </a:solidFill>
              <a:latin typeface="Maven Pro"/>
              <a:ea typeface="Maven Pro"/>
              <a:cs typeface="Maven Pro"/>
              <a:sym typeface="Maven Pro"/>
            </a:endParaRPr>
          </a:p>
          <a:p>
            <a:pPr marL="0" lvl="0" indent="0" algn="ctr" rtl="0">
              <a:spcBef>
                <a:spcPts val="0"/>
              </a:spcBef>
              <a:spcAft>
                <a:spcPts val="0"/>
              </a:spcAft>
              <a:buNone/>
            </a:pPr>
            <a:endParaRPr sz="1800" dirty="0">
              <a:solidFill>
                <a:schemeClr val="lt1"/>
              </a:solidFill>
              <a:latin typeface="Maven Pro"/>
              <a:ea typeface="Maven Pro"/>
              <a:cs typeface="Maven Pro"/>
              <a:sym typeface="Maven Pro"/>
            </a:endParaRPr>
          </a:p>
          <a:p>
            <a:pPr marL="0" lvl="0" indent="0" algn="ctr" rtl="0">
              <a:spcBef>
                <a:spcPts val="0"/>
              </a:spcBef>
              <a:spcAft>
                <a:spcPts val="0"/>
              </a:spcAft>
              <a:buNone/>
            </a:pPr>
            <a:endParaRPr sz="1800" dirty="0">
              <a:solidFill>
                <a:schemeClr val="lt1"/>
              </a:solidFill>
              <a:latin typeface="Maven Pro"/>
              <a:ea typeface="Maven Pro"/>
              <a:cs typeface="Maven Pro"/>
              <a:sym typeface="Maven Pro"/>
            </a:endParaRPr>
          </a:p>
          <a:p>
            <a:pPr marL="0" lvl="0" indent="0" algn="ctr" rtl="0">
              <a:spcBef>
                <a:spcPts val="0"/>
              </a:spcBef>
              <a:spcAft>
                <a:spcPts val="0"/>
              </a:spcAft>
              <a:buNone/>
            </a:pPr>
            <a:endParaRPr sz="1800" dirty="0">
              <a:solidFill>
                <a:schemeClr val="lt1"/>
              </a:solidFill>
              <a:latin typeface="Maven Pro"/>
              <a:ea typeface="Maven Pro"/>
              <a:cs typeface="Maven Pro"/>
              <a:sym typeface="Maven Pro"/>
            </a:endParaRPr>
          </a:p>
          <a:p>
            <a:pPr marL="0" lvl="0" indent="0" algn="ctr" rtl="0">
              <a:spcBef>
                <a:spcPts val="0"/>
              </a:spcBef>
              <a:spcAft>
                <a:spcPts val="0"/>
              </a:spcAft>
              <a:buNone/>
            </a:pPr>
            <a:endParaRPr sz="1800" dirty="0">
              <a:solidFill>
                <a:schemeClr val="lt1"/>
              </a:solidFill>
              <a:latin typeface="Maven Pro"/>
              <a:ea typeface="Maven Pro"/>
              <a:cs typeface="Maven Pro"/>
              <a:sym typeface="Maven Pro"/>
            </a:endParaRPr>
          </a:p>
          <a:p>
            <a:pPr marL="0" lvl="0" indent="0" algn="ctr" rtl="0">
              <a:spcBef>
                <a:spcPts val="0"/>
              </a:spcBef>
              <a:spcAft>
                <a:spcPts val="0"/>
              </a:spcAft>
              <a:buNone/>
            </a:pPr>
            <a:endParaRPr sz="1800" dirty="0">
              <a:solidFill>
                <a:schemeClr val="lt1"/>
              </a:solidFill>
              <a:latin typeface="Maven Pro"/>
              <a:ea typeface="Maven Pro"/>
              <a:cs typeface="Maven Pro"/>
              <a:sym typeface="Maven Pro"/>
            </a:endParaRPr>
          </a:p>
          <a:p>
            <a:pPr marL="0" lvl="0" indent="0" algn="ctr" rtl="0">
              <a:spcBef>
                <a:spcPts val="0"/>
              </a:spcBef>
              <a:spcAft>
                <a:spcPts val="0"/>
              </a:spcAft>
              <a:buNone/>
            </a:pPr>
            <a:endParaRPr sz="1800" dirty="0">
              <a:solidFill>
                <a:schemeClr val="lt1"/>
              </a:solidFill>
              <a:latin typeface="Maven Pro"/>
              <a:ea typeface="Maven Pro"/>
              <a:cs typeface="Maven Pro"/>
              <a:sym typeface="Maven Pro"/>
            </a:endParaRPr>
          </a:p>
          <a:p>
            <a:pPr marL="0" lvl="0" indent="0" algn="ctr" rtl="0">
              <a:spcBef>
                <a:spcPts val="0"/>
              </a:spcBef>
              <a:spcAft>
                <a:spcPts val="0"/>
              </a:spcAft>
              <a:buNone/>
            </a:pPr>
            <a:endParaRPr sz="1800" dirty="0">
              <a:solidFill>
                <a:schemeClr val="lt1"/>
              </a:solidFill>
              <a:latin typeface="Maven Pro"/>
              <a:ea typeface="Maven Pro"/>
              <a:cs typeface="Maven Pro"/>
              <a:sym typeface="Maven Pro"/>
            </a:endParaRPr>
          </a:p>
          <a:p>
            <a:pPr marL="0" lvl="0" indent="0" algn="ctr" rtl="0">
              <a:spcBef>
                <a:spcPts val="0"/>
              </a:spcBef>
              <a:spcAft>
                <a:spcPts val="0"/>
              </a:spcAft>
              <a:buNone/>
            </a:pPr>
            <a:r>
              <a:rPr lang="en" sz="1800" dirty="0">
                <a:solidFill>
                  <a:schemeClr val="lt1"/>
                </a:solidFill>
                <a:latin typeface="Maven Pro"/>
                <a:ea typeface="Maven Pro"/>
                <a:cs typeface="Maven Pro"/>
                <a:sym typeface="Maven Pro"/>
              </a:rPr>
              <a:t>Eventually my goal is to apply this predictive modeling based on the median data of all 2,263 zip codes, as well as for all Top 10 markets, to get larger sample sizes.</a:t>
            </a:r>
            <a:endParaRPr sz="1800" dirty="0">
              <a:solidFill>
                <a:schemeClr val="lt1"/>
              </a:solidFill>
              <a:latin typeface="Maven Pro"/>
              <a:ea typeface="Maven Pro"/>
              <a:cs typeface="Maven Pro"/>
              <a:sym typeface="Maven Pro"/>
            </a:endParaRPr>
          </a:p>
          <a:p>
            <a:pPr marL="0" lvl="0" indent="0" algn="l" rtl="0">
              <a:spcBef>
                <a:spcPts val="0"/>
              </a:spcBef>
              <a:spcAft>
                <a:spcPts val="0"/>
              </a:spcAft>
              <a:buNone/>
            </a:pPr>
            <a:endParaRPr sz="1800" dirty="0">
              <a:solidFill>
                <a:schemeClr val="lt1"/>
              </a:solidFill>
              <a:latin typeface="Maven Pro"/>
              <a:ea typeface="Maven Pro"/>
              <a:cs typeface="Maven Pro"/>
              <a:sym typeface="Maven Pro"/>
            </a:endParaRPr>
          </a:p>
        </p:txBody>
      </p:sp>
      <p:pic>
        <p:nvPicPr>
          <p:cNvPr id="133" name="Google Shape;133;p25"/>
          <p:cNvPicPr preferRelativeResize="0"/>
          <p:nvPr/>
        </p:nvPicPr>
        <p:blipFill>
          <a:blip r:embed="rId3">
            <a:alphaModFix/>
          </a:blip>
          <a:stretch>
            <a:fillRect/>
          </a:stretch>
        </p:blipFill>
        <p:spPr>
          <a:xfrm>
            <a:off x="1023238" y="951137"/>
            <a:ext cx="7097525" cy="32412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2">
                                            <p:txEl>
                                              <p:pRg st="0" end="0"/>
                                            </p:txEl>
                                          </p:spTgt>
                                        </p:tgtEl>
                                        <p:attrNameLst>
                                          <p:attrName>style.visibility</p:attrName>
                                        </p:attrNameLst>
                                      </p:cBhvr>
                                      <p:to>
                                        <p:strVal val="visible"/>
                                      </p:to>
                                    </p:set>
                                    <p:animEffect transition="in" filter="fade">
                                      <p:cBhvr>
                                        <p:cTn id="7" dur="1000"/>
                                        <p:tgtEl>
                                          <p:spTgt spid="13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2">
                                            <p:txEl>
                                              <p:pRg st="1" end="1"/>
                                            </p:txEl>
                                          </p:spTgt>
                                        </p:tgtEl>
                                        <p:attrNameLst>
                                          <p:attrName>style.visibility</p:attrName>
                                        </p:attrNameLst>
                                      </p:cBhvr>
                                      <p:to>
                                        <p:strVal val="visible"/>
                                      </p:to>
                                    </p:set>
                                    <p:animEffect transition="in" filter="fade">
                                      <p:cBhvr>
                                        <p:cTn id="12" dur="1000"/>
                                        <p:tgtEl>
                                          <p:spTgt spid="13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2">
                                            <p:txEl>
                                              <p:pRg st="14" end="14"/>
                                            </p:txEl>
                                          </p:spTgt>
                                        </p:tgtEl>
                                        <p:attrNameLst>
                                          <p:attrName>style.visibility</p:attrName>
                                        </p:attrNameLst>
                                      </p:cBhvr>
                                      <p:to>
                                        <p:strVal val="visible"/>
                                      </p:to>
                                    </p:set>
                                    <p:animEffect transition="in" filter="fade">
                                      <p:cBhvr>
                                        <p:cTn id="17" dur="1000"/>
                                        <p:tgtEl>
                                          <p:spTgt spid="132">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1077D2"/>
            </a:gs>
            <a:gs pos="100000">
              <a:srgbClr val="093153"/>
            </a:gs>
          </a:gsLst>
          <a:lin ang="5400012" scaled="0"/>
        </a:gradFill>
        <a:effectLst/>
      </p:bgPr>
    </p:bg>
    <p:spTree>
      <p:nvGrpSpPr>
        <p:cNvPr id="1" name="Shape 137"/>
        <p:cNvGrpSpPr/>
        <p:nvPr/>
      </p:nvGrpSpPr>
      <p:grpSpPr>
        <a:xfrm>
          <a:off x="0" y="0"/>
          <a:ext cx="0" cy="0"/>
          <a:chOff x="0" y="0"/>
          <a:chExt cx="0" cy="0"/>
        </a:xfrm>
      </p:grpSpPr>
      <p:sp>
        <p:nvSpPr>
          <p:cNvPr id="138" name="Google Shape;138;p26"/>
          <p:cNvSpPr txBox="1">
            <a:spLocks noGrp="1"/>
          </p:cNvSpPr>
          <p:nvPr>
            <p:ph type="ctrTitle"/>
          </p:nvPr>
        </p:nvSpPr>
        <p:spPr>
          <a:xfrm>
            <a:off x="222000" y="4340250"/>
            <a:ext cx="8700000" cy="461700"/>
          </a:xfrm>
          <a:prstGeom prst="rect">
            <a:avLst/>
          </a:prstGeom>
        </p:spPr>
        <p:txBody>
          <a:bodyPr spcFirstLastPara="1" wrap="square" lIns="91425" tIns="91425" rIns="91425" bIns="91425" anchor="b" anchorCtr="0">
            <a:spAutoFit/>
          </a:bodyPr>
          <a:lstStyle/>
          <a:p>
            <a:pPr marL="0" lvl="0" indent="0" algn="ctr" rtl="0">
              <a:spcBef>
                <a:spcPts val="0"/>
              </a:spcBef>
              <a:spcAft>
                <a:spcPts val="0"/>
              </a:spcAft>
              <a:buNone/>
            </a:pPr>
            <a:r>
              <a:rPr lang="en" sz="1800" b="1">
                <a:solidFill>
                  <a:schemeClr val="lt1"/>
                </a:solidFill>
                <a:latin typeface="Maven Pro"/>
                <a:ea typeface="Maven Pro"/>
                <a:cs typeface="Maven Pro"/>
                <a:sym typeface="Maven Pro"/>
              </a:rPr>
              <a:t>Sweet!!! </a:t>
            </a:r>
            <a:r>
              <a:rPr lang="en" sz="1800">
                <a:solidFill>
                  <a:schemeClr val="lt1"/>
                </a:solidFill>
                <a:latin typeface="Maven Pro"/>
                <a:ea typeface="Maven Pro"/>
                <a:cs typeface="Maven Pro"/>
                <a:sym typeface="Maven Pro"/>
              </a:rPr>
              <a:t>This prediction ends 2020 extremely close to the actual!</a:t>
            </a:r>
            <a:endParaRPr sz="1800">
              <a:solidFill>
                <a:schemeClr val="lt1"/>
              </a:solidFill>
              <a:latin typeface="Maven Pro"/>
              <a:ea typeface="Maven Pro"/>
              <a:cs typeface="Maven Pro"/>
              <a:sym typeface="Maven Pro"/>
            </a:endParaRPr>
          </a:p>
        </p:txBody>
      </p:sp>
      <p:pic>
        <p:nvPicPr>
          <p:cNvPr id="139" name="Google Shape;139;p26"/>
          <p:cNvPicPr preferRelativeResize="0"/>
          <p:nvPr/>
        </p:nvPicPr>
        <p:blipFill>
          <a:blip r:embed="rId3">
            <a:alphaModFix/>
          </a:blip>
          <a:stretch>
            <a:fillRect/>
          </a:stretch>
        </p:blipFill>
        <p:spPr>
          <a:xfrm>
            <a:off x="819151" y="912600"/>
            <a:ext cx="7505701" cy="3427650"/>
          </a:xfrm>
          <a:prstGeom prst="rect">
            <a:avLst/>
          </a:prstGeom>
          <a:noFill/>
          <a:ln>
            <a:noFill/>
          </a:ln>
        </p:spPr>
      </p:pic>
      <p:sp>
        <p:nvSpPr>
          <p:cNvPr id="140" name="Google Shape;140;p26"/>
          <p:cNvSpPr txBox="1">
            <a:spLocks noGrp="1"/>
          </p:cNvSpPr>
          <p:nvPr>
            <p:ph type="ctrTitle"/>
          </p:nvPr>
        </p:nvSpPr>
        <p:spPr>
          <a:xfrm>
            <a:off x="222000" y="341550"/>
            <a:ext cx="8700000" cy="461700"/>
          </a:xfrm>
          <a:prstGeom prst="rect">
            <a:avLst/>
          </a:prstGeom>
        </p:spPr>
        <p:txBody>
          <a:bodyPr spcFirstLastPara="1" wrap="square" lIns="91425" tIns="91425" rIns="91425" bIns="91425" anchor="b" anchorCtr="0">
            <a:spAutoFit/>
          </a:bodyPr>
          <a:lstStyle/>
          <a:p>
            <a:pPr marL="0" lvl="0" indent="0" algn="ctr" rtl="0">
              <a:spcBef>
                <a:spcPts val="0"/>
              </a:spcBef>
              <a:spcAft>
                <a:spcPts val="0"/>
              </a:spcAft>
              <a:buNone/>
            </a:pPr>
            <a:r>
              <a:rPr lang="en" sz="1800">
                <a:solidFill>
                  <a:schemeClr val="lt1"/>
                </a:solidFill>
                <a:latin typeface="Maven Pro"/>
                <a:ea typeface="Maven Pro"/>
                <a:cs typeface="Maven Pro"/>
                <a:sym typeface="Maven Pro"/>
              </a:rPr>
              <a:t>We need to increase the sample of testing data, so let’s include 2020 after all.</a:t>
            </a:r>
            <a:endParaRPr sz="1800">
              <a:solidFill>
                <a:schemeClr val="lt1"/>
              </a:solidFill>
              <a:latin typeface="Maven Pro"/>
              <a:ea typeface="Maven Pro"/>
              <a:cs typeface="Maven Pro"/>
              <a:sym typeface="Maven Pr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0">
                                            <p:txEl>
                                              <p:pRg st="0" end="0"/>
                                            </p:txEl>
                                          </p:spTgt>
                                        </p:tgtEl>
                                        <p:attrNameLst>
                                          <p:attrName>style.visibility</p:attrName>
                                        </p:attrNameLst>
                                      </p:cBhvr>
                                      <p:to>
                                        <p:strVal val="visible"/>
                                      </p:to>
                                    </p:set>
                                    <p:animEffect transition="in" filter="fade">
                                      <p:cBhvr>
                                        <p:cTn id="7" dur="1000"/>
                                        <p:tgtEl>
                                          <p:spTgt spid="14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9"/>
                                        </p:tgtEl>
                                        <p:attrNameLst>
                                          <p:attrName>style.visibility</p:attrName>
                                        </p:attrNameLst>
                                      </p:cBhvr>
                                      <p:to>
                                        <p:strVal val="visible"/>
                                      </p:to>
                                    </p:set>
                                    <p:animEffect transition="in" filter="fade">
                                      <p:cBhvr>
                                        <p:cTn id="12" dur="1000"/>
                                        <p:tgtEl>
                                          <p:spTgt spid="13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8">
                                            <p:txEl>
                                              <p:pRg st="0" end="0"/>
                                            </p:txEl>
                                          </p:spTgt>
                                        </p:tgtEl>
                                        <p:attrNameLst>
                                          <p:attrName>style.visibility</p:attrName>
                                        </p:attrNameLst>
                                      </p:cBhvr>
                                      <p:to>
                                        <p:strVal val="visible"/>
                                      </p:to>
                                    </p:set>
                                    <p:animEffect transition="in" filter="fade">
                                      <p:cBhvr>
                                        <p:cTn id="17" dur="1000"/>
                                        <p:tgtEl>
                                          <p:spTgt spid="13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1077D2"/>
            </a:gs>
            <a:gs pos="100000">
              <a:srgbClr val="093153"/>
            </a:gs>
          </a:gsLst>
          <a:lin ang="5400012" scaled="0"/>
        </a:gradFill>
        <a:effectLst/>
      </p:bgPr>
    </p:bg>
    <p:spTree>
      <p:nvGrpSpPr>
        <p:cNvPr id="1" name="Shape 144"/>
        <p:cNvGrpSpPr/>
        <p:nvPr/>
      </p:nvGrpSpPr>
      <p:grpSpPr>
        <a:xfrm>
          <a:off x="0" y="0"/>
          <a:ext cx="0" cy="0"/>
          <a:chOff x="0" y="0"/>
          <a:chExt cx="0" cy="0"/>
        </a:xfrm>
      </p:grpSpPr>
      <p:sp>
        <p:nvSpPr>
          <p:cNvPr id="145" name="Google Shape;145;p27"/>
          <p:cNvSpPr txBox="1"/>
          <p:nvPr/>
        </p:nvSpPr>
        <p:spPr>
          <a:xfrm>
            <a:off x="308850" y="1432975"/>
            <a:ext cx="4070400" cy="37866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chemeClr val="lt1"/>
              </a:buClr>
              <a:buSzPts val="1800"/>
              <a:buFont typeface="Maven Pro"/>
              <a:buChar char="●"/>
            </a:pPr>
            <a:r>
              <a:rPr lang="en" sz="1800">
                <a:solidFill>
                  <a:schemeClr val="lt1"/>
                </a:solidFill>
                <a:latin typeface="Maven Pro"/>
                <a:ea typeface="Maven Pro"/>
                <a:cs typeface="Maven Pro"/>
                <a:sym typeface="Maven Pro"/>
              </a:rPr>
              <a:t>Zillow. It’s not just for ogling your friends’ home price history or daydreaming about buying a house you can’t afford.</a:t>
            </a:r>
            <a:endParaRPr sz="1800">
              <a:solidFill>
                <a:schemeClr val="lt1"/>
              </a:solidFill>
              <a:latin typeface="Maven Pro"/>
              <a:ea typeface="Maven Pro"/>
              <a:cs typeface="Maven Pro"/>
              <a:sym typeface="Maven Pro"/>
            </a:endParaRPr>
          </a:p>
          <a:p>
            <a:pPr marL="457200" lvl="0" indent="-342900" algn="l" rtl="0">
              <a:spcBef>
                <a:spcPts val="0"/>
              </a:spcBef>
              <a:spcAft>
                <a:spcPts val="0"/>
              </a:spcAft>
              <a:buClr>
                <a:schemeClr val="lt1"/>
              </a:buClr>
              <a:buSzPts val="1800"/>
              <a:buFont typeface="Maven Pro"/>
              <a:buChar char="●"/>
            </a:pPr>
            <a:r>
              <a:rPr lang="en" sz="1800">
                <a:solidFill>
                  <a:schemeClr val="lt1"/>
                </a:solidFill>
                <a:latin typeface="Maven Pro"/>
                <a:ea typeface="Maven Pro"/>
                <a:cs typeface="Maven Pro"/>
                <a:sym typeface="Maven Pro"/>
              </a:rPr>
              <a:t>bfill and ffill limitations</a:t>
            </a:r>
            <a:endParaRPr sz="1800">
              <a:solidFill>
                <a:schemeClr val="lt1"/>
              </a:solidFill>
              <a:latin typeface="Maven Pro"/>
              <a:ea typeface="Maven Pro"/>
              <a:cs typeface="Maven Pro"/>
              <a:sym typeface="Maven Pro"/>
            </a:endParaRPr>
          </a:p>
          <a:p>
            <a:pPr marL="457200" lvl="0" indent="-342900" algn="l" rtl="0">
              <a:spcBef>
                <a:spcPts val="0"/>
              </a:spcBef>
              <a:spcAft>
                <a:spcPts val="0"/>
              </a:spcAft>
              <a:buClr>
                <a:schemeClr val="lt1"/>
              </a:buClr>
              <a:buSzPts val="1800"/>
              <a:buFont typeface="Maven Pro"/>
              <a:buChar char="●"/>
            </a:pPr>
            <a:r>
              <a:rPr lang="en" sz="1800">
                <a:solidFill>
                  <a:schemeClr val="lt1"/>
                </a:solidFill>
                <a:latin typeface="Maven Pro"/>
                <a:ea typeface="Maven Pro"/>
                <a:cs typeface="Maven Pro"/>
                <a:sym typeface="Maven Pro"/>
              </a:rPr>
              <a:t>Transpose difficulty with dtypes</a:t>
            </a:r>
            <a:endParaRPr sz="1800">
              <a:solidFill>
                <a:schemeClr val="lt1"/>
              </a:solidFill>
              <a:latin typeface="Maven Pro"/>
              <a:ea typeface="Maven Pro"/>
              <a:cs typeface="Maven Pro"/>
              <a:sym typeface="Maven Pro"/>
            </a:endParaRPr>
          </a:p>
          <a:p>
            <a:pPr marL="457200" lvl="0" indent="-342900" algn="l" rtl="0">
              <a:spcBef>
                <a:spcPts val="0"/>
              </a:spcBef>
              <a:spcAft>
                <a:spcPts val="0"/>
              </a:spcAft>
              <a:buClr>
                <a:schemeClr val="lt1"/>
              </a:buClr>
              <a:buSzPts val="1800"/>
              <a:buFont typeface="Maven Pro"/>
              <a:buChar char="●"/>
            </a:pPr>
            <a:r>
              <a:rPr lang="en" sz="1800">
                <a:solidFill>
                  <a:schemeClr val="lt1"/>
                </a:solidFill>
                <a:latin typeface="Maven Pro"/>
                <a:ea typeface="Maven Pro"/>
                <a:cs typeface="Maven Pro"/>
                <a:sym typeface="Maven Pro"/>
              </a:rPr>
              <a:t>This dataset is pretty massive, so you could go a number of directions as to what/how you want to analyze or derive ML modeling from it.</a:t>
            </a:r>
            <a:endParaRPr sz="1800">
              <a:solidFill>
                <a:schemeClr val="lt1"/>
              </a:solidFill>
              <a:latin typeface="Maven Pro"/>
              <a:ea typeface="Maven Pro"/>
              <a:cs typeface="Maven Pro"/>
              <a:sym typeface="Maven Pro"/>
            </a:endParaRPr>
          </a:p>
          <a:p>
            <a:pPr marL="0" lvl="0" indent="0" algn="l" rtl="0">
              <a:spcBef>
                <a:spcPts val="0"/>
              </a:spcBef>
              <a:spcAft>
                <a:spcPts val="0"/>
              </a:spcAft>
              <a:buNone/>
            </a:pPr>
            <a:endParaRPr sz="1800">
              <a:solidFill>
                <a:schemeClr val="lt1"/>
              </a:solidFill>
              <a:latin typeface="Maven Pro"/>
              <a:ea typeface="Maven Pro"/>
              <a:cs typeface="Maven Pro"/>
              <a:sym typeface="Maven Pro"/>
            </a:endParaRPr>
          </a:p>
          <a:p>
            <a:pPr marL="0" lvl="0" indent="0" algn="l" rtl="0">
              <a:spcBef>
                <a:spcPts val="0"/>
              </a:spcBef>
              <a:spcAft>
                <a:spcPts val="0"/>
              </a:spcAft>
              <a:buNone/>
            </a:pPr>
            <a:endParaRPr sz="1800">
              <a:solidFill>
                <a:schemeClr val="lt1"/>
              </a:solidFill>
              <a:latin typeface="Maven Pro"/>
              <a:ea typeface="Maven Pro"/>
              <a:cs typeface="Maven Pro"/>
              <a:sym typeface="Maven Pro"/>
            </a:endParaRPr>
          </a:p>
        </p:txBody>
      </p:sp>
      <p:sp>
        <p:nvSpPr>
          <p:cNvPr id="146" name="Google Shape;146;p27"/>
          <p:cNvSpPr txBox="1"/>
          <p:nvPr/>
        </p:nvSpPr>
        <p:spPr>
          <a:xfrm>
            <a:off x="308850" y="561300"/>
            <a:ext cx="85263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b="1">
                <a:solidFill>
                  <a:schemeClr val="lt1"/>
                </a:solidFill>
                <a:latin typeface="Maven Pro"/>
                <a:ea typeface="Maven Pro"/>
                <a:cs typeface="Maven Pro"/>
                <a:sym typeface="Maven Pro"/>
              </a:rPr>
              <a:t>Final Thoughts &amp; Takeaways</a:t>
            </a:r>
            <a:endParaRPr sz="3000" b="1">
              <a:solidFill>
                <a:schemeClr val="lt1"/>
              </a:solidFill>
              <a:latin typeface="Maven Pro"/>
              <a:ea typeface="Maven Pro"/>
              <a:cs typeface="Maven Pro"/>
              <a:sym typeface="Maven Pro"/>
            </a:endParaRPr>
          </a:p>
        </p:txBody>
      </p:sp>
      <p:pic>
        <p:nvPicPr>
          <p:cNvPr id="147" name="Google Shape;147;p27"/>
          <p:cNvPicPr preferRelativeResize="0"/>
          <p:nvPr/>
        </p:nvPicPr>
        <p:blipFill>
          <a:blip r:embed="rId3">
            <a:alphaModFix/>
          </a:blip>
          <a:stretch>
            <a:fillRect/>
          </a:stretch>
        </p:blipFill>
        <p:spPr>
          <a:xfrm>
            <a:off x="4993475" y="1553550"/>
            <a:ext cx="3695025" cy="2437500"/>
          </a:xfrm>
          <a:prstGeom prst="rect">
            <a:avLst/>
          </a:prstGeom>
          <a:noFill/>
          <a:ln>
            <a:noFill/>
          </a:ln>
        </p:spPr>
      </p:pic>
      <p:sp>
        <p:nvSpPr>
          <p:cNvPr id="148" name="Google Shape;148;p27"/>
          <p:cNvSpPr txBox="1"/>
          <p:nvPr/>
        </p:nvSpPr>
        <p:spPr>
          <a:xfrm>
            <a:off x="5245738" y="4119775"/>
            <a:ext cx="31905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Maven Pro"/>
                <a:ea typeface="Maven Pro"/>
                <a:cs typeface="Maven Pro"/>
                <a:sym typeface="Maven Pro"/>
              </a:rPr>
              <a:t>THANK YOU!</a:t>
            </a:r>
            <a:endParaRPr sz="2800">
              <a:solidFill>
                <a:schemeClr val="accent6"/>
              </a:solidFill>
              <a:latin typeface="Maven Pro"/>
              <a:ea typeface="Maven Pro"/>
              <a:cs typeface="Maven Pro"/>
              <a:sym typeface="Maven Pr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animEffect transition="in" filter="fade">
                                      <p:cBhvr>
                                        <p:cTn id="7" dur="1000"/>
                                        <p:tgtEl>
                                          <p:spTgt spid="14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5">
                                            <p:txEl>
                                              <p:pRg st="1" end="1"/>
                                            </p:txEl>
                                          </p:spTgt>
                                        </p:tgtEl>
                                        <p:attrNameLst>
                                          <p:attrName>style.visibility</p:attrName>
                                        </p:attrNameLst>
                                      </p:cBhvr>
                                      <p:to>
                                        <p:strVal val="visible"/>
                                      </p:to>
                                    </p:set>
                                    <p:animEffect transition="in" filter="fade">
                                      <p:cBhvr>
                                        <p:cTn id="12" dur="1000"/>
                                        <p:tgtEl>
                                          <p:spTgt spid="14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5">
                                            <p:txEl>
                                              <p:pRg st="2" end="2"/>
                                            </p:txEl>
                                          </p:spTgt>
                                        </p:tgtEl>
                                        <p:attrNameLst>
                                          <p:attrName>style.visibility</p:attrName>
                                        </p:attrNameLst>
                                      </p:cBhvr>
                                      <p:to>
                                        <p:strVal val="visible"/>
                                      </p:to>
                                    </p:set>
                                    <p:animEffect transition="in" filter="fade">
                                      <p:cBhvr>
                                        <p:cTn id="17" dur="1000"/>
                                        <p:tgtEl>
                                          <p:spTgt spid="14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5">
                                            <p:txEl>
                                              <p:pRg st="3" end="3"/>
                                            </p:txEl>
                                          </p:spTgt>
                                        </p:tgtEl>
                                        <p:attrNameLst>
                                          <p:attrName>style.visibility</p:attrName>
                                        </p:attrNameLst>
                                      </p:cBhvr>
                                      <p:to>
                                        <p:strVal val="visible"/>
                                      </p:to>
                                    </p:set>
                                    <p:animEffect transition="in" filter="fade">
                                      <p:cBhvr>
                                        <p:cTn id="22" dur="1000"/>
                                        <p:tgtEl>
                                          <p:spTgt spid="14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5">
                                            <p:txEl>
                                              <p:pRg st="4" end="4"/>
                                            </p:txEl>
                                          </p:spTgt>
                                        </p:tgtEl>
                                        <p:attrNameLst>
                                          <p:attrName>style.visibility</p:attrName>
                                        </p:attrNameLst>
                                      </p:cBhvr>
                                      <p:to>
                                        <p:strVal val="visible"/>
                                      </p:to>
                                    </p:set>
                                    <p:animEffect transition="in" filter="fade">
                                      <p:cBhvr>
                                        <p:cTn id="27" dur="1000"/>
                                        <p:tgtEl>
                                          <p:spTgt spid="14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5">
                                            <p:txEl>
                                              <p:pRg st="5" end="5"/>
                                            </p:txEl>
                                          </p:spTgt>
                                        </p:tgtEl>
                                        <p:attrNameLst>
                                          <p:attrName>style.visibility</p:attrName>
                                        </p:attrNameLst>
                                      </p:cBhvr>
                                      <p:to>
                                        <p:strVal val="visible"/>
                                      </p:to>
                                    </p:set>
                                    <p:animEffect transition="in" filter="fade">
                                      <p:cBhvr>
                                        <p:cTn id="32" dur="1000"/>
                                        <p:tgtEl>
                                          <p:spTgt spid="14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47"/>
                                        </p:tgtEl>
                                        <p:attrNameLst>
                                          <p:attrName>style.visibility</p:attrName>
                                        </p:attrNameLst>
                                      </p:cBhvr>
                                      <p:to>
                                        <p:strVal val="visible"/>
                                      </p:to>
                                    </p:set>
                                    <p:animEffect transition="in" filter="fade">
                                      <p:cBhvr>
                                        <p:cTn id="37" dur="1000"/>
                                        <p:tgtEl>
                                          <p:spTgt spid="14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48"/>
                                        </p:tgtEl>
                                        <p:attrNameLst>
                                          <p:attrName>style.visibility</p:attrName>
                                        </p:attrNameLst>
                                      </p:cBhvr>
                                      <p:to>
                                        <p:strVal val="visible"/>
                                      </p:to>
                                    </p:set>
                                    <p:animEffect transition="in" filter="fade">
                                      <p:cBhvr>
                                        <p:cTn id="42" dur="1000"/>
                                        <p:tgtEl>
                                          <p:spTgt spid="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1077D2"/>
            </a:gs>
            <a:gs pos="100000">
              <a:srgbClr val="093153"/>
            </a:gs>
          </a:gsLst>
          <a:lin ang="5400012" scaled="0"/>
        </a:gradFill>
        <a:effectLst/>
      </p:bgPr>
    </p:bg>
    <p:spTree>
      <p:nvGrpSpPr>
        <p:cNvPr id="1" name="Shape 152"/>
        <p:cNvGrpSpPr/>
        <p:nvPr/>
      </p:nvGrpSpPr>
      <p:grpSpPr>
        <a:xfrm>
          <a:off x="0" y="0"/>
          <a:ext cx="0" cy="0"/>
          <a:chOff x="0" y="0"/>
          <a:chExt cx="0" cy="0"/>
        </a:xfrm>
      </p:grpSpPr>
      <p:sp>
        <p:nvSpPr>
          <p:cNvPr id="153" name="Google Shape;153;p28"/>
          <p:cNvSpPr txBox="1"/>
          <p:nvPr/>
        </p:nvSpPr>
        <p:spPr>
          <a:xfrm>
            <a:off x="308850" y="2065900"/>
            <a:ext cx="85263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400">
                <a:solidFill>
                  <a:schemeClr val="lt1"/>
                </a:solidFill>
                <a:latin typeface="Maven Pro"/>
                <a:ea typeface="Maven Pro"/>
                <a:cs typeface="Maven Pro"/>
                <a:sym typeface="Maven Pro"/>
              </a:rPr>
              <a:t>This presentation has concluded for the day.</a:t>
            </a:r>
            <a:endParaRPr sz="2400">
              <a:solidFill>
                <a:schemeClr val="lt1"/>
              </a:solidFill>
              <a:latin typeface="Maven Pro"/>
              <a:ea typeface="Maven Pro"/>
              <a:cs typeface="Maven Pro"/>
              <a:sym typeface="Maven Pro"/>
            </a:endParaRPr>
          </a:p>
          <a:p>
            <a:pPr marL="0" lvl="0" indent="0" algn="ctr" rtl="0">
              <a:spcBef>
                <a:spcPts val="0"/>
              </a:spcBef>
              <a:spcAft>
                <a:spcPts val="0"/>
              </a:spcAft>
              <a:buNone/>
            </a:pPr>
            <a:r>
              <a:rPr lang="en" sz="2400">
                <a:solidFill>
                  <a:schemeClr val="lt1"/>
                </a:solidFill>
                <a:latin typeface="Maven Pro"/>
                <a:ea typeface="Maven Pro"/>
                <a:cs typeface="Maven Pro"/>
                <a:sym typeface="Maven Pro"/>
              </a:rPr>
              <a:t>Stay tuned for more data science wonderment. </a:t>
            </a:r>
            <a:endParaRPr sz="2400">
              <a:solidFill>
                <a:schemeClr val="lt1"/>
              </a:solidFill>
              <a:latin typeface="Maven Pro"/>
              <a:ea typeface="Maven Pro"/>
              <a:cs typeface="Maven Pro"/>
              <a:sym typeface="Maven Pr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1077D2"/>
            </a:gs>
            <a:gs pos="100000">
              <a:srgbClr val="093153"/>
            </a:gs>
          </a:gsLst>
          <a:lin ang="5400012" scaled="0"/>
        </a:gradFill>
        <a:effectLst/>
      </p:bgPr>
    </p:bg>
    <p:spTree>
      <p:nvGrpSpPr>
        <p:cNvPr id="1" name="Shape 63"/>
        <p:cNvGrpSpPr/>
        <p:nvPr/>
      </p:nvGrpSpPr>
      <p:grpSpPr>
        <a:xfrm>
          <a:off x="0" y="0"/>
          <a:ext cx="0" cy="0"/>
          <a:chOff x="0" y="0"/>
          <a:chExt cx="0" cy="0"/>
        </a:xfrm>
      </p:grpSpPr>
      <p:sp>
        <p:nvSpPr>
          <p:cNvPr id="64" name="Google Shape;64;p14"/>
          <p:cNvSpPr txBox="1">
            <a:spLocks noGrp="1"/>
          </p:cNvSpPr>
          <p:nvPr>
            <p:ph type="ctrTitle"/>
          </p:nvPr>
        </p:nvSpPr>
        <p:spPr>
          <a:xfrm>
            <a:off x="164306" y="371400"/>
            <a:ext cx="8673600" cy="4587000"/>
          </a:xfrm>
          <a:prstGeom prst="rect">
            <a:avLst/>
          </a:prstGeom>
        </p:spPr>
        <p:txBody>
          <a:bodyPr spcFirstLastPara="1" wrap="square" lIns="91425" tIns="91425" rIns="91425" bIns="91425" anchor="b" anchorCtr="0">
            <a:spAutoFit/>
          </a:bodyPr>
          <a:lstStyle/>
          <a:p>
            <a:pPr marL="457200" lvl="0" indent="-368300" algn="l" rtl="0">
              <a:lnSpc>
                <a:spcPct val="100000"/>
              </a:lnSpc>
              <a:spcBef>
                <a:spcPts val="0"/>
              </a:spcBef>
              <a:spcAft>
                <a:spcPts val="0"/>
              </a:spcAft>
              <a:buClr>
                <a:schemeClr val="lt1"/>
              </a:buClr>
              <a:buSzPts val="2200"/>
              <a:buFont typeface="Maven Pro"/>
              <a:buChar char="●"/>
            </a:pPr>
            <a:r>
              <a:rPr lang="en" sz="2200" dirty="0">
                <a:solidFill>
                  <a:schemeClr val="lt1"/>
                </a:solidFill>
                <a:latin typeface="Maven Pro"/>
                <a:ea typeface="Maven Pro"/>
                <a:cs typeface="Maven Pro"/>
                <a:sym typeface="Maven Pro"/>
              </a:rPr>
              <a:t>Why did I choose this subject &amp; dataset?</a:t>
            </a:r>
            <a:endParaRPr sz="2200" dirty="0">
              <a:solidFill>
                <a:schemeClr val="lt1"/>
              </a:solidFill>
              <a:latin typeface="Maven Pro"/>
              <a:ea typeface="Maven Pro"/>
              <a:cs typeface="Maven Pro"/>
              <a:sym typeface="Maven Pro"/>
            </a:endParaRPr>
          </a:p>
          <a:p>
            <a:pPr marL="914400" lvl="1" indent="-368300" algn="l" rtl="0">
              <a:lnSpc>
                <a:spcPct val="100000"/>
              </a:lnSpc>
              <a:spcBef>
                <a:spcPts val="0"/>
              </a:spcBef>
              <a:spcAft>
                <a:spcPts val="0"/>
              </a:spcAft>
              <a:buClr>
                <a:schemeClr val="lt1"/>
              </a:buClr>
              <a:buSzPts val="2200"/>
              <a:buFont typeface="Maven Pro"/>
              <a:buChar char="○"/>
            </a:pPr>
            <a:r>
              <a:rPr lang="en" sz="2200" dirty="0">
                <a:solidFill>
                  <a:schemeClr val="lt1"/>
                </a:solidFill>
                <a:latin typeface="Maven Pro"/>
                <a:ea typeface="Maven Pro"/>
                <a:cs typeface="Maven Pro"/>
                <a:sym typeface="Maven Pro"/>
              </a:rPr>
              <a:t>Personal relevance</a:t>
            </a:r>
            <a:endParaRPr sz="2200" dirty="0">
              <a:solidFill>
                <a:schemeClr val="lt1"/>
              </a:solidFill>
              <a:latin typeface="Maven Pro"/>
              <a:ea typeface="Maven Pro"/>
              <a:cs typeface="Maven Pro"/>
              <a:sym typeface="Maven Pro"/>
            </a:endParaRPr>
          </a:p>
          <a:p>
            <a:pPr marL="1371600" lvl="2" indent="-368300" algn="l" rtl="0">
              <a:lnSpc>
                <a:spcPct val="100000"/>
              </a:lnSpc>
              <a:spcBef>
                <a:spcPts val="0"/>
              </a:spcBef>
              <a:spcAft>
                <a:spcPts val="0"/>
              </a:spcAft>
              <a:buClr>
                <a:schemeClr val="lt1"/>
              </a:buClr>
              <a:buSzPts val="2200"/>
              <a:buFont typeface="Maven Pro"/>
              <a:buChar char="■"/>
            </a:pPr>
            <a:r>
              <a:rPr lang="en" sz="2200" dirty="0">
                <a:solidFill>
                  <a:schemeClr val="lt1"/>
                </a:solidFill>
                <a:latin typeface="Maven Pro"/>
                <a:ea typeface="Maven Pro"/>
                <a:cs typeface="Maven Pro"/>
                <a:sym typeface="Maven Pro"/>
              </a:rPr>
              <a:t>Been renting for over 20 years in the L.A./Southern California area, difficult to find data targeted to renters.</a:t>
            </a:r>
            <a:endParaRPr sz="2200" dirty="0">
              <a:solidFill>
                <a:schemeClr val="lt1"/>
              </a:solidFill>
              <a:latin typeface="Maven Pro"/>
              <a:ea typeface="Maven Pro"/>
              <a:cs typeface="Maven Pro"/>
              <a:sym typeface="Maven Pro"/>
            </a:endParaRPr>
          </a:p>
          <a:p>
            <a:pPr marL="914400" lvl="1" indent="-368300" algn="l" rtl="0">
              <a:lnSpc>
                <a:spcPct val="100000"/>
              </a:lnSpc>
              <a:spcBef>
                <a:spcPts val="0"/>
              </a:spcBef>
              <a:spcAft>
                <a:spcPts val="0"/>
              </a:spcAft>
              <a:buClr>
                <a:schemeClr val="lt1"/>
              </a:buClr>
              <a:buSzPts val="2200"/>
              <a:buFont typeface="Maven Pro"/>
              <a:buChar char="○"/>
            </a:pPr>
            <a:r>
              <a:rPr lang="en" sz="2200" dirty="0">
                <a:solidFill>
                  <a:schemeClr val="lt1"/>
                </a:solidFill>
                <a:latin typeface="Maven Pro"/>
                <a:ea typeface="Maven Pro"/>
                <a:cs typeface="Maven Pro"/>
                <a:sym typeface="Maven Pro"/>
              </a:rPr>
              <a:t>Methodology of the dataset seems of high quality</a:t>
            </a:r>
            <a:endParaRPr sz="2200" dirty="0">
              <a:solidFill>
                <a:schemeClr val="lt1"/>
              </a:solidFill>
              <a:latin typeface="Maven Pro"/>
              <a:ea typeface="Maven Pro"/>
              <a:cs typeface="Maven Pro"/>
              <a:sym typeface="Maven Pro"/>
            </a:endParaRPr>
          </a:p>
          <a:p>
            <a:pPr marL="1371600" lvl="2" indent="-368300" algn="l" rtl="0">
              <a:lnSpc>
                <a:spcPct val="100000"/>
              </a:lnSpc>
              <a:spcBef>
                <a:spcPts val="0"/>
              </a:spcBef>
              <a:spcAft>
                <a:spcPts val="0"/>
              </a:spcAft>
              <a:buClr>
                <a:schemeClr val="lt1"/>
              </a:buClr>
              <a:buSzPts val="2200"/>
              <a:buFont typeface="Maven Pro"/>
              <a:buChar char="■"/>
            </a:pPr>
            <a:r>
              <a:rPr lang="en" sz="2200" dirty="0">
                <a:solidFill>
                  <a:schemeClr val="lt1"/>
                </a:solidFill>
                <a:latin typeface="Maven Pro"/>
                <a:ea typeface="Maven Pro"/>
                <a:cs typeface="Maven Pro"/>
                <a:sym typeface="Maven Pro"/>
              </a:rPr>
              <a:t>Weighted to factor for: variations in home sizes, availability, asking vs. actual prices, all homes in the zip code (not just those listed for rent) and structure age.</a:t>
            </a:r>
            <a:endParaRPr sz="2200" dirty="0">
              <a:solidFill>
                <a:schemeClr val="lt1"/>
              </a:solidFill>
              <a:latin typeface="Maven Pro"/>
              <a:ea typeface="Maven Pro"/>
              <a:cs typeface="Maven Pro"/>
              <a:sym typeface="Maven Pro"/>
            </a:endParaRPr>
          </a:p>
          <a:p>
            <a:pPr marL="1371600" lvl="2" indent="-368300" algn="l" rtl="0">
              <a:spcBef>
                <a:spcPts val="0"/>
              </a:spcBef>
              <a:spcAft>
                <a:spcPts val="0"/>
              </a:spcAft>
              <a:buClr>
                <a:schemeClr val="lt1"/>
              </a:buClr>
              <a:buSzPts val="2200"/>
              <a:buFont typeface="Maven Pro"/>
              <a:buChar char="■"/>
            </a:pPr>
            <a:r>
              <a:rPr lang="en" sz="2200" dirty="0">
                <a:solidFill>
                  <a:schemeClr val="lt1"/>
                </a:solidFill>
                <a:latin typeface="Maven Pro"/>
                <a:ea typeface="Maven Pro"/>
                <a:cs typeface="Maven Pro"/>
                <a:sym typeface="Maven Pro"/>
              </a:rPr>
              <a:t>Rents are given a 3-month exponentially weighted moving average, then the mean of the middle 20% (the 40-to-60 percentile) is used to calculate each month.</a:t>
            </a:r>
            <a:endParaRPr sz="2200" dirty="0">
              <a:solidFill>
                <a:schemeClr val="lt1"/>
              </a:solidFill>
              <a:latin typeface="Maven Pro"/>
              <a:ea typeface="Maven Pro"/>
              <a:cs typeface="Maven Pro"/>
              <a:sym typeface="Maven Pro"/>
            </a:endParaRPr>
          </a:p>
          <a:p>
            <a:pPr marL="1371600" lvl="2" indent="-368300" algn="l" rtl="0">
              <a:spcBef>
                <a:spcPts val="0"/>
              </a:spcBef>
              <a:spcAft>
                <a:spcPts val="0"/>
              </a:spcAft>
              <a:buClr>
                <a:schemeClr val="lt1"/>
              </a:buClr>
              <a:buSzPts val="2200"/>
              <a:buFont typeface="Maven Pro"/>
              <a:buChar char="■"/>
            </a:pPr>
            <a:r>
              <a:rPr lang="en" sz="2200" dirty="0">
                <a:solidFill>
                  <a:schemeClr val="lt1"/>
                </a:solidFill>
                <a:latin typeface="Maven Pro"/>
                <a:ea typeface="Maven Pro"/>
                <a:cs typeface="Maven Pro"/>
                <a:sym typeface="Maven Pro"/>
              </a:rPr>
              <a:t>“Middle quintile” usage reduces effect of variance due to minor changes or noise in the data.</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4">
                                            <p:txEl>
                                              <p:pRg st="0" end="0"/>
                                            </p:txEl>
                                          </p:spTgt>
                                        </p:tgtEl>
                                        <p:attrNameLst>
                                          <p:attrName>style.visibility</p:attrName>
                                        </p:attrNameLst>
                                      </p:cBhvr>
                                      <p:to>
                                        <p:strVal val="visible"/>
                                      </p:to>
                                    </p:set>
                                    <p:animEffect transition="in" filter="fade">
                                      <p:cBhvr>
                                        <p:cTn id="7" dur="1000"/>
                                        <p:tgtEl>
                                          <p:spTgt spid="6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4">
                                            <p:txEl>
                                              <p:pRg st="1" end="1"/>
                                            </p:txEl>
                                          </p:spTgt>
                                        </p:tgtEl>
                                        <p:attrNameLst>
                                          <p:attrName>style.visibility</p:attrName>
                                        </p:attrNameLst>
                                      </p:cBhvr>
                                      <p:to>
                                        <p:strVal val="visible"/>
                                      </p:to>
                                    </p:set>
                                    <p:animEffect transition="in" filter="fade">
                                      <p:cBhvr>
                                        <p:cTn id="12" dur="1000"/>
                                        <p:tgtEl>
                                          <p:spTgt spid="6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4">
                                            <p:txEl>
                                              <p:pRg st="2" end="2"/>
                                            </p:txEl>
                                          </p:spTgt>
                                        </p:tgtEl>
                                        <p:attrNameLst>
                                          <p:attrName>style.visibility</p:attrName>
                                        </p:attrNameLst>
                                      </p:cBhvr>
                                      <p:to>
                                        <p:strVal val="visible"/>
                                      </p:to>
                                    </p:set>
                                    <p:animEffect transition="in" filter="fade">
                                      <p:cBhvr>
                                        <p:cTn id="17" dur="1000"/>
                                        <p:tgtEl>
                                          <p:spTgt spid="6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4">
                                            <p:txEl>
                                              <p:pRg st="3" end="3"/>
                                            </p:txEl>
                                          </p:spTgt>
                                        </p:tgtEl>
                                        <p:attrNameLst>
                                          <p:attrName>style.visibility</p:attrName>
                                        </p:attrNameLst>
                                      </p:cBhvr>
                                      <p:to>
                                        <p:strVal val="visible"/>
                                      </p:to>
                                    </p:set>
                                    <p:animEffect transition="in" filter="fade">
                                      <p:cBhvr>
                                        <p:cTn id="22" dur="1000"/>
                                        <p:tgtEl>
                                          <p:spTgt spid="6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4">
                                            <p:txEl>
                                              <p:pRg st="4" end="4"/>
                                            </p:txEl>
                                          </p:spTgt>
                                        </p:tgtEl>
                                        <p:attrNameLst>
                                          <p:attrName>style.visibility</p:attrName>
                                        </p:attrNameLst>
                                      </p:cBhvr>
                                      <p:to>
                                        <p:strVal val="visible"/>
                                      </p:to>
                                    </p:set>
                                    <p:animEffect transition="in" filter="fade">
                                      <p:cBhvr>
                                        <p:cTn id="27" dur="1000"/>
                                        <p:tgtEl>
                                          <p:spTgt spid="6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4">
                                            <p:txEl>
                                              <p:pRg st="5" end="5"/>
                                            </p:txEl>
                                          </p:spTgt>
                                        </p:tgtEl>
                                        <p:attrNameLst>
                                          <p:attrName>style.visibility</p:attrName>
                                        </p:attrNameLst>
                                      </p:cBhvr>
                                      <p:to>
                                        <p:strVal val="visible"/>
                                      </p:to>
                                    </p:set>
                                    <p:animEffect transition="in" filter="fade">
                                      <p:cBhvr>
                                        <p:cTn id="32" dur="1000"/>
                                        <p:tgtEl>
                                          <p:spTgt spid="6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4">
                                            <p:txEl>
                                              <p:pRg st="6" end="6"/>
                                            </p:txEl>
                                          </p:spTgt>
                                        </p:tgtEl>
                                        <p:attrNameLst>
                                          <p:attrName>style.visibility</p:attrName>
                                        </p:attrNameLst>
                                      </p:cBhvr>
                                      <p:to>
                                        <p:strVal val="visible"/>
                                      </p:to>
                                    </p:set>
                                    <p:animEffect transition="in" filter="fade">
                                      <p:cBhvr>
                                        <p:cTn id="37" dur="1000"/>
                                        <p:tgtEl>
                                          <p:spTgt spid="6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1077D2"/>
            </a:gs>
            <a:gs pos="100000">
              <a:srgbClr val="093153"/>
            </a:gs>
          </a:gsLst>
          <a:lin ang="5400012" scaled="0"/>
        </a:gradFill>
        <a:effectLst/>
      </p:bgPr>
    </p:bg>
    <p:spTree>
      <p:nvGrpSpPr>
        <p:cNvPr id="1" name="Shape 68"/>
        <p:cNvGrpSpPr/>
        <p:nvPr/>
      </p:nvGrpSpPr>
      <p:grpSpPr>
        <a:xfrm>
          <a:off x="0" y="0"/>
          <a:ext cx="0" cy="0"/>
          <a:chOff x="0" y="0"/>
          <a:chExt cx="0" cy="0"/>
        </a:xfrm>
      </p:grpSpPr>
      <p:sp>
        <p:nvSpPr>
          <p:cNvPr id="69" name="Google Shape;69;p15"/>
          <p:cNvSpPr txBox="1"/>
          <p:nvPr/>
        </p:nvSpPr>
        <p:spPr>
          <a:xfrm>
            <a:off x="308850" y="1292725"/>
            <a:ext cx="8526300" cy="1015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a:solidFill>
                  <a:schemeClr val="lt1"/>
                </a:solidFill>
                <a:latin typeface="Maven Pro"/>
                <a:ea typeface="Maven Pro"/>
                <a:cs typeface="Maven Pro"/>
                <a:sym typeface="Maven Pro"/>
              </a:rPr>
              <a:t>Let’s see what we have!!!</a:t>
            </a:r>
            <a:endParaRPr sz="1800">
              <a:solidFill>
                <a:schemeClr val="lt1"/>
              </a:solidFill>
              <a:latin typeface="Maven Pro"/>
              <a:ea typeface="Maven Pro"/>
              <a:cs typeface="Maven Pro"/>
              <a:sym typeface="Maven Pro"/>
            </a:endParaRPr>
          </a:p>
          <a:p>
            <a:pPr marL="0" lvl="0" indent="0" algn="l" rtl="0">
              <a:spcBef>
                <a:spcPts val="0"/>
              </a:spcBef>
              <a:spcAft>
                <a:spcPts val="0"/>
              </a:spcAft>
              <a:buNone/>
            </a:pPr>
            <a:endParaRPr sz="1800">
              <a:solidFill>
                <a:schemeClr val="lt1"/>
              </a:solidFill>
              <a:latin typeface="Maven Pro"/>
              <a:ea typeface="Maven Pro"/>
              <a:cs typeface="Maven Pro"/>
              <a:sym typeface="Maven Pro"/>
            </a:endParaRPr>
          </a:p>
          <a:p>
            <a:pPr marL="0" lvl="0" indent="0" algn="l" rtl="0">
              <a:spcBef>
                <a:spcPts val="0"/>
              </a:spcBef>
              <a:spcAft>
                <a:spcPts val="0"/>
              </a:spcAft>
              <a:buNone/>
            </a:pPr>
            <a:endParaRPr sz="1800">
              <a:solidFill>
                <a:schemeClr val="lt1"/>
              </a:solidFill>
              <a:latin typeface="Maven Pro"/>
              <a:ea typeface="Maven Pro"/>
              <a:cs typeface="Maven Pro"/>
              <a:sym typeface="Maven Pro"/>
            </a:endParaRPr>
          </a:p>
        </p:txBody>
      </p:sp>
      <p:sp>
        <p:nvSpPr>
          <p:cNvPr id="70" name="Google Shape;70;p15"/>
          <p:cNvSpPr txBox="1"/>
          <p:nvPr/>
        </p:nvSpPr>
        <p:spPr>
          <a:xfrm>
            <a:off x="308850" y="646225"/>
            <a:ext cx="85263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b="1">
                <a:solidFill>
                  <a:schemeClr val="lt1"/>
                </a:solidFill>
                <a:latin typeface="Maven Pro"/>
                <a:ea typeface="Maven Pro"/>
                <a:cs typeface="Maven Pro"/>
                <a:sym typeface="Maven Pro"/>
              </a:rPr>
              <a:t>Data Analysis</a:t>
            </a:r>
            <a:endParaRPr sz="3000" b="1">
              <a:solidFill>
                <a:schemeClr val="lt1"/>
              </a:solidFill>
              <a:latin typeface="Maven Pro"/>
              <a:ea typeface="Maven Pro"/>
              <a:cs typeface="Maven Pro"/>
              <a:sym typeface="Maven Pro"/>
            </a:endParaRPr>
          </a:p>
        </p:txBody>
      </p:sp>
      <p:pic>
        <p:nvPicPr>
          <p:cNvPr id="71" name="Google Shape;71;p15"/>
          <p:cNvPicPr preferRelativeResize="0"/>
          <p:nvPr/>
        </p:nvPicPr>
        <p:blipFill>
          <a:blip r:embed="rId3">
            <a:alphaModFix/>
          </a:blip>
          <a:stretch>
            <a:fillRect/>
          </a:stretch>
        </p:blipFill>
        <p:spPr>
          <a:xfrm>
            <a:off x="3211375" y="1842250"/>
            <a:ext cx="2721247" cy="25301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1077D2"/>
            </a:gs>
            <a:gs pos="100000">
              <a:srgbClr val="093153"/>
            </a:gs>
          </a:gsLst>
          <a:lin ang="5400012" scaled="0"/>
        </a:gradFill>
        <a:effectLst/>
      </p:bgPr>
    </p:bg>
    <p:spTree>
      <p:nvGrpSpPr>
        <p:cNvPr id="1" name="Shape 75"/>
        <p:cNvGrpSpPr/>
        <p:nvPr/>
      </p:nvGrpSpPr>
      <p:grpSpPr>
        <a:xfrm>
          <a:off x="0" y="0"/>
          <a:ext cx="0" cy="0"/>
          <a:chOff x="0" y="0"/>
          <a:chExt cx="0" cy="0"/>
        </a:xfrm>
      </p:grpSpPr>
      <p:sp>
        <p:nvSpPr>
          <p:cNvPr id="76" name="Google Shape;76;p16"/>
          <p:cNvSpPr txBox="1">
            <a:spLocks noGrp="1"/>
          </p:cNvSpPr>
          <p:nvPr>
            <p:ph type="ctrTitle"/>
          </p:nvPr>
        </p:nvSpPr>
        <p:spPr>
          <a:xfrm>
            <a:off x="161700" y="268300"/>
            <a:ext cx="2325000" cy="4597200"/>
          </a:xfrm>
          <a:prstGeom prst="rect">
            <a:avLst/>
          </a:prstGeom>
        </p:spPr>
        <p:txBody>
          <a:bodyPr spcFirstLastPara="1" wrap="square" lIns="91425" tIns="91425" rIns="91425" bIns="91425" anchor="b" anchorCtr="0">
            <a:spAutoFit/>
          </a:bodyPr>
          <a:lstStyle/>
          <a:p>
            <a:pPr marL="0" lvl="0" indent="0" algn="l" rtl="0">
              <a:lnSpc>
                <a:spcPct val="100000"/>
              </a:lnSpc>
              <a:spcBef>
                <a:spcPts val="0"/>
              </a:spcBef>
              <a:spcAft>
                <a:spcPts val="0"/>
              </a:spcAft>
              <a:buNone/>
            </a:pPr>
            <a:r>
              <a:rPr lang="en" sz="1800" dirty="0">
                <a:solidFill>
                  <a:schemeClr val="lt1"/>
                </a:solidFill>
                <a:latin typeface="Maven Pro"/>
                <a:ea typeface="Maven Pro"/>
                <a:cs typeface="Maven Pro"/>
                <a:sym typeface="Maven Pro"/>
              </a:rPr>
              <a:t>2014-2020 (7 yrs)</a:t>
            </a:r>
            <a:endParaRPr sz="1800" dirty="0">
              <a:solidFill>
                <a:schemeClr val="lt1"/>
              </a:solidFill>
              <a:latin typeface="Maven Pro"/>
              <a:ea typeface="Maven Pro"/>
              <a:cs typeface="Maven Pro"/>
              <a:sym typeface="Maven Pro"/>
            </a:endParaRPr>
          </a:p>
          <a:p>
            <a:pPr marL="0" lvl="0" indent="0" algn="l" rtl="0">
              <a:lnSpc>
                <a:spcPct val="100000"/>
              </a:lnSpc>
              <a:spcBef>
                <a:spcPts val="1100"/>
              </a:spcBef>
              <a:spcAft>
                <a:spcPts val="0"/>
              </a:spcAft>
              <a:buNone/>
            </a:pPr>
            <a:r>
              <a:rPr lang="en" sz="1800" dirty="0">
                <a:solidFill>
                  <a:schemeClr val="lt1"/>
                </a:solidFill>
                <a:latin typeface="Maven Pro"/>
                <a:ea typeface="Maven Pro"/>
                <a:cs typeface="Maven Pro"/>
                <a:sym typeface="Maven Pro"/>
              </a:rPr>
              <a:t>Dataset comprised of the 100 largest metro markets in the U.S. </a:t>
            </a:r>
            <a:endParaRPr sz="1800" dirty="0">
              <a:solidFill>
                <a:schemeClr val="lt1"/>
              </a:solidFill>
              <a:latin typeface="Maven Pro"/>
              <a:ea typeface="Maven Pro"/>
              <a:cs typeface="Maven Pro"/>
              <a:sym typeface="Maven Pro"/>
            </a:endParaRPr>
          </a:p>
          <a:p>
            <a:pPr marL="0" lvl="0" indent="0" algn="l" rtl="0">
              <a:lnSpc>
                <a:spcPct val="100000"/>
              </a:lnSpc>
              <a:spcBef>
                <a:spcPts val="1100"/>
              </a:spcBef>
              <a:spcAft>
                <a:spcPts val="0"/>
              </a:spcAft>
              <a:buNone/>
            </a:pPr>
            <a:r>
              <a:rPr lang="en" sz="1800" dirty="0">
                <a:solidFill>
                  <a:schemeClr val="lt1"/>
                </a:solidFill>
                <a:latin typeface="Maven Pro"/>
                <a:ea typeface="Maven Pro"/>
                <a:cs typeface="Maven Pro"/>
                <a:sym typeface="Maven Pro"/>
              </a:rPr>
              <a:t>2,263 of the most populated zip codes in total.</a:t>
            </a:r>
            <a:endParaRPr sz="1800" dirty="0">
              <a:solidFill>
                <a:schemeClr val="lt1"/>
              </a:solidFill>
              <a:latin typeface="Maven Pro"/>
              <a:ea typeface="Maven Pro"/>
              <a:cs typeface="Maven Pro"/>
              <a:sym typeface="Maven Pro"/>
            </a:endParaRPr>
          </a:p>
          <a:p>
            <a:pPr marL="0" lvl="0" indent="0" algn="l" rtl="0">
              <a:lnSpc>
                <a:spcPct val="100000"/>
              </a:lnSpc>
              <a:spcBef>
                <a:spcPts val="1100"/>
              </a:spcBef>
              <a:spcAft>
                <a:spcPts val="0"/>
              </a:spcAft>
              <a:buNone/>
            </a:pPr>
            <a:r>
              <a:rPr lang="en" sz="1800" dirty="0">
                <a:solidFill>
                  <a:schemeClr val="lt1"/>
                </a:solidFill>
                <a:latin typeface="Maven Pro"/>
                <a:ea typeface="Maven Pro"/>
                <a:cs typeface="Maven Pro"/>
                <a:sym typeface="Maven Pro"/>
              </a:rPr>
              <a:t>Seems to have a divide just below $2,000/month</a:t>
            </a:r>
            <a:endParaRPr sz="1800" dirty="0">
              <a:solidFill>
                <a:schemeClr val="lt1"/>
              </a:solidFill>
              <a:latin typeface="Maven Pro"/>
              <a:ea typeface="Maven Pro"/>
              <a:cs typeface="Maven Pro"/>
              <a:sym typeface="Maven Pro"/>
            </a:endParaRPr>
          </a:p>
          <a:p>
            <a:pPr marL="0" lvl="0" indent="0" algn="ctr" rtl="0">
              <a:spcBef>
                <a:spcPts val="1100"/>
              </a:spcBef>
              <a:spcAft>
                <a:spcPts val="0"/>
              </a:spcAft>
              <a:buNone/>
            </a:pPr>
            <a:endParaRPr dirty="0"/>
          </a:p>
        </p:txBody>
      </p:sp>
      <p:pic>
        <p:nvPicPr>
          <p:cNvPr id="77" name="Google Shape;77;p16"/>
          <p:cNvPicPr preferRelativeResize="0"/>
          <p:nvPr/>
        </p:nvPicPr>
        <p:blipFill>
          <a:blip r:embed="rId3">
            <a:alphaModFix/>
          </a:blip>
          <a:stretch>
            <a:fillRect/>
          </a:stretch>
        </p:blipFill>
        <p:spPr>
          <a:xfrm>
            <a:off x="2636725" y="268300"/>
            <a:ext cx="6328175" cy="46069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1000"/>
                                        <p:tgtEl>
                                          <p:spTgt spid="7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6"/>
                                        </p:tgtEl>
                                        <p:attrNameLst>
                                          <p:attrName>style.visibility</p:attrName>
                                        </p:attrNameLst>
                                      </p:cBhvr>
                                      <p:to>
                                        <p:strVal val="visible"/>
                                      </p:to>
                                    </p:set>
                                    <p:animEffect transition="in" filter="fade">
                                      <p:cBhvr>
                                        <p:cTn id="12" dur="10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1077D2"/>
            </a:gs>
            <a:gs pos="100000">
              <a:srgbClr val="093153"/>
            </a:gs>
          </a:gsLst>
          <a:lin ang="5400012" scaled="0"/>
        </a:gradFill>
        <a:effectLst/>
      </p:bgPr>
    </p:bg>
    <p:spTree>
      <p:nvGrpSpPr>
        <p:cNvPr id="1" name="Shape 81"/>
        <p:cNvGrpSpPr/>
        <p:nvPr/>
      </p:nvGrpSpPr>
      <p:grpSpPr>
        <a:xfrm>
          <a:off x="0" y="0"/>
          <a:ext cx="0" cy="0"/>
          <a:chOff x="0" y="0"/>
          <a:chExt cx="0" cy="0"/>
        </a:xfrm>
      </p:grpSpPr>
      <p:sp>
        <p:nvSpPr>
          <p:cNvPr id="82" name="Google Shape;82;p17"/>
          <p:cNvSpPr txBox="1">
            <a:spLocks noGrp="1"/>
          </p:cNvSpPr>
          <p:nvPr>
            <p:ph type="ctrTitle"/>
          </p:nvPr>
        </p:nvSpPr>
        <p:spPr>
          <a:xfrm>
            <a:off x="439350" y="1661350"/>
            <a:ext cx="8395800" cy="3075900"/>
          </a:xfrm>
          <a:prstGeom prst="rect">
            <a:avLst/>
          </a:prstGeom>
        </p:spPr>
        <p:txBody>
          <a:bodyPr spcFirstLastPara="1" wrap="square" lIns="91425" tIns="91425" rIns="91425" bIns="91425" anchor="b" anchorCtr="0">
            <a:spAutoFit/>
          </a:bodyPr>
          <a:lstStyle/>
          <a:p>
            <a:pPr marL="0" lvl="0" indent="0" algn="l" rtl="0">
              <a:lnSpc>
                <a:spcPct val="100000"/>
              </a:lnSpc>
              <a:spcBef>
                <a:spcPts val="0"/>
              </a:spcBef>
              <a:spcAft>
                <a:spcPts val="0"/>
              </a:spcAft>
              <a:buNone/>
            </a:pPr>
            <a:r>
              <a:rPr lang="en" sz="1800">
                <a:solidFill>
                  <a:schemeClr val="lt1"/>
                </a:solidFill>
                <a:latin typeface="Maven Pro"/>
                <a:ea typeface="Maven Pro"/>
                <a:cs typeface="Maven Pro"/>
                <a:sym typeface="Maven Pro"/>
              </a:rPr>
              <a:t>As of the end of 2020, what is the most expensive rental market in the U.S.?</a:t>
            </a:r>
            <a:endParaRPr sz="1800">
              <a:solidFill>
                <a:schemeClr val="lt1"/>
              </a:solidFill>
              <a:latin typeface="Maven Pro"/>
              <a:ea typeface="Maven Pro"/>
              <a:cs typeface="Maven Pro"/>
              <a:sym typeface="Maven Pro"/>
            </a:endParaRPr>
          </a:p>
          <a:p>
            <a:pPr marL="0" lvl="0" indent="0" algn="l" rtl="0">
              <a:lnSpc>
                <a:spcPct val="100000"/>
              </a:lnSpc>
              <a:spcBef>
                <a:spcPts val="1100"/>
              </a:spcBef>
              <a:spcAft>
                <a:spcPts val="0"/>
              </a:spcAft>
              <a:buNone/>
            </a:pPr>
            <a:r>
              <a:rPr lang="en" sz="1800" b="1">
                <a:solidFill>
                  <a:schemeClr val="lt1"/>
                </a:solidFill>
                <a:latin typeface="Maven Pro"/>
                <a:ea typeface="Maven Pro"/>
                <a:cs typeface="Maven Pro"/>
                <a:sym typeface="Maven Pro"/>
              </a:rPr>
              <a:t>$9,986/month in  </a:t>
            </a:r>
            <a:r>
              <a:rPr lang="en" sz="1800" b="1" u="sng">
                <a:solidFill>
                  <a:schemeClr val="lt1"/>
                </a:solidFill>
                <a:latin typeface="Maven Pro"/>
                <a:ea typeface="Maven Pro"/>
                <a:cs typeface="Maven Pro"/>
                <a:sym typeface="Maven Pro"/>
              </a:rPr>
              <a:t>90265  Malibu, CA</a:t>
            </a:r>
            <a:r>
              <a:rPr lang="en" sz="1800">
                <a:solidFill>
                  <a:schemeClr val="lt1"/>
                </a:solidFill>
                <a:latin typeface="Maven Pro"/>
                <a:ea typeface="Maven Pro"/>
                <a:cs typeface="Maven Pro"/>
                <a:sym typeface="Maven Pro"/>
              </a:rPr>
              <a:t> (no surprise there)</a:t>
            </a:r>
            <a:endParaRPr sz="1800">
              <a:solidFill>
                <a:schemeClr val="lt1"/>
              </a:solidFill>
              <a:latin typeface="Maven Pro"/>
              <a:ea typeface="Maven Pro"/>
              <a:cs typeface="Maven Pro"/>
              <a:sym typeface="Maven Pro"/>
            </a:endParaRPr>
          </a:p>
          <a:p>
            <a:pPr marL="0" lvl="0" indent="0" algn="l" rtl="0">
              <a:lnSpc>
                <a:spcPct val="100000"/>
              </a:lnSpc>
              <a:spcBef>
                <a:spcPts val="1100"/>
              </a:spcBef>
              <a:spcAft>
                <a:spcPts val="0"/>
              </a:spcAft>
              <a:buNone/>
            </a:pPr>
            <a:endParaRPr sz="1800">
              <a:solidFill>
                <a:schemeClr val="lt1"/>
              </a:solidFill>
              <a:latin typeface="Maven Pro"/>
              <a:ea typeface="Maven Pro"/>
              <a:cs typeface="Maven Pro"/>
              <a:sym typeface="Maven Pro"/>
            </a:endParaRPr>
          </a:p>
          <a:p>
            <a:pPr marL="0" lvl="0" indent="0" algn="l" rtl="0">
              <a:lnSpc>
                <a:spcPct val="100000"/>
              </a:lnSpc>
              <a:spcBef>
                <a:spcPts val="1100"/>
              </a:spcBef>
              <a:spcAft>
                <a:spcPts val="0"/>
              </a:spcAft>
              <a:buNone/>
            </a:pPr>
            <a:r>
              <a:rPr lang="en" sz="1800">
                <a:solidFill>
                  <a:schemeClr val="lt1"/>
                </a:solidFill>
                <a:latin typeface="Maven Pro"/>
                <a:ea typeface="Maven Pro"/>
                <a:cs typeface="Maven Pro"/>
                <a:sym typeface="Maven Pro"/>
              </a:rPr>
              <a:t>And what is the least expensive rental market in the U.S.?</a:t>
            </a:r>
            <a:endParaRPr sz="1800">
              <a:solidFill>
                <a:schemeClr val="lt1"/>
              </a:solidFill>
              <a:latin typeface="Maven Pro"/>
              <a:ea typeface="Maven Pro"/>
              <a:cs typeface="Maven Pro"/>
              <a:sym typeface="Maven Pro"/>
            </a:endParaRPr>
          </a:p>
          <a:p>
            <a:pPr marL="0" lvl="0" indent="0" algn="l" rtl="0">
              <a:spcBef>
                <a:spcPts val="1100"/>
              </a:spcBef>
              <a:spcAft>
                <a:spcPts val="0"/>
              </a:spcAft>
              <a:buNone/>
            </a:pPr>
            <a:r>
              <a:rPr lang="en" sz="1800" b="1">
                <a:solidFill>
                  <a:schemeClr val="lt1"/>
                </a:solidFill>
                <a:latin typeface="Maven Pro"/>
                <a:ea typeface="Maven Pro"/>
                <a:cs typeface="Maven Pro"/>
                <a:sym typeface="Maven Pro"/>
              </a:rPr>
              <a:t>$727/month in  </a:t>
            </a:r>
            <a:r>
              <a:rPr lang="en" sz="1800" b="1" u="sng">
                <a:solidFill>
                  <a:schemeClr val="lt1"/>
                </a:solidFill>
                <a:latin typeface="Maven Pro"/>
                <a:ea typeface="Maven Pro"/>
                <a:cs typeface="Maven Pro"/>
                <a:sym typeface="Maven Pro"/>
              </a:rPr>
              <a:t>44052  Lorain, OH</a:t>
            </a:r>
            <a:r>
              <a:rPr lang="en" sz="1800">
                <a:solidFill>
                  <a:schemeClr val="lt1"/>
                </a:solidFill>
                <a:latin typeface="Maven Pro"/>
                <a:ea typeface="Maven Pro"/>
                <a:cs typeface="Maven Pro"/>
                <a:sym typeface="Maven Pro"/>
              </a:rPr>
              <a:t> (a Cleveland suburb)</a:t>
            </a:r>
            <a:endParaRPr sz="1800">
              <a:solidFill>
                <a:schemeClr val="lt1"/>
              </a:solidFill>
              <a:latin typeface="Maven Pro"/>
              <a:ea typeface="Maven Pro"/>
              <a:cs typeface="Maven Pro"/>
              <a:sym typeface="Maven Pro"/>
            </a:endParaRPr>
          </a:p>
          <a:p>
            <a:pPr marL="0" lvl="0" indent="0" algn="ctr" rtl="0">
              <a:spcBef>
                <a:spcPts val="1100"/>
              </a:spcBef>
              <a:spcAft>
                <a:spcPts val="0"/>
              </a:spcAft>
              <a:buNone/>
            </a:pPr>
            <a:endParaRPr/>
          </a:p>
        </p:txBody>
      </p:sp>
      <p:sp>
        <p:nvSpPr>
          <p:cNvPr id="83" name="Google Shape;83;p17"/>
          <p:cNvSpPr txBox="1"/>
          <p:nvPr/>
        </p:nvSpPr>
        <p:spPr>
          <a:xfrm>
            <a:off x="308850" y="646225"/>
            <a:ext cx="85263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b="1">
                <a:solidFill>
                  <a:schemeClr val="lt1"/>
                </a:solidFill>
                <a:latin typeface="Maven Pro"/>
                <a:ea typeface="Maven Pro"/>
                <a:cs typeface="Maven Pro"/>
                <a:sym typeface="Maven Pro"/>
              </a:rPr>
              <a:t>Just for Fun...</a:t>
            </a:r>
            <a:endParaRPr sz="3000" b="1">
              <a:solidFill>
                <a:schemeClr val="lt1"/>
              </a:solidFill>
              <a:latin typeface="Maven Pro"/>
              <a:ea typeface="Maven Pro"/>
              <a:cs typeface="Maven Pro"/>
              <a:sym typeface="Maven Pr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2">
                                            <p:txEl>
                                              <p:pRg st="0" end="0"/>
                                            </p:txEl>
                                          </p:spTgt>
                                        </p:tgtEl>
                                        <p:attrNameLst>
                                          <p:attrName>style.visibility</p:attrName>
                                        </p:attrNameLst>
                                      </p:cBhvr>
                                      <p:to>
                                        <p:strVal val="visible"/>
                                      </p:to>
                                    </p:set>
                                    <p:animEffect transition="in" filter="fade">
                                      <p:cBhvr>
                                        <p:cTn id="7" dur="1000"/>
                                        <p:tgtEl>
                                          <p:spTgt spid="8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2">
                                            <p:txEl>
                                              <p:pRg st="1" end="1"/>
                                            </p:txEl>
                                          </p:spTgt>
                                        </p:tgtEl>
                                        <p:attrNameLst>
                                          <p:attrName>style.visibility</p:attrName>
                                        </p:attrNameLst>
                                      </p:cBhvr>
                                      <p:to>
                                        <p:strVal val="visible"/>
                                      </p:to>
                                    </p:set>
                                    <p:animEffect transition="in" filter="fade">
                                      <p:cBhvr>
                                        <p:cTn id="12" dur="1000"/>
                                        <p:tgtEl>
                                          <p:spTgt spid="8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2">
                                            <p:txEl>
                                              <p:pRg st="2" end="2"/>
                                            </p:txEl>
                                          </p:spTgt>
                                        </p:tgtEl>
                                        <p:attrNameLst>
                                          <p:attrName>style.visibility</p:attrName>
                                        </p:attrNameLst>
                                      </p:cBhvr>
                                      <p:to>
                                        <p:strVal val="visible"/>
                                      </p:to>
                                    </p:set>
                                    <p:animEffect transition="in" filter="fade">
                                      <p:cBhvr>
                                        <p:cTn id="17" dur="1000"/>
                                        <p:tgtEl>
                                          <p:spTgt spid="8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2">
                                            <p:txEl>
                                              <p:pRg st="3" end="3"/>
                                            </p:txEl>
                                          </p:spTgt>
                                        </p:tgtEl>
                                        <p:attrNameLst>
                                          <p:attrName>style.visibility</p:attrName>
                                        </p:attrNameLst>
                                      </p:cBhvr>
                                      <p:to>
                                        <p:strVal val="visible"/>
                                      </p:to>
                                    </p:set>
                                    <p:animEffect transition="in" filter="fade">
                                      <p:cBhvr>
                                        <p:cTn id="22" dur="1000"/>
                                        <p:tgtEl>
                                          <p:spTgt spid="8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2">
                                            <p:txEl>
                                              <p:pRg st="4" end="4"/>
                                            </p:txEl>
                                          </p:spTgt>
                                        </p:tgtEl>
                                        <p:attrNameLst>
                                          <p:attrName>style.visibility</p:attrName>
                                        </p:attrNameLst>
                                      </p:cBhvr>
                                      <p:to>
                                        <p:strVal val="visible"/>
                                      </p:to>
                                    </p:set>
                                    <p:animEffect transition="in" filter="fade">
                                      <p:cBhvr>
                                        <p:cTn id="27" dur="1000"/>
                                        <p:tgtEl>
                                          <p:spTgt spid="8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2">
                                            <p:txEl>
                                              <p:pRg st="5" end="5"/>
                                            </p:txEl>
                                          </p:spTgt>
                                        </p:tgtEl>
                                        <p:attrNameLst>
                                          <p:attrName>style.visibility</p:attrName>
                                        </p:attrNameLst>
                                      </p:cBhvr>
                                      <p:to>
                                        <p:strVal val="visible"/>
                                      </p:to>
                                    </p:set>
                                    <p:animEffect transition="in" filter="fade">
                                      <p:cBhvr>
                                        <p:cTn id="32" dur="1000"/>
                                        <p:tgtEl>
                                          <p:spTgt spid="8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1077D2"/>
            </a:gs>
            <a:gs pos="100000">
              <a:srgbClr val="093153"/>
            </a:gs>
          </a:gsLst>
          <a:lin ang="5400012" scaled="0"/>
        </a:gradFill>
        <a:effectLst/>
      </p:bgPr>
    </p:bg>
    <p:spTree>
      <p:nvGrpSpPr>
        <p:cNvPr id="1" name="Shape 87"/>
        <p:cNvGrpSpPr/>
        <p:nvPr/>
      </p:nvGrpSpPr>
      <p:grpSpPr>
        <a:xfrm>
          <a:off x="0" y="0"/>
          <a:ext cx="0" cy="0"/>
          <a:chOff x="0" y="0"/>
          <a:chExt cx="0" cy="0"/>
        </a:xfrm>
      </p:grpSpPr>
      <p:sp>
        <p:nvSpPr>
          <p:cNvPr id="88" name="Google Shape;88;p18"/>
          <p:cNvSpPr txBox="1">
            <a:spLocks noGrp="1"/>
          </p:cNvSpPr>
          <p:nvPr>
            <p:ph type="ctrTitle"/>
          </p:nvPr>
        </p:nvSpPr>
        <p:spPr>
          <a:xfrm>
            <a:off x="161700" y="268300"/>
            <a:ext cx="2184900" cy="2401200"/>
          </a:xfrm>
          <a:prstGeom prst="rect">
            <a:avLst/>
          </a:prstGeom>
        </p:spPr>
        <p:txBody>
          <a:bodyPr spcFirstLastPara="1" wrap="square" lIns="91425" tIns="91425" rIns="91425" bIns="91425" anchor="b" anchorCtr="0">
            <a:spAutoFit/>
          </a:bodyPr>
          <a:lstStyle/>
          <a:p>
            <a:pPr marL="0" lvl="0" indent="0" algn="ctr" rtl="0">
              <a:spcBef>
                <a:spcPts val="0"/>
              </a:spcBef>
              <a:spcAft>
                <a:spcPts val="0"/>
              </a:spcAft>
              <a:buNone/>
            </a:pPr>
            <a:r>
              <a:rPr lang="en" sz="1800">
                <a:solidFill>
                  <a:schemeClr val="lt1"/>
                </a:solidFill>
                <a:latin typeface="Maven Pro"/>
                <a:ea typeface="Maven Pro"/>
                <a:cs typeface="Maven Pro"/>
                <a:sym typeface="Maven Pro"/>
              </a:rPr>
              <a:t>Historic data</a:t>
            </a:r>
            <a:endParaRPr sz="1800">
              <a:solidFill>
                <a:schemeClr val="lt1"/>
              </a:solidFill>
              <a:latin typeface="Maven Pro"/>
              <a:ea typeface="Maven Pro"/>
              <a:cs typeface="Maven Pro"/>
              <a:sym typeface="Maven Pro"/>
            </a:endParaRPr>
          </a:p>
          <a:p>
            <a:pPr marL="0" lvl="0" indent="0" algn="ctr" rtl="0">
              <a:spcBef>
                <a:spcPts val="0"/>
              </a:spcBef>
              <a:spcAft>
                <a:spcPts val="0"/>
              </a:spcAft>
              <a:buNone/>
            </a:pPr>
            <a:endParaRPr sz="1800">
              <a:solidFill>
                <a:schemeClr val="lt1"/>
              </a:solidFill>
              <a:latin typeface="Maven Pro"/>
              <a:ea typeface="Maven Pro"/>
              <a:cs typeface="Maven Pro"/>
              <a:sym typeface="Maven Pro"/>
            </a:endParaRPr>
          </a:p>
          <a:p>
            <a:pPr marL="0" lvl="0" indent="0" algn="ctr" rtl="0">
              <a:spcBef>
                <a:spcPts val="0"/>
              </a:spcBef>
              <a:spcAft>
                <a:spcPts val="0"/>
              </a:spcAft>
              <a:buNone/>
            </a:pPr>
            <a:r>
              <a:rPr lang="en" sz="1800">
                <a:solidFill>
                  <a:schemeClr val="lt1"/>
                </a:solidFill>
                <a:latin typeface="Maven Pro"/>
                <a:ea typeface="Maven Pro"/>
                <a:cs typeface="Maven Pro"/>
                <a:sym typeface="Maven Pro"/>
              </a:rPr>
              <a:t>2014</a:t>
            </a:r>
            <a:endParaRPr sz="1800">
              <a:solidFill>
                <a:schemeClr val="lt1"/>
              </a:solidFill>
              <a:latin typeface="Maven Pro"/>
              <a:ea typeface="Maven Pro"/>
              <a:cs typeface="Maven Pro"/>
              <a:sym typeface="Maven Pro"/>
            </a:endParaRPr>
          </a:p>
          <a:p>
            <a:pPr marL="0" lvl="0" indent="0" algn="ctr" rtl="0">
              <a:spcBef>
                <a:spcPts val="0"/>
              </a:spcBef>
              <a:spcAft>
                <a:spcPts val="0"/>
              </a:spcAft>
              <a:buNone/>
            </a:pPr>
            <a:r>
              <a:rPr lang="en" sz="1800">
                <a:solidFill>
                  <a:schemeClr val="lt1"/>
                </a:solidFill>
                <a:latin typeface="Maven Pro"/>
                <a:ea typeface="Maven Pro"/>
                <a:cs typeface="Maven Pro"/>
                <a:sym typeface="Maven Pro"/>
              </a:rPr>
              <a:t>to</a:t>
            </a:r>
            <a:endParaRPr sz="1800">
              <a:solidFill>
                <a:schemeClr val="lt1"/>
              </a:solidFill>
              <a:latin typeface="Maven Pro"/>
              <a:ea typeface="Maven Pro"/>
              <a:cs typeface="Maven Pro"/>
              <a:sym typeface="Maven Pro"/>
            </a:endParaRPr>
          </a:p>
          <a:p>
            <a:pPr marL="0" lvl="0" indent="0" algn="ctr" rtl="0">
              <a:spcBef>
                <a:spcPts val="0"/>
              </a:spcBef>
              <a:spcAft>
                <a:spcPts val="0"/>
              </a:spcAft>
              <a:buNone/>
            </a:pPr>
            <a:r>
              <a:rPr lang="en" sz="1800">
                <a:solidFill>
                  <a:schemeClr val="lt1"/>
                </a:solidFill>
                <a:latin typeface="Maven Pro"/>
                <a:ea typeface="Maven Pro"/>
                <a:cs typeface="Maven Pro"/>
                <a:sym typeface="Maven Pro"/>
              </a:rPr>
              <a:t>2017</a:t>
            </a:r>
            <a:endParaRPr sz="1800">
              <a:solidFill>
                <a:schemeClr val="lt1"/>
              </a:solidFill>
              <a:latin typeface="Maven Pro"/>
              <a:ea typeface="Maven Pro"/>
              <a:cs typeface="Maven Pro"/>
              <a:sym typeface="Maven Pro"/>
            </a:endParaRPr>
          </a:p>
          <a:p>
            <a:pPr marL="0" lvl="0" indent="0" algn="ctr" rtl="0">
              <a:spcBef>
                <a:spcPts val="0"/>
              </a:spcBef>
              <a:spcAft>
                <a:spcPts val="0"/>
              </a:spcAft>
              <a:buNone/>
            </a:pPr>
            <a:r>
              <a:rPr lang="en" sz="1800">
                <a:solidFill>
                  <a:schemeClr val="lt1"/>
                </a:solidFill>
                <a:latin typeface="Maven Pro"/>
                <a:ea typeface="Maven Pro"/>
                <a:cs typeface="Maven Pro"/>
                <a:sym typeface="Maven Pro"/>
              </a:rPr>
              <a:t>to</a:t>
            </a:r>
            <a:endParaRPr sz="1800">
              <a:solidFill>
                <a:schemeClr val="lt1"/>
              </a:solidFill>
              <a:latin typeface="Maven Pro"/>
              <a:ea typeface="Maven Pro"/>
              <a:cs typeface="Maven Pro"/>
              <a:sym typeface="Maven Pro"/>
            </a:endParaRPr>
          </a:p>
          <a:p>
            <a:pPr marL="0" lvl="0" indent="0" algn="ctr" rtl="0">
              <a:spcBef>
                <a:spcPts val="0"/>
              </a:spcBef>
              <a:spcAft>
                <a:spcPts val="0"/>
              </a:spcAft>
              <a:buNone/>
            </a:pPr>
            <a:r>
              <a:rPr lang="en" sz="1800">
                <a:solidFill>
                  <a:schemeClr val="lt1"/>
                </a:solidFill>
                <a:latin typeface="Maven Pro"/>
                <a:ea typeface="Maven Pro"/>
                <a:cs typeface="Maven Pro"/>
                <a:sym typeface="Maven Pro"/>
              </a:rPr>
              <a:t>2020</a:t>
            </a:r>
            <a:endParaRPr sz="1800">
              <a:solidFill>
                <a:schemeClr val="lt1"/>
              </a:solidFill>
              <a:latin typeface="Maven Pro"/>
              <a:ea typeface="Maven Pro"/>
              <a:cs typeface="Maven Pro"/>
              <a:sym typeface="Maven Pro"/>
            </a:endParaRPr>
          </a:p>
          <a:p>
            <a:pPr marL="0" lvl="0" indent="0" algn="l" rtl="0">
              <a:spcBef>
                <a:spcPts val="0"/>
              </a:spcBef>
              <a:spcAft>
                <a:spcPts val="0"/>
              </a:spcAft>
              <a:buNone/>
            </a:pPr>
            <a:endParaRPr sz="1800">
              <a:solidFill>
                <a:schemeClr val="lt1"/>
              </a:solidFill>
              <a:latin typeface="Maven Pro"/>
              <a:ea typeface="Maven Pro"/>
              <a:cs typeface="Maven Pro"/>
              <a:sym typeface="Maven Pro"/>
            </a:endParaRPr>
          </a:p>
        </p:txBody>
      </p:sp>
      <p:pic>
        <p:nvPicPr>
          <p:cNvPr id="89" name="Google Shape;89;p18"/>
          <p:cNvPicPr preferRelativeResize="0"/>
          <p:nvPr/>
        </p:nvPicPr>
        <p:blipFill>
          <a:blip r:embed="rId3">
            <a:alphaModFix/>
          </a:blip>
          <a:stretch>
            <a:fillRect/>
          </a:stretch>
        </p:blipFill>
        <p:spPr>
          <a:xfrm>
            <a:off x="2428200" y="204200"/>
            <a:ext cx="6606700" cy="45636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9"/>
                                        </p:tgtEl>
                                        <p:attrNameLst>
                                          <p:attrName>style.visibility</p:attrName>
                                        </p:attrNameLst>
                                      </p:cBhvr>
                                      <p:to>
                                        <p:strVal val="visible"/>
                                      </p:to>
                                    </p:set>
                                    <p:animEffect transition="in" filter="fade">
                                      <p:cBhvr>
                                        <p:cTn id="7" dur="1000"/>
                                        <p:tgtEl>
                                          <p:spTgt spid="8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8"/>
                                        </p:tgtEl>
                                        <p:attrNameLst>
                                          <p:attrName>style.visibility</p:attrName>
                                        </p:attrNameLst>
                                      </p:cBhvr>
                                      <p:to>
                                        <p:strVal val="visible"/>
                                      </p:to>
                                    </p:set>
                                    <p:animEffect transition="in" filter="fade">
                                      <p:cBhvr>
                                        <p:cTn id="12" dur="10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1077D2"/>
            </a:gs>
            <a:gs pos="100000">
              <a:srgbClr val="093153"/>
            </a:gs>
          </a:gsLst>
          <a:lin ang="5400012" scaled="0"/>
        </a:gradFill>
        <a:effectLst/>
      </p:bgPr>
    </p:bg>
    <p:spTree>
      <p:nvGrpSpPr>
        <p:cNvPr id="1" name="Shape 93"/>
        <p:cNvGrpSpPr/>
        <p:nvPr/>
      </p:nvGrpSpPr>
      <p:grpSpPr>
        <a:xfrm>
          <a:off x="0" y="0"/>
          <a:ext cx="0" cy="0"/>
          <a:chOff x="0" y="0"/>
          <a:chExt cx="0" cy="0"/>
        </a:xfrm>
      </p:grpSpPr>
      <p:sp>
        <p:nvSpPr>
          <p:cNvPr id="94" name="Google Shape;94;p19"/>
          <p:cNvSpPr txBox="1">
            <a:spLocks noGrp="1"/>
          </p:cNvSpPr>
          <p:nvPr>
            <p:ph type="ctrTitle"/>
          </p:nvPr>
        </p:nvSpPr>
        <p:spPr>
          <a:xfrm>
            <a:off x="161700" y="268300"/>
            <a:ext cx="2184900" cy="4063500"/>
          </a:xfrm>
          <a:prstGeom prst="rect">
            <a:avLst/>
          </a:prstGeom>
        </p:spPr>
        <p:txBody>
          <a:bodyPr spcFirstLastPara="1" wrap="square" lIns="91425" tIns="91425" rIns="91425" bIns="91425" anchor="b" anchorCtr="0">
            <a:spAutoFit/>
          </a:bodyPr>
          <a:lstStyle/>
          <a:p>
            <a:pPr marL="0" lvl="0" indent="0" algn="ctr" rtl="0">
              <a:spcBef>
                <a:spcPts val="0"/>
              </a:spcBef>
              <a:spcAft>
                <a:spcPts val="0"/>
              </a:spcAft>
              <a:buNone/>
            </a:pPr>
            <a:r>
              <a:rPr lang="en" sz="1800">
                <a:solidFill>
                  <a:schemeClr val="lt1"/>
                </a:solidFill>
                <a:latin typeface="Maven Pro"/>
                <a:ea typeface="Maven Pro"/>
                <a:cs typeface="Maven Pro"/>
                <a:sym typeface="Maven Pro"/>
              </a:rPr>
              <a:t>Comparing 2019</a:t>
            </a:r>
            <a:endParaRPr sz="1800">
              <a:solidFill>
                <a:schemeClr val="lt1"/>
              </a:solidFill>
              <a:latin typeface="Maven Pro"/>
              <a:ea typeface="Maven Pro"/>
              <a:cs typeface="Maven Pro"/>
              <a:sym typeface="Maven Pro"/>
            </a:endParaRPr>
          </a:p>
          <a:p>
            <a:pPr marL="0" lvl="0" indent="0" algn="ctr" rtl="0">
              <a:spcBef>
                <a:spcPts val="0"/>
              </a:spcBef>
              <a:spcAft>
                <a:spcPts val="0"/>
              </a:spcAft>
              <a:buNone/>
            </a:pPr>
            <a:r>
              <a:rPr lang="en" sz="1800">
                <a:solidFill>
                  <a:schemeClr val="lt1"/>
                </a:solidFill>
                <a:latin typeface="Maven Pro"/>
                <a:ea typeface="Maven Pro"/>
                <a:cs typeface="Maven Pro"/>
                <a:sym typeface="Maven Pro"/>
              </a:rPr>
              <a:t>to 2020</a:t>
            </a:r>
            <a:endParaRPr sz="1800">
              <a:solidFill>
                <a:schemeClr val="lt1"/>
              </a:solidFill>
              <a:latin typeface="Maven Pro"/>
              <a:ea typeface="Maven Pro"/>
              <a:cs typeface="Maven Pro"/>
              <a:sym typeface="Maven Pro"/>
            </a:endParaRPr>
          </a:p>
          <a:p>
            <a:pPr marL="0" lvl="0" indent="0" algn="ctr" rtl="0">
              <a:spcBef>
                <a:spcPts val="0"/>
              </a:spcBef>
              <a:spcAft>
                <a:spcPts val="0"/>
              </a:spcAft>
              <a:buNone/>
            </a:pPr>
            <a:endParaRPr sz="1800">
              <a:solidFill>
                <a:schemeClr val="lt1"/>
              </a:solidFill>
              <a:latin typeface="Maven Pro"/>
              <a:ea typeface="Maven Pro"/>
              <a:cs typeface="Maven Pro"/>
              <a:sym typeface="Maven Pro"/>
            </a:endParaRPr>
          </a:p>
          <a:p>
            <a:pPr marL="0" lvl="0" indent="0" algn="ctr" rtl="0">
              <a:spcBef>
                <a:spcPts val="0"/>
              </a:spcBef>
              <a:spcAft>
                <a:spcPts val="0"/>
              </a:spcAft>
              <a:buNone/>
            </a:pPr>
            <a:r>
              <a:rPr lang="en" sz="1800">
                <a:solidFill>
                  <a:schemeClr val="lt1"/>
                </a:solidFill>
                <a:latin typeface="Maven Pro"/>
                <a:ea typeface="Maven Pro"/>
                <a:cs typeface="Maven Pro"/>
                <a:sym typeface="Maven Pro"/>
              </a:rPr>
              <a:t>Surprised?</a:t>
            </a:r>
            <a:endParaRPr sz="1800">
              <a:solidFill>
                <a:schemeClr val="lt1"/>
              </a:solidFill>
              <a:latin typeface="Maven Pro"/>
              <a:ea typeface="Maven Pro"/>
              <a:cs typeface="Maven Pro"/>
              <a:sym typeface="Maven Pro"/>
            </a:endParaRPr>
          </a:p>
          <a:p>
            <a:pPr marL="0" lvl="0" indent="0" algn="ctr" rtl="0">
              <a:spcBef>
                <a:spcPts val="0"/>
              </a:spcBef>
              <a:spcAft>
                <a:spcPts val="0"/>
              </a:spcAft>
              <a:buNone/>
            </a:pPr>
            <a:r>
              <a:rPr lang="en" sz="1800">
                <a:solidFill>
                  <a:schemeClr val="lt1"/>
                </a:solidFill>
                <a:latin typeface="Maven Pro"/>
                <a:ea typeface="Maven Pro"/>
                <a:cs typeface="Maven Pro"/>
                <a:sym typeface="Maven Pro"/>
              </a:rPr>
              <a:t>I expected 2020 to be about the same, not higher</a:t>
            </a:r>
            <a:endParaRPr sz="1800">
              <a:solidFill>
                <a:schemeClr val="lt1"/>
              </a:solidFill>
              <a:latin typeface="Maven Pro"/>
              <a:ea typeface="Maven Pro"/>
              <a:cs typeface="Maven Pro"/>
              <a:sym typeface="Maven Pro"/>
            </a:endParaRPr>
          </a:p>
          <a:p>
            <a:pPr marL="0" lvl="0" indent="0" algn="ctr" rtl="0">
              <a:spcBef>
                <a:spcPts val="0"/>
              </a:spcBef>
              <a:spcAft>
                <a:spcPts val="0"/>
              </a:spcAft>
              <a:buNone/>
            </a:pPr>
            <a:endParaRPr sz="1800">
              <a:solidFill>
                <a:schemeClr val="lt1"/>
              </a:solidFill>
              <a:latin typeface="Maven Pro"/>
              <a:ea typeface="Maven Pro"/>
              <a:cs typeface="Maven Pro"/>
              <a:sym typeface="Maven Pro"/>
            </a:endParaRPr>
          </a:p>
          <a:p>
            <a:pPr marL="0" lvl="0" indent="0" algn="ctr" rtl="0">
              <a:spcBef>
                <a:spcPts val="0"/>
              </a:spcBef>
              <a:spcAft>
                <a:spcPts val="0"/>
              </a:spcAft>
              <a:buNone/>
            </a:pPr>
            <a:r>
              <a:rPr lang="en" sz="1800">
                <a:solidFill>
                  <a:schemeClr val="lt1"/>
                </a:solidFill>
                <a:latin typeface="Maven Pro"/>
                <a:ea typeface="Maven Pro"/>
                <a:cs typeface="Maven Pro"/>
                <a:sym typeface="Maven Pro"/>
              </a:rPr>
              <a:t>1.7% average increase in 2020</a:t>
            </a:r>
            <a:endParaRPr sz="1800">
              <a:solidFill>
                <a:schemeClr val="lt1"/>
              </a:solidFill>
              <a:latin typeface="Maven Pro"/>
              <a:ea typeface="Maven Pro"/>
              <a:cs typeface="Maven Pro"/>
              <a:sym typeface="Maven Pro"/>
            </a:endParaRPr>
          </a:p>
          <a:p>
            <a:pPr marL="0" lvl="0" indent="0" algn="ctr" rtl="0">
              <a:spcBef>
                <a:spcPts val="0"/>
              </a:spcBef>
              <a:spcAft>
                <a:spcPts val="0"/>
              </a:spcAft>
              <a:buNone/>
            </a:pPr>
            <a:endParaRPr sz="1800">
              <a:solidFill>
                <a:schemeClr val="lt1"/>
              </a:solidFill>
              <a:latin typeface="Maven Pro"/>
              <a:ea typeface="Maven Pro"/>
              <a:cs typeface="Maven Pro"/>
              <a:sym typeface="Maven Pro"/>
            </a:endParaRPr>
          </a:p>
          <a:p>
            <a:pPr marL="0" lvl="0" indent="0" algn="ctr" rtl="0">
              <a:spcBef>
                <a:spcPts val="0"/>
              </a:spcBef>
              <a:spcAft>
                <a:spcPts val="0"/>
              </a:spcAft>
              <a:buNone/>
            </a:pPr>
            <a:r>
              <a:rPr lang="en" sz="1800">
                <a:solidFill>
                  <a:schemeClr val="lt1"/>
                </a:solidFill>
                <a:latin typeface="Maven Pro"/>
                <a:ea typeface="Maven Pro"/>
                <a:cs typeface="Maven Pro"/>
                <a:sym typeface="Maven Pro"/>
              </a:rPr>
              <a:t>3.6% median increase in 2020</a:t>
            </a:r>
            <a:endParaRPr sz="1800">
              <a:solidFill>
                <a:schemeClr val="lt1"/>
              </a:solidFill>
              <a:latin typeface="Maven Pro"/>
              <a:ea typeface="Maven Pro"/>
              <a:cs typeface="Maven Pro"/>
              <a:sym typeface="Maven Pro"/>
            </a:endParaRPr>
          </a:p>
          <a:p>
            <a:pPr marL="0" lvl="0" indent="0" algn="l" rtl="0">
              <a:spcBef>
                <a:spcPts val="0"/>
              </a:spcBef>
              <a:spcAft>
                <a:spcPts val="0"/>
              </a:spcAft>
              <a:buNone/>
            </a:pPr>
            <a:endParaRPr sz="1800">
              <a:solidFill>
                <a:schemeClr val="lt1"/>
              </a:solidFill>
              <a:latin typeface="Maven Pro"/>
              <a:ea typeface="Maven Pro"/>
              <a:cs typeface="Maven Pro"/>
              <a:sym typeface="Maven Pro"/>
            </a:endParaRPr>
          </a:p>
        </p:txBody>
      </p:sp>
      <p:pic>
        <p:nvPicPr>
          <p:cNvPr id="95" name="Google Shape;95;p19"/>
          <p:cNvPicPr preferRelativeResize="0"/>
          <p:nvPr/>
        </p:nvPicPr>
        <p:blipFill rotWithShape="1">
          <a:blip r:embed="rId3">
            <a:alphaModFix/>
          </a:blip>
          <a:srcRect/>
          <a:stretch/>
        </p:blipFill>
        <p:spPr>
          <a:xfrm>
            <a:off x="2428200" y="204200"/>
            <a:ext cx="6606700" cy="45636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fade">
                                      <p:cBhvr>
                                        <p:cTn id="7" dur="1000"/>
                                        <p:tgtEl>
                                          <p:spTgt spid="9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4">
                                            <p:txEl>
                                              <p:pRg st="0" end="0"/>
                                            </p:txEl>
                                          </p:spTgt>
                                        </p:tgtEl>
                                        <p:attrNameLst>
                                          <p:attrName>style.visibility</p:attrName>
                                        </p:attrNameLst>
                                      </p:cBhvr>
                                      <p:to>
                                        <p:strVal val="visible"/>
                                      </p:to>
                                    </p:set>
                                    <p:animEffect transition="in" filter="fade">
                                      <p:cBhvr>
                                        <p:cTn id="12" dur="1000"/>
                                        <p:tgtEl>
                                          <p:spTgt spid="9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4">
                                            <p:txEl>
                                              <p:pRg st="1" end="1"/>
                                            </p:txEl>
                                          </p:spTgt>
                                        </p:tgtEl>
                                        <p:attrNameLst>
                                          <p:attrName>style.visibility</p:attrName>
                                        </p:attrNameLst>
                                      </p:cBhvr>
                                      <p:to>
                                        <p:strVal val="visible"/>
                                      </p:to>
                                    </p:set>
                                    <p:animEffect transition="in" filter="fade">
                                      <p:cBhvr>
                                        <p:cTn id="17" dur="1000"/>
                                        <p:tgtEl>
                                          <p:spTgt spid="9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4">
                                            <p:txEl>
                                              <p:pRg st="2" end="2"/>
                                            </p:txEl>
                                          </p:spTgt>
                                        </p:tgtEl>
                                        <p:attrNameLst>
                                          <p:attrName>style.visibility</p:attrName>
                                        </p:attrNameLst>
                                      </p:cBhvr>
                                      <p:to>
                                        <p:strVal val="visible"/>
                                      </p:to>
                                    </p:set>
                                    <p:animEffect transition="in" filter="fade">
                                      <p:cBhvr>
                                        <p:cTn id="22" dur="1000"/>
                                        <p:tgtEl>
                                          <p:spTgt spid="9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4">
                                            <p:txEl>
                                              <p:pRg st="3" end="3"/>
                                            </p:txEl>
                                          </p:spTgt>
                                        </p:tgtEl>
                                        <p:attrNameLst>
                                          <p:attrName>style.visibility</p:attrName>
                                        </p:attrNameLst>
                                      </p:cBhvr>
                                      <p:to>
                                        <p:strVal val="visible"/>
                                      </p:to>
                                    </p:set>
                                    <p:animEffect transition="in" filter="fade">
                                      <p:cBhvr>
                                        <p:cTn id="27" dur="1000"/>
                                        <p:tgtEl>
                                          <p:spTgt spid="9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4">
                                            <p:txEl>
                                              <p:pRg st="4" end="4"/>
                                            </p:txEl>
                                          </p:spTgt>
                                        </p:tgtEl>
                                        <p:attrNameLst>
                                          <p:attrName>style.visibility</p:attrName>
                                        </p:attrNameLst>
                                      </p:cBhvr>
                                      <p:to>
                                        <p:strVal val="visible"/>
                                      </p:to>
                                    </p:set>
                                    <p:animEffect transition="in" filter="fade">
                                      <p:cBhvr>
                                        <p:cTn id="32" dur="1000"/>
                                        <p:tgtEl>
                                          <p:spTgt spid="9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4">
                                            <p:txEl>
                                              <p:pRg st="5" end="5"/>
                                            </p:txEl>
                                          </p:spTgt>
                                        </p:tgtEl>
                                        <p:attrNameLst>
                                          <p:attrName>style.visibility</p:attrName>
                                        </p:attrNameLst>
                                      </p:cBhvr>
                                      <p:to>
                                        <p:strVal val="visible"/>
                                      </p:to>
                                    </p:set>
                                    <p:animEffect transition="in" filter="fade">
                                      <p:cBhvr>
                                        <p:cTn id="37" dur="1000"/>
                                        <p:tgtEl>
                                          <p:spTgt spid="94">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4">
                                            <p:txEl>
                                              <p:pRg st="6" end="6"/>
                                            </p:txEl>
                                          </p:spTgt>
                                        </p:tgtEl>
                                        <p:attrNameLst>
                                          <p:attrName>style.visibility</p:attrName>
                                        </p:attrNameLst>
                                      </p:cBhvr>
                                      <p:to>
                                        <p:strVal val="visible"/>
                                      </p:to>
                                    </p:set>
                                    <p:animEffect transition="in" filter="fade">
                                      <p:cBhvr>
                                        <p:cTn id="42" dur="1000"/>
                                        <p:tgtEl>
                                          <p:spTgt spid="94">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94">
                                            <p:txEl>
                                              <p:pRg st="7" end="7"/>
                                            </p:txEl>
                                          </p:spTgt>
                                        </p:tgtEl>
                                        <p:attrNameLst>
                                          <p:attrName>style.visibility</p:attrName>
                                        </p:attrNameLst>
                                      </p:cBhvr>
                                      <p:to>
                                        <p:strVal val="visible"/>
                                      </p:to>
                                    </p:set>
                                    <p:animEffect transition="in" filter="fade">
                                      <p:cBhvr>
                                        <p:cTn id="47" dur="1000"/>
                                        <p:tgtEl>
                                          <p:spTgt spid="94">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94">
                                            <p:txEl>
                                              <p:pRg st="8" end="8"/>
                                            </p:txEl>
                                          </p:spTgt>
                                        </p:tgtEl>
                                        <p:attrNameLst>
                                          <p:attrName>style.visibility</p:attrName>
                                        </p:attrNameLst>
                                      </p:cBhvr>
                                      <p:to>
                                        <p:strVal val="visible"/>
                                      </p:to>
                                    </p:set>
                                    <p:animEffect transition="in" filter="fade">
                                      <p:cBhvr>
                                        <p:cTn id="52" dur="1000"/>
                                        <p:tgtEl>
                                          <p:spTgt spid="94">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94">
                                            <p:txEl>
                                              <p:pRg st="9" end="9"/>
                                            </p:txEl>
                                          </p:spTgt>
                                        </p:tgtEl>
                                        <p:attrNameLst>
                                          <p:attrName>style.visibility</p:attrName>
                                        </p:attrNameLst>
                                      </p:cBhvr>
                                      <p:to>
                                        <p:strVal val="visible"/>
                                      </p:to>
                                    </p:set>
                                    <p:animEffect transition="in" filter="fade">
                                      <p:cBhvr>
                                        <p:cTn id="57" dur="1000"/>
                                        <p:tgtEl>
                                          <p:spTgt spid="9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1077D2"/>
            </a:gs>
            <a:gs pos="100000">
              <a:srgbClr val="093153"/>
            </a:gs>
          </a:gsLst>
          <a:lin ang="5400012" scaled="0"/>
        </a:gradFill>
        <a:effectLst/>
      </p:bgPr>
    </p:bg>
    <p:spTree>
      <p:nvGrpSpPr>
        <p:cNvPr id="1" name="Shape 99"/>
        <p:cNvGrpSpPr/>
        <p:nvPr/>
      </p:nvGrpSpPr>
      <p:grpSpPr>
        <a:xfrm>
          <a:off x="0" y="0"/>
          <a:ext cx="0" cy="0"/>
          <a:chOff x="0" y="0"/>
          <a:chExt cx="0" cy="0"/>
        </a:xfrm>
      </p:grpSpPr>
      <p:sp>
        <p:nvSpPr>
          <p:cNvPr id="100" name="Google Shape;100;p20"/>
          <p:cNvSpPr txBox="1">
            <a:spLocks noGrp="1"/>
          </p:cNvSpPr>
          <p:nvPr>
            <p:ph type="ctrTitle"/>
          </p:nvPr>
        </p:nvSpPr>
        <p:spPr>
          <a:xfrm>
            <a:off x="161700" y="268300"/>
            <a:ext cx="2184900" cy="4340700"/>
          </a:xfrm>
          <a:prstGeom prst="rect">
            <a:avLst/>
          </a:prstGeom>
        </p:spPr>
        <p:txBody>
          <a:bodyPr spcFirstLastPara="1" wrap="square" lIns="91425" tIns="91425" rIns="91425" bIns="91425" anchor="b" anchorCtr="0">
            <a:spAutoFit/>
          </a:bodyPr>
          <a:lstStyle/>
          <a:p>
            <a:pPr marL="0" lvl="0" indent="0" algn="ctr" rtl="0">
              <a:spcBef>
                <a:spcPts val="0"/>
              </a:spcBef>
              <a:spcAft>
                <a:spcPts val="0"/>
              </a:spcAft>
              <a:buNone/>
            </a:pPr>
            <a:r>
              <a:rPr lang="en" sz="1800">
                <a:solidFill>
                  <a:schemeClr val="lt1"/>
                </a:solidFill>
                <a:latin typeface="Maven Pro"/>
                <a:ea typeface="Maven Pro"/>
                <a:cs typeface="Maven Pro"/>
                <a:sym typeface="Maven Pro"/>
              </a:rPr>
              <a:t>Median or Mean?</a:t>
            </a:r>
            <a:endParaRPr sz="1800">
              <a:solidFill>
                <a:schemeClr val="lt1"/>
              </a:solidFill>
              <a:latin typeface="Maven Pro"/>
              <a:ea typeface="Maven Pro"/>
              <a:cs typeface="Maven Pro"/>
              <a:sym typeface="Maven Pro"/>
            </a:endParaRPr>
          </a:p>
          <a:p>
            <a:pPr marL="0" lvl="0" indent="0" algn="ctr" rtl="0">
              <a:spcBef>
                <a:spcPts val="0"/>
              </a:spcBef>
              <a:spcAft>
                <a:spcPts val="0"/>
              </a:spcAft>
              <a:buNone/>
            </a:pPr>
            <a:endParaRPr sz="1800">
              <a:solidFill>
                <a:schemeClr val="lt1"/>
              </a:solidFill>
              <a:latin typeface="Maven Pro"/>
              <a:ea typeface="Maven Pro"/>
              <a:cs typeface="Maven Pro"/>
              <a:sym typeface="Maven Pro"/>
            </a:endParaRPr>
          </a:p>
          <a:p>
            <a:pPr marL="0" lvl="0" indent="0" algn="ctr" rtl="0">
              <a:spcBef>
                <a:spcPts val="0"/>
              </a:spcBef>
              <a:spcAft>
                <a:spcPts val="0"/>
              </a:spcAft>
              <a:buNone/>
            </a:pPr>
            <a:r>
              <a:rPr lang="en" sz="1800">
                <a:solidFill>
                  <a:schemeClr val="lt1"/>
                </a:solidFill>
                <a:latin typeface="Maven Pro"/>
                <a:ea typeface="Maven Pro"/>
                <a:cs typeface="Maven Pro"/>
                <a:sym typeface="Maven Pro"/>
              </a:rPr>
              <a:t>We’ll look at medians going forward to reduce the impact of a few high-priced outliers.</a:t>
            </a:r>
            <a:endParaRPr sz="1800">
              <a:solidFill>
                <a:schemeClr val="lt1"/>
              </a:solidFill>
              <a:latin typeface="Maven Pro"/>
              <a:ea typeface="Maven Pro"/>
              <a:cs typeface="Maven Pro"/>
              <a:sym typeface="Maven Pro"/>
            </a:endParaRPr>
          </a:p>
          <a:p>
            <a:pPr marL="0" lvl="0" indent="0" algn="ctr" rtl="0">
              <a:spcBef>
                <a:spcPts val="0"/>
              </a:spcBef>
              <a:spcAft>
                <a:spcPts val="0"/>
              </a:spcAft>
              <a:buNone/>
            </a:pPr>
            <a:endParaRPr sz="1800">
              <a:solidFill>
                <a:schemeClr val="lt1"/>
              </a:solidFill>
              <a:latin typeface="Maven Pro"/>
              <a:ea typeface="Maven Pro"/>
              <a:cs typeface="Maven Pro"/>
              <a:sym typeface="Maven Pro"/>
            </a:endParaRPr>
          </a:p>
          <a:p>
            <a:pPr marL="0" lvl="0" indent="0" algn="ctr" rtl="0">
              <a:spcBef>
                <a:spcPts val="0"/>
              </a:spcBef>
              <a:spcAft>
                <a:spcPts val="0"/>
              </a:spcAft>
              <a:buNone/>
            </a:pPr>
            <a:r>
              <a:rPr lang="en" sz="1800">
                <a:solidFill>
                  <a:schemeClr val="lt1"/>
                </a:solidFill>
                <a:latin typeface="Maven Pro"/>
                <a:ea typeface="Maven Pro"/>
                <a:cs typeface="Maven Pro"/>
                <a:sym typeface="Maven Pro"/>
              </a:rPr>
              <a:t>We’ll compare the Top 3 metro markets (most zip codes) vs. the entire U.S. next</a:t>
            </a:r>
            <a:endParaRPr sz="1800">
              <a:solidFill>
                <a:schemeClr val="lt1"/>
              </a:solidFill>
              <a:latin typeface="Maven Pro"/>
              <a:ea typeface="Maven Pro"/>
              <a:cs typeface="Maven Pro"/>
              <a:sym typeface="Maven Pro"/>
            </a:endParaRPr>
          </a:p>
          <a:p>
            <a:pPr marL="0" lvl="0" indent="0" algn="l" rtl="0">
              <a:spcBef>
                <a:spcPts val="0"/>
              </a:spcBef>
              <a:spcAft>
                <a:spcPts val="0"/>
              </a:spcAft>
              <a:buNone/>
            </a:pPr>
            <a:endParaRPr sz="1800">
              <a:solidFill>
                <a:schemeClr val="lt1"/>
              </a:solidFill>
              <a:latin typeface="Maven Pro"/>
              <a:ea typeface="Maven Pro"/>
              <a:cs typeface="Maven Pro"/>
              <a:sym typeface="Maven Pro"/>
            </a:endParaRPr>
          </a:p>
        </p:txBody>
      </p:sp>
      <p:pic>
        <p:nvPicPr>
          <p:cNvPr id="101" name="Google Shape;101;p20"/>
          <p:cNvPicPr preferRelativeResize="0"/>
          <p:nvPr/>
        </p:nvPicPr>
        <p:blipFill>
          <a:blip r:embed="rId3">
            <a:alphaModFix/>
          </a:blip>
          <a:stretch>
            <a:fillRect/>
          </a:stretch>
        </p:blipFill>
        <p:spPr>
          <a:xfrm>
            <a:off x="2619100" y="236900"/>
            <a:ext cx="6315350" cy="46697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fade">
                                      <p:cBhvr>
                                        <p:cTn id="7" dur="1000"/>
                                        <p:tgtEl>
                                          <p:spTgt spid="10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0">
                                            <p:txEl>
                                              <p:pRg st="0" end="0"/>
                                            </p:txEl>
                                          </p:spTgt>
                                        </p:tgtEl>
                                        <p:attrNameLst>
                                          <p:attrName>style.visibility</p:attrName>
                                        </p:attrNameLst>
                                      </p:cBhvr>
                                      <p:to>
                                        <p:strVal val="visible"/>
                                      </p:to>
                                    </p:set>
                                    <p:animEffect transition="in" filter="fade">
                                      <p:cBhvr>
                                        <p:cTn id="12" dur="1000"/>
                                        <p:tgtEl>
                                          <p:spTgt spid="10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0">
                                            <p:txEl>
                                              <p:pRg st="1" end="1"/>
                                            </p:txEl>
                                          </p:spTgt>
                                        </p:tgtEl>
                                        <p:attrNameLst>
                                          <p:attrName>style.visibility</p:attrName>
                                        </p:attrNameLst>
                                      </p:cBhvr>
                                      <p:to>
                                        <p:strVal val="visible"/>
                                      </p:to>
                                    </p:set>
                                    <p:animEffect transition="in" filter="fade">
                                      <p:cBhvr>
                                        <p:cTn id="17" dur="1000"/>
                                        <p:tgtEl>
                                          <p:spTgt spid="10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0">
                                            <p:txEl>
                                              <p:pRg st="2" end="2"/>
                                            </p:txEl>
                                          </p:spTgt>
                                        </p:tgtEl>
                                        <p:attrNameLst>
                                          <p:attrName>style.visibility</p:attrName>
                                        </p:attrNameLst>
                                      </p:cBhvr>
                                      <p:to>
                                        <p:strVal val="visible"/>
                                      </p:to>
                                    </p:set>
                                    <p:animEffect transition="in" filter="fade">
                                      <p:cBhvr>
                                        <p:cTn id="22" dur="1000"/>
                                        <p:tgtEl>
                                          <p:spTgt spid="100">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0">
                                            <p:txEl>
                                              <p:pRg st="3" end="3"/>
                                            </p:txEl>
                                          </p:spTgt>
                                        </p:tgtEl>
                                        <p:attrNameLst>
                                          <p:attrName>style.visibility</p:attrName>
                                        </p:attrNameLst>
                                      </p:cBhvr>
                                      <p:to>
                                        <p:strVal val="visible"/>
                                      </p:to>
                                    </p:set>
                                    <p:animEffect transition="in" filter="fade">
                                      <p:cBhvr>
                                        <p:cTn id="27" dur="1000"/>
                                        <p:tgtEl>
                                          <p:spTgt spid="100">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0">
                                            <p:txEl>
                                              <p:pRg st="4" end="4"/>
                                            </p:txEl>
                                          </p:spTgt>
                                        </p:tgtEl>
                                        <p:attrNameLst>
                                          <p:attrName>style.visibility</p:attrName>
                                        </p:attrNameLst>
                                      </p:cBhvr>
                                      <p:to>
                                        <p:strVal val="visible"/>
                                      </p:to>
                                    </p:set>
                                    <p:animEffect transition="in" filter="fade">
                                      <p:cBhvr>
                                        <p:cTn id="32" dur="1000"/>
                                        <p:tgtEl>
                                          <p:spTgt spid="100">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0">
                                            <p:txEl>
                                              <p:pRg st="5" end="5"/>
                                            </p:txEl>
                                          </p:spTgt>
                                        </p:tgtEl>
                                        <p:attrNameLst>
                                          <p:attrName>style.visibility</p:attrName>
                                        </p:attrNameLst>
                                      </p:cBhvr>
                                      <p:to>
                                        <p:strVal val="visible"/>
                                      </p:to>
                                    </p:set>
                                    <p:animEffect transition="in" filter="fade">
                                      <p:cBhvr>
                                        <p:cTn id="37" dur="1000"/>
                                        <p:tgtEl>
                                          <p:spTgt spid="10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1077D2"/>
            </a:gs>
            <a:gs pos="100000">
              <a:srgbClr val="093153"/>
            </a:gs>
          </a:gsLst>
          <a:lin ang="5400012" scaled="0"/>
        </a:gradFill>
        <a:effectLst/>
      </p:bgPr>
    </p:bg>
    <p:spTree>
      <p:nvGrpSpPr>
        <p:cNvPr id="1" name="Shape 105"/>
        <p:cNvGrpSpPr/>
        <p:nvPr/>
      </p:nvGrpSpPr>
      <p:grpSpPr>
        <a:xfrm>
          <a:off x="0" y="0"/>
          <a:ext cx="0" cy="0"/>
          <a:chOff x="0" y="0"/>
          <a:chExt cx="0" cy="0"/>
        </a:xfrm>
      </p:grpSpPr>
      <p:pic>
        <p:nvPicPr>
          <p:cNvPr id="106" name="Google Shape;106;p21"/>
          <p:cNvPicPr preferRelativeResize="0"/>
          <p:nvPr/>
        </p:nvPicPr>
        <p:blipFill>
          <a:blip r:embed="rId3">
            <a:alphaModFix/>
          </a:blip>
          <a:stretch>
            <a:fillRect/>
          </a:stretch>
        </p:blipFill>
        <p:spPr>
          <a:xfrm>
            <a:off x="232000" y="140188"/>
            <a:ext cx="8680000" cy="486312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TotalTime>
  <Words>684</Words>
  <Application>Microsoft Office PowerPoint</Application>
  <PresentationFormat>On-screen Show (16:9)</PresentationFormat>
  <Paragraphs>96</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Oswald</vt:lpstr>
      <vt:lpstr>Arial</vt:lpstr>
      <vt:lpstr>Maven Pro</vt:lpstr>
      <vt:lpstr>Nunito</vt:lpstr>
      <vt:lpstr>Simple Light</vt:lpstr>
      <vt:lpstr>Analysis &amp; Predictive Modeling of Home Rental Prices based on U.S. residential rent data provided within the Zillow Observed Rent Index (ZORI) </vt:lpstr>
      <vt:lpstr>Why did I choose this subject &amp; dataset? Personal relevance Been renting for over 20 years in the L.A./Southern California area, difficult to find data targeted to renters. Methodology of the dataset seems of high quality Weighted to factor for: variations in home sizes, availability, asking vs. actual prices, all homes in the zip code (not just those listed for rent) and structure age. Rents are given a 3-month exponentially weighted moving average, then the mean of the middle 20% (the 40-to-60 percentile) is used to calculate each month. “Middle quintile” usage reduces effect of variance due to minor changes or noise in the data.</vt:lpstr>
      <vt:lpstr>PowerPoint Presentation</vt:lpstr>
      <vt:lpstr>2014-2020 (7 yrs) Dataset comprised of the 100 largest metro markets in the U.S.  2,263 of the most populated zip codes in total. Seems to have a divide just below $2,000/month </vt:lpstr>
      <vt:lpstr>As of the end of 2020, what is the most expensive rental market in the U.S.? $9,986/month in  90265  Malibu, CA (no surprise there)  And what is the least expensive rental market in the U.S.? $727/month in  44052  Lorain, OH (a Cleveland suburb) </vt:lpstr>
      <vt:lpstr>Historic data  2014 to 2017 to 2020 </vt:lpstr>
      <vt:lpstr>Comparing 2019 to 2020  Surprised? I expected 2020 to be about the same, not higher  1.7% average increase in 2020  3.6% median increase in 2020 </vt:lpstr>
      <vt:lpstr>Median or Mean?  We’ll look at medians going forward to reduce the impact of a few high-priced outliers.  We’ll compare the Top 3 metro markets (most zip codes) vs. the entire U.S. next </vt:lpstr>
      <vt:lpstr>PowerPoint Presentation</vt:lpstr>
      <vt:lpstr>PowerPoint Presentation</vt:lpstr>
      <vt:lpstr>PowerPoint Presentation</vt:lpstr>
      <vt:lpstr>PowerPoint Presentation</vt:lpstr>
      <vt:lpstr>Using 2014-2018 as the training data, I modeled time-series prediction with RNN. I started with a sample zip code in the LA market, tested w/ actual data from 2019.              Eventually my goal is to apply this predictive modeling based on the median data of all 2,263 zip codes, as well as for all Top 10 markets, to get larger sample sizes. </vt:lpstr>
      <vt:lpstr>Sweet!!! This prediction ends 2020 extremely close to the actual!</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&amp; Predictive Modeling of Home Rental Prices based on U.S. residential rent data provided within the Zillow Observed Rent Index (ZORI) </dc:title>
  <cp:lastModifiedBy>Samantha Nick</cp:lastModifiedBy>
  <cp:revision>4</cp:revision>
  <dcterms:modified xsi:type="dcterms:W3CDTF">2021-04-13T18:33:19Z</dcterms:modified>
</cp:coreProperties>
</file>