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2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338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6" r:id="rId69"/>
    <p:sldId id="269" r:id="rId70"/>
    <p:sldId id="337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62D23-FF4E-4782-87BC-137346C43124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A4C1-1497-4478-B2DC-98775AE6C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8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AA4C1-1497-4478-B2DC-98775AE6C10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9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711C-AEC2-483F-BD81-6E481AD9DFF7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8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9354-2730-4E53-81BC-5C83B19E4D3C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4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DB69-6134-4260-8584-EEAF7D07DCD9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E6FD-562E-4553-BD4C-03445FD448E2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4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7ACB-32B3-4844-8692-44EB3E9FADD5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45D-C4CE-4B6B-99C0-85F3B55615D9}" type="datetime1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4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6B15-CAE6-439D-A78D-2901225BA3DC}" type="datetime1">
              <a:rPr lang="pt-BR" smtClean="0"/>
              <a:t>18/11/2019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4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886B-7473-4BEB-A788-F35B84A01F14}" type="datetime1">
              <a:rPr lang="pt-BR" smtClean="0"/>
              <a:t>18/11/2019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8BFB-9E5C-4E06-B818-0E3DA8427D30}" type="datetime1">
              <a:rPr lang="pt-BR" smtClean="0"/>
              <a:t>18/11/2019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37BBC3-9B90-4D9E-AF62-0277B7240135}" type="datetime1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6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39B7F-66C1-432B-802C-7DA6A10F955A}" type="datetime1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F4CB16-7887-4D4A-A8D3-C538CDF4B14B}" type="datetime1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9DE9E4-AEB9-4D14-BB28-014BD946936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58" y="758952"/>
            <a:ext cx="8089221" cy="3566160"/>
          </a:xfrm>
        </p:spPr>
        <p:txBody>
          <a:bodyPr>
            <a:noAutofit/>
          </a:bodyPr>
          <a:lstStyle/>
          <a:p>
            <a:r>
              <a:rPr lang="pt-BR" sz="3600" dirty="0"/>
              <a:t>SISTEMA DE NAVEGAÇÃO PARA ROBÔS MÓVEIS BASEADO</a:t>
            </a:r>
            <a:br>
              <a:rPr lang="pt-BR" sz="3600" dirty="0"/>
            </a:br>
            <a:r>
              <a:rPr lang="pt-BR" sz="3600" dirty="0"/>
              <a:t>EM SLAM USANDO SENSORES DE BAIXO CUSTO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Pedro </a:t>
            </a:r>
            <a:r>
              <a:rPr lang="pt-BR" dirty="0"/>
              <a:t>H</a:t>
            </a:r>
            <a:r>
              <a:rPr lang="pt-BR" dirty="0" smtClean="0"/>
              <a:t>enrique </a:t>
            </a:r>
            <a:r>
              <a:rPr lang="pt-BR" dirty="0"/>
              <a:t>P</a:t>
            </a:r>
            <a:r>
              <a:rPr lang="pt-BR" dirty="0" smtClean="0"/>
              <a:t>aiola RA 161020305</a:t>
            </a:r>
          </a:p>
          <a:p>
            <a:r>
              <a:rPr lang="pt-BR" dirty="0" smtClean="0"/>
              <a:t>Orientador: Prof. Dr. Humberto </a:t>
            </a:r>
            <a:r>
              <a:rPr lang="pt-BR" dirty="0" err="1" smtClean="0"/>
              <a:t>Ferasoli</a:t>
            </a:r>
            <a:r>
              <a:rPr lang="pt-BR" dirty="0" smtClean="0"/>
              <a:t> Filho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7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reativa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Problemas enfrentados: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Localização				 </a:t>
            </a:r>
            <a:r>
              <a:rPr lang="pt-BR" sz="2200" dirty="0">
                <a:solidFill>
                  <a:srgbClr val="00B050"/>
                </a:solidFill>
              </a:rPr>
              <a:t>✓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Busca				 </a:t>
            </a:r>
            <a:r>
              <a:rPr lang="pt-BR" sz="2200" dirty="0">
                <a:solidFill>
                  <a:srgbClr val="00B050"/>
                </a:solidFill>
              </a:rPr>
              <a:t>✓</a:t>
            </a:r>
            <a:endParaRPr lang="pt-BR" sz="2200" dirty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Planejamento de trajetória		 </a:t>
            </a:r>
            <a:r>
              <a:rPr lang="pt-BR" sz="2200" dirty="0">
                <a:solidFill>
                  <a:srgbClr val="FF0000"/>
                </a:solidFill>
              </a:rPr>
              <a:t>✗</a:t>
            </a:r>
            <a:endParaRPr lang="pt-BR" sz="2200" dirty="0">
              <a:solidFill>
                <a:srgbClr val="00B05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Cobertura				 </a:t>
            </a:r>
            <a:r>
              <a:rPr lang="pt-BR" sz="2200" dirty="0">
                <a:solidFill>
                  <a:srgbClr val="00B050"/>
                </a:solidFill>
              </a:rPr>
              <a:t>✓</a:t>
            </a:r>
            <a:endParaRPr lang="pt-BR" sz="2200" dirty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SLAM		</a:t>
            </a:r>
            <a:r>
              <a:rPr lang="pt-BR" sz="2200" dirty="0" smtClean="0"/>
              <a:t>		</a:t>
            </a:r>
            <a:r>
              <a:rPr lang="pt-BR" sz="2400" dirty="0">
                <a:solidFill>
                  <a:srgbClr val="FF0000"/>
                </a:solidFill>
              </a:rPr>
              <a:t> ✗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híbrida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Visa unir as vantagens das abordagens anteriores e minimizar suas desvantagens.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Estratégias de controle baseadas em comportamento.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Exemplo para navegação: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Mapeamento do ambiente antes, ou durante a navegação.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Planejamento de trajetória utilizando o mapa, porém desviando de obstáculos detectados pelos sensores que não estavam presentes no mapa.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 da localização: determinar a posição do robô no ambiente em que ele está inserido.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“Onde estou?”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 fundamental para a navegação e para o mapeamento.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Categorias de métodos: Localização Relativa, Localização Absoluta e Fusão de </a:t>
            </a:r>
            <a:r>
              <a:rPr lang="pt-BR" sz="2400" dirty="0" err="1" smtClean="0"/>
              <a:t>Multi-sensores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Relativa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Localização obtida a partir das estimativas de localizações anteriores, unidas com informações como: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Comandos de movimentação;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Dados obtidos pelos sensores.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Desvantagem: propagação e acúmulo de erros.</a:t>
            </a:r>
            <a:endParaRPr lang="pt-BR" sz="24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3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Relativa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Odometria</a:t>
            </a:r>
            <a:r>
              <a:rPr lang="pt-BR" sz="2400" dirty="0"/>
              <a:t>: determinação da localização do robô a partir do movimento das rodas.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err="1"/>
              <a:t>Encoders</a:t>
            </a:r>
            <a:r>
              <a:rPr lang="pt-BR" sz="2200" dirty="0"/>
              <a:t>: sensores de rotação que contam a quantidade de giros de cada roda.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Baixo custo.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Acúmulo </a:t>
            </a:r>
            <a:r>
              <a:rPr lang="pt-BR" sz="2200" dirty="0"/>
              <a:t>de erros.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 smtClean="0"/>
          </a:p>
        </p:txBody>
      </p:sp>
      <p:pic>
        <p:nvPicPr>
          <p:cNvPr id="1026" name="Picture 2" descr="https://lh6.googleusercontent.com/mlVlFMUrDIwryV3MVMQKahhEpaV9Pa5OpED8NNd7kzpew5_8chfdOsuOOKP_Feq2axcFdpFgFitzXT0m48XTbxWKkwPDaWA5IvAphspRo-G33d-FkHcy5vuBMjURxVrwbVHZACBe7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71" y="3442999"/>
            <a:ext cx="2602561" cy="265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Relativa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 </a:t>
            </a:r>
            <a:r>
              <a:rPr lang="pt-BR" sz="2400" dirty="0" err="1" smtClean="0"/>
              <a:t>odometria</a:t>
            </a:r>
            <a:r>
              <a:rPr lang="pt-BR" sz="2400" dirty="0" smtClean="0"/>
              <a:t> está sujeita a dois tipos de erros: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Erros sistemáticos: gerados devido às incertezas nos parâmetros do modelo cinemático do robô.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Erros não sistemáticos: devido a situações inesperadas.</a:t>
            </a:r>
          </a:p>
        </p:txBody>
      </p:sp>
      <p:pic>
        <p:nvPicPr>
          <p:cNvPr id="2050" name="Picture 2" descr="https://lh4.googleusercontent.com/SZ3vQmtzmcB4uXvT8y5Si_fdO0caXC6dy64j6HM5maE2xmmhxLOHmOOJgM0fyoH5mHJfhByc3vCD1ZP61XVkVAtLt177_BjFPGwNsILEFdREKC14DO9DxgmyIQXlm7mnc-RaaA5t8X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02" y="3985002"/>
            <a:ext cx="5060914" cy="18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3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Localização obtida independentemente de localizações previamente calculadas.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A localização atual não é derivada de integrações.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Sem acúmulo de erros</a:t>
            </a:r>
            <a:r>
              <a:rPr lang="pt-BR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Três métodos principais: utilizando </a:t>
            </a:r>
            <a:r>
              <a:rPr lang="pt-BR" sz="2400" i="1" dirty="0" err="1" smtClean="0"/>
              <a:t>beacons</a:t>
            </a:r>
            <a:r>
              <a:rPr lang="pt-BR" sz="2400" dirty="0" smtClean="0"/>
              <a:t>, </a:t>
            </a:r>
            <a:r>
              <a:rPr lang="pt-BR" sz="2400" i="1" dirty="0" err="1" smtClean="0"/>
              <a:t>landmarks</a:t>
            </a:r>
            <a:r>
              <a:rPr lang="pt-BR" sz="2400" i="1" dirty="0" smtClean="0"/>
              <a:t> </a:t>
            </a:r>
            <a:r>
              <a:rPr lang="pt-BR" sz="2400" dirty="0" smtClean="0"/>
              <a:t>ou baseado em mapas.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9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Baseado em mapas: </a:t>
            </a:r>
            <a:r>
              <a:rPr lang="pt-BR" sz="2400" dirty="0"/>
              <a:t>com um mapa do ambiente disponível, medições sensoriais sobre o ambiente são adquiridas e comparadas (</a:t>
            </a:r>
            <a:r>
              <a:rPr lang="pt-BR" sz="2400" i="1" dirty="0" err="1"/>
              <a:t>matching</a:t>
            </a:r>
            <a:r>
              <a:rPr lang="pt-BR" sz="2400" dirty="0"/>
              <a:t>) com as informações do mapa.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Alto custo </a:t>
            </a:r>
            <a:r>
              <a:rPr lang="pt-BR" sz="2200" dirty="0" smtClean="0"/>
              <a:t>computacional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Necessidade de sensores precisos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Método de </a:t>
            </a:r>
            <a:r>
              <a:rPr lang="pt-BR" sz="2400" dirty="0" err="1" smtClean="0"/>
              <a:t>Markov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65" y="2167776"/>
            <a:ext cx="5615188" cy="412625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Filtro de </a:t>
            </a:r>
            <a:r>
              <a:rPr lang="pt-BR" sz="2400" dirty="0" err="1" smtClean="0"/>
              <a:t>Kalman</a:t>
            </a:r>
            <a:endParaRPr lang="pt-BR" sz="2200" dirty="0"/>
          </a:p>
        </p:txBody>
      </p:sp>
      <p:pic>
        <p:nvPicPr>
          <p:cNvPr id="3074" name="Picture 2" descr="https://lh5.googleusercontent.com/s0PK-MHFdExylz53dNasTjvi6-A37S5z-GdayfcjQdVN6OgxQVjTA-Rb09ZsIRrtEuzAAE6B1VGB1hE8TWSBnAMaSVQUzLKXIHcm9OBipa8YEiO1eSGhL5mv70tgqp1MQMOaADeB2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0" y="2340473"/>
            <a:ext cx="6814138" cy="36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Navegação de robôs móveis.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Obstáculos.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Características do ambiente.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Abordagens.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Sistema de mapeamento e navegação.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2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Filtro de Partículas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Também conhecido como método de Monte-Carlo.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Filtro baseado em amostras para redes Bayesianas dinâmicas.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Trata qualquer tipo de distribuição de probabilidade, diferente do Filtro de </a:t>
            </a:r>
            <a:r>
              <a:rPr lang="pt-BR" sz="2200" dirty="0" err="1"/>
              <a:t>Kalman</a:t>
            </a:r>
            <a:r>
              <a:rPr lang="pt-BR" sz="22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Pode ser usado tanto para localização global como local.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Filtro de Partículas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Utilização de com conjunto de partículas, onde cada partícula representa uma possível posição (x, y, θ) do robô.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/>
              <a:t>A partir das observações do robô, determina-se a “crença” de cada partícula, a probabilidade do robô estar na posição referente aquela partícula.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2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20" name="Picture 4" descr="https://lh3.googleusercontent.com/lso22_yaE1B70OTYWIO4Z1kiuXorQIfIoFEiVueA-RiyJsFR0233NFgxScy5l8LZWUjiY3AIC-nEDEvL0dN_oauOa7Hrf7rkUf773J2qD6r0uNjFMKR8GJzs7iclO44C1bu7HiXls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96" y="1938866"/>
            <a:ext cx="61055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 descr="https://lh4.googleusercontent.com/8s5o7D4-Gl79wpIr3CLMSkuOZKwX0LfBp387PA2TdwuDR1v2WkXAr16-FP2yewqxoeFPyUclCXp1e4b1xo2I6LWNqO9S9IG-_ei5b6eN4OfTjRM-HcEVZHsQu_UUjRtMVMb_F49Tt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54" y="3437792"/>
            <a:ext cx="58007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Absoluta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 descr="https://lh4.googleusercontent.com/8s5o7D4-Gl79wpIr3CLMSkuOZKwX0LfBp387PA2TdwuDR1v2WkXAr16-FP2yewqxoeFPyUclCXp1e4b1xo2I6LWNqO9S9IG-_ei5b6eN4OfTjRM-HcEVZHsQu_UUjRtMVMb_F49Tt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54" y="3437792"/>
            <a:ext cx="58007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lh3.googleusercontent.com/C5EQb2Olbak61ktJ85czl6DNKasFSfF46WP-Pocc9YACwugjKaqfyC8_OIQGHXqm0_0KipmzV1lPgfe6Pf0V227p8mBCDB6UVEfAqIaQMDdOL3h488_5tLmW6qQCahUUV2GfBs6JVQ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74" y="3445330"/>
            <a:ext cx="58007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Mapeamento = tarefa de construir representações de um ambiente, a partir dos dados obtidos dele.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O robô deve ser capaz de perceber o ambiente a sua volta =&gt; uso de sensores.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Desafios: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Imprecisão e erros dos sensores;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Dimensão do ambiente;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Associação de dados;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Ambientes dinâmicos.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Mapas topológicos ou relacionais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98" y="2376759"/>
            <a:ext cx="6387922" cy="360070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Mapas métricos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Produz uma definição geométrica do ambiente em que o robô está inserido.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Mais fáceis de construir, representar e manter.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Requer uma determinação precisa da localização do robô.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Método utilizado neste trabalho: grades de ocupação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Grades de Ocupação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Método proposto por </a:t>
            </a:r>
            <a:r>
              <a:rPr lang="pt-BR" sz="2400" dirty="0" err="1" smtClean="0"/>
              <a:t>Elfes</a:t>
            </a:r>
            <a:r>
              <a:rPr lang="pt-BR" sz="2400" dirty="0" smtClean="0"/>
              <a:t> (1987).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Representação do ambiente em uma grade, ou matriz, de 2 ou 3 dimensões.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Cada célula da grade armazena a probabilidade daquele espaço estar ocupado.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 probabilidade de ocupação das células é atualizada considerando: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Teorema de </a:t>
            </a:r>
            <a:r>
              <a:rPr lang="pt-BR" sz="2200" dirty="0" err="1" smtClean="0"/>
              <a:t>Bayes</a:t>
            </a:r>
            <a:r>
              <a:rPr lang="pt-BR" sz="2200" dirty="0" smtClean="0"/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Dados sensoriais, e seus modelos probabilísticos;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Localização do robô.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4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de Ultrassom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Mede distâncias utilizando o tempo de propagação de ondas sonoras.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6" y="2959792"/>
            <a:ext cx="5876925" cy="26384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3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Diversas aplicações: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Transporte de materiais;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Veículos autônomos;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Exploração de ambientes inóspitos e de difícil acesso.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Aplicação de conhecimento obtido durante o curso.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Sistema de mapeamento e navegação com sensores de baixo custo.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de Ultrassom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Problemas enfrentados: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Imprecisões no circuito temporizador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Distância reduzida</a:t>
            </a: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93" y="3277672"/>
            <a:ext cx="3633132" cy="259509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de Ultrassom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Problemas enfrentados: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Reflexão especular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45" y="2929943"/>
            <a:ext cx="3882428" cy="233751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de Ultrassom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Problemas enfrentados: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Leituras cruzadas</a:t>
            </a: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515" y="2851312"/>
            <a:ext cx="3116688" cy="295842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Infravermelho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Distância calculada por triangulação, considerando a posição em que o feixe de luz infravermelho atinge o dispositivo receptor PSD (</a:t>
            </a:r>
            <a:r>
              <a:rPr lang="pt-BR" sz="2400" i="1" dirty="0" smtClean="0"/>
              <a:t>Position </a:t>
            </a:r>
            <a:r>
              <a:rPr lang="pt-BR" sz="2400" i="1" dirty="0" err="1" smtClean="0"/>
              <a:t>Sensing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Device</a:t>
            </a:r>
            <a:r>
              <a:rPr lang="pt-BR" sz="2400" dirty="0" smtClean="0"/>
              <a:t>).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56" y="3017862"/>
            <a:ext cx="4507606" cy="318221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3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Infravermelho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Sujeito a erros semelhantes aos do sonar.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Baixo custo e tamanho reduzido.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56" y="3017862"/>
            <a:ext cx="4507606" cy="318221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0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probabilístico dos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Ambos sensores sujeitos a erros e imprecisões</a:t>
            </a:r>
            <a:r>
              <a:rPr lang="pt-BR" sz="22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Dificuldade em encontrar um modelo probabilístico que compreenda todas essas incertezas.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O modelo probabilístico é necessário para a atualização das células da grade de ocupação.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probabilístico dos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Modelo de sensor ideal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9" y="2519831"/>
            <a:ext cx="4914900" cy="35718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probabilístico dos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Modelo utilizando distribuição Gaussiana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59" y="2434106"/>
            <a:ext cx="5943600" cy="36576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3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probabilístico dos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Modelo utilizando distribuição Gaussiana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60" y="2282062"/>
            <a:ext cx="5975798" cy="391801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Robô colocado em um ambiente desconhecido com localização desconhecida.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Para realizar o mapeamento é importante ter a localização.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Uma das formas de se localizar no ambiente é ter um mapa consistente dele, o qual pode ser consultado e comparado com os dados sensoriais obtidos.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Um paradoxo se apresenta, o qual a solução é realizar o mapeamento e a localização simultaneamente, o que constitui o SLAM.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Considerado um problema difícil que enfrenta diversos desafios.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Implementar um sistema de navegação de robôs, usando técnicas de SLAM (</a:t>
            </a:r>
            <a:r>
              <a:rPr lang="pt-BR" sz="2400" i="1" dirty="0" err="1"/>
              <a:t>Simultaneous</a:t>
            </a:r>
            <a:r>
              <a:rPr lang="pt-BR" sz="2400" i="1" dirty="0"/>
              <a:t> </a:t>
            </a:r>
            <a:r>
              <a:rPr lang="pt-BR" sz="2400" i="1" dirty="0" err="1"/>
              <a:t>Localization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Mapping</a:t>
            </a:r>
            <a:r>
              <a:rPr lang="pt-BR" sz="2400" dirty="0" smtClean="0"/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Programar funções básicas do robô;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Implementar a comunicação entre o robô e o computador;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Tratar dados dos sensores ultrassônico e infravermelho;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Implementar a solução de mapeamento do ambiente;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Implementar algoritmos para navegação do robô;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Realizar testes e avaliar os resultados.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Problemas e desafios: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Ambientes dinâmicos;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Associação de dados;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Estratégia de exploração;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Dimensionalidade;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Erros gerados pelos sensores.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459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As soluções vão envolver os métodos já discutidos de localização e mapeamento.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Exemplos de soluções: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EKF-SLAM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err="1" smtClean="0"/>
              <a:t>FastSLAM</a:t>
            </a:r>
            <a:endParaRPr lang="pt-BR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err="1" smtClean="0"/>
              <a:t>GridSLAM</a:t>
            </a:r>
            <a:endParaRPr lang="pt-BR" sz="22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DP-SLAM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0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0" y="2395471"/>
            <a:ext cx="3150930" cy="314656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06" y="2395471"/>
            <a:ext cx="3572054" cy="3146560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Robô Frank.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Arduino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85" y="2281251"/>
            <a:ext cx="6782747" cy="369621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Sensores.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9" y="2875403"/>
            <a:ext cx="3891432" cy="22988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2" y="2769150"/>
            <a:ext cx="3348508" cy="251138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Sensores.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434299"/>
            <a:ext cx="3013656" cy="28462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0" y="2846518"/>
            <a:ext cx="2365634" cy="2021792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Outros componentes.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1" y="2665927"/>
            <a:ext cx="2685246" cy="26852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60" y="2782862"/>
            <a:ext cx="2504940" cy="25049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90" y="2804565"/>
            <a:ext cx="3684970" cy="2105698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5" y="1737361"/>
            <a:ext cx="7038930" cy="45836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Dividido em dois sistemas: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Sistema embarcado no </a:t>
            </a:r>
            <a:r>
              <a:rPr lang="pt-B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Arduino</a:t>
            </a: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(C++);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/>
              <a:t>Sistema </a:t>
            </a:r>
            <a:r>
              <a:rPr lang="pt-BR" sz="2200" i="1" dirty="0" smtClean="0"/>
              <a:t>Desktop</a:t>
            </a:r>
            <a:r>
              <a:rPr lang="pt-BR" sz="2200" dirty="0" smtClean="0"/>
              <a:t> (Java).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O sistema desenvolvido permite: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/>
              <a:t>Mapear o ambiente do robô;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/>
              <a:t>Navegar entre dois pontos criando uma rota a partir do mapa;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/>
              <a:t>Controlar a movimentação do robô manualmente;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 smtClean="0"/>
              <a:t>Salvar e carregar mapas produzidos.</a:t>
            </a: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4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44" y="91476"/>
            <a:ext cx="6728568" cy="6217042"/>
          </a:xfr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Materiais utilizados: robô Frank e computador do autor.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Linguagens: C++ e Java.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Etapas: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pt-BR" sz="2400" dirty="0" smtClean="0"/>
              <a:t>Levantamento bibliográfico;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pt-BR" sz="2400" dirty="0" smtClean="0"/>
              <a:t>Definição da solução;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pt-BR" sz="2400" dirty="0" smtClean="0"/>
              <a:t>Implementação da solução e testes iniciais;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pt-BR" sz="2400" dirty="0" smtClean="0"/>
              <a:t>Testes finais e avaliação dos resultados.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Arquitetura geral:</a:t>
            </a:r>
            <a:endParaRPr lang="pt-BR" sz="2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5" y="2422033"/>
            <a:ext cx="8834108" cy="333482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2448458"/>
            <a:ext cx="9144000" cy="281791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Localização: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2659916"/>
            <a:ext cx="8906382" cy="239499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Filtro de Partículas: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" y="2640552"/>
            <a:ext cx="8734014" cy="2433724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Navegação: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859"/>
            <a:ext cx="9144000" cy="4267689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6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Erros de </a:t>
            </a:r>
            <a:r>
              <a:rPr lang="pt-B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odometria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Foram realizados experimentos para aferir a precisão da </a:t>
            </a:r>
            <a:r>
              <a:rPr lang="pt-B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odometria</a:t>
            </a: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 maiores erros encontrados foram na estimativa da orientação do robô.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Isso praticamente inviabiliza o uso do filtro de </a:t>
            </a:r>
            <a:r>
              <a:rPr lang="pt-B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Kalman</a:t>
            </a: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para estimar a localização do robô (BONTEMPO, 2011).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Ambiente para testes de mapeamento e navegação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30" y="2377819"/>
            <a:ext cx="6229258" cy="359964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4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 sem filtro de partículas (apenas </a:t>
            </a:r>
            <a:r>
              <a:rPr lang="pt-B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odometria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2360840"/>
            <a:ext cx="3451538" cy="38350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53" y="2987634"/>
            <a:ext cx="1961905" cy="22285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53" y="2987633"/>
            <a:ext cx="1961905" cy="2228571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 utilizando apenas dados do sonar.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2590656"/>
            <a:ext cx="3447226" cy="33754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48" y="2963823"/>
            <a:ext cx="2142857" cy="227619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 utilizando apenas dados do infravermelho.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1" y="2590656"/>
            <a:ext cx="3361345" cy="33754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09" y="3097156"/>
            <a:ext cx="1933333" cy="2009524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de Robôs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/>
              <a:t>Matarić</a:t>
            </a:r>
            <a:r>
              <a:rPr lang="pt-BR" sz="2400" dirty="0"/>
              <a:t> </a:t>
            </a:r>
            <a:r>
              <a:rPr lang="pt-BR" sz="2400" dirty="0" smtClean="0"/>
              <a:t>(2007) define um robô como “um sistema autônomo que existe em um mundo físico, pode perceber o ambiente a sua volta e pode atuar nele para alcançar seus objetivos”.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 da navegação de robôs móveis: robôs capazes de se locomover pelo ambiente, cujo o objetivo é obter sucesso no seu deslocamento de um ponto inicial a um ponto objetivo, livre de colisões.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Diversas dificuldades são encontradas neste processo.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6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 utilizando apenas dados do infravermelho.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17" y="2668273"/>
            <a:ext cx="2843884" cy="284388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Mapeamento utilizando ambos os sensores.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6" y="2602058"/>
            <a:ext cx="3403894" cy="337540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3135251"/>
            <a:ext cx="2028571" cy="193333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 resultados utilizando ambos os sensores são relativamente melhores que os dos outros experimentos.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 resultados obtidos são satisfatórios, para fins do estudo do problema, ainda mais considerando que são utilizados apenas sensores de baixo custo, com uma taxa de erro alta.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Resultados da navegação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6" y="2688656"/>
            <a:ext cx="7159406" cy="233751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Resultados da navegação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9" y="2688656"/>
            <a:ext cx="7208360" cy="2337516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6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Resultados da navegação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32" y="2688656"/>
            <a:ext cx="4773454" cy="2337516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 resultados da navegação também foram satisfatórios, para fins de estudos do problema.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 filtro de partículas para a correção da localização se mostrou essencial para o sucesso da navegação.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Problemas apresentados: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Possíveis colisões com as laterais e a traseira do robô, devido a falta de sensores nessas posições;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Tempo de navegação.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5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Resultados finais são satisfatórios, do ponto de vista de estudo do problema, em especial pela utilização de sensores de baixo custo.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Limitação e imprecisão dos sensores e da </a:t>
            </a:r>
            <a:r>
              <a:rPr lang="pt-B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odometria</a:t>
            </a: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Os resultados apontam a possibilidade da construção e utilização de robôs de custos não tão elevados para a realização de tarefas complexas.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Diversas possibilidades de melhorias</a:t>
            </a:r>
            <a:endParaRPr lang="pt-BR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Trabalhos futuros: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Utilização de sensores melhores e/ou em maior quantidade;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Aplicação de técnicas mais robustas de fusão sensorial;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Adição de uma bússola ao robô, melhorando a estimativa da orientação e permitindo a utilização de outras soluções, como o filtro de </a:t>
            </a:r>
            <a:r>
              <a:rPr lang="pt-B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Kalman</a:t>
            </a: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Melhoria da comunicação entre o robô e o computador;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Melhoria da método de localização;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Implementação de algoritmo de exploração;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Teste de métodos baseados em </a:t>
            </a:r>
            <a:r>
              <a:rPr lang="pt-BR" sz="2200" i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landmarks</a:t>
            </a: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Processamento paralelo.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2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pt-BR" sz="1800" dirty="0"/>
              <a:t>BIGHETI, J. </a:t>
            </a:r>
            <a:r>
              <a:rPr lang="pt-BR" sz="1800" dirty="0" smtClean="0"/>
              <a:t>A. Navegação </a:t>
            </a:r>
            <a:r>
              <a:rPr lang="pt-BR" sz="1800" dirty="0"/>
              <a:t>de robôs em ambientes internos usando </a:t>
            </a:r>
            <a:r>
              <a:rPr lang="pt-BR" sz="1800" dirty="0" smtClean="0"/>
              <a:t>SLAM. Dissertação (Mestrado</a:t>
            </a:r>
            <a:r>
              <a:rPr lang="pt-BR" sz="1800" dirty="0"/>
              <a:t>) — Universidade Estadual Paulista, </a:t>
            </a:r>
            <a:r>
              <a:rPr lang="pt-BR" sz="1800" dirty="0" smtClean="0"/>
              <a:t>2011. Disponível </a:t>
            </a:r>
            <a:r>
              <a:rPr lang="pt-BR" sz="1800" dirty="0"/>
              <a:t>em: &lt;http://</a:t>
            </a:r>
            <a:r>
              <a:rPr lang="pt-BR" sz="1800" dirty="0" smtClean="0"/>
              <a:t>hdl.handle.net/11449/87178</a:t>
            </a:r>
            <a:r>
              <a:rPr lang="pt-BR" sz="1800" dirty="0"/>
              <a:t>&gt;. Acesso em: </a:t>
            </a:r>
            <a:r>
              <a:rPr lang="pt-BR" sz="1800" dirty="0" smtClean="0"/>
              <a:t>06 mar. 2019.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pt-BR" sz="1800" dirty="0"/>
              <a:t>BONTEMPO, A. </a:t>
            </a:r>
            <a:r>
              <a:rPr lang="pt-BR" sz="1800" dirty="0" smtClean="0"/>
              <a:t>P. Uma </a:t>
            </a:r>
            <a:r>
              <a:rPr lang="pt-BR" sz="1800" dirty="0"/>
              <a:t>Abordagem Híbrida para Localização e Mapeamento </a:t>
            </a:r>
            <a:r>
              <a:rPr lang="pt-BR" sz="1800" dirty="0" smtClean="0"/>
              <a:t>Simultâneos para </a:t>
            </a:r>
            <a:r>
              <a:rPr lang="pt-BR" sz="1800" dirty="0"/>
              <a:t>Robôs Móveis com Sonares Através de Filtro de </a:t>
            </a:r>
            <a:r>
              <a:rPr lang="pt-BR" sz="1800" dirty="0" err="1"/>
              <a:t>Kalman</a:t>
            </a:r>
            <a:r>
              <a:rPr lang="pt-BR" sz="1800" dirty="0"/>
              <a:t> </a:t>
            </a:r>
            <a:r>
              <a:rPr lang="pt-BR" sz="1800" dirty="0" smtClean="0"/>
              <a:t>Estendido. Dissertação (Mestrado</a:t>
            </a:r>
            <a:r>
              <a:rPr lang="pt-BR" sz="1800" dirty="0"/>
              <a:t>) — PUC-Rio, 2012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ELFES, A. Sonar-based real-world mapping and </a:t>
            </a:r>
            <a:r>
              <a:rPr lang="en-US" sz="1800" dirty="0" smtClean="0"/>
              <a:t>navigation. IEEE </a:t>
            </a:r>
            <a:r>
              <a:rPr lang="en-US" sz="1800" dirty="0"/>
              <a:t>Journal on Robotics </a:t>
            </a:r>
            <a:r>
              <a:rPr lang="en-US" sz="1800" dirty="0" smtClean="0"/>
              <a:t>and Automation, </a:t>
            </a:r>
            <a:r>
              <a:rPr lang="en-US" sz="1800" dirty="0"/>
              <a:t>IEEE, v. 3, n. 3, p. 249–265, 1987.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sz="1800" dirty="0"/>
              <a:t>MARCHI, J. Navegação de robôs móveis autônomos: estudo implementação </a:t>
            </a:r>
            <a:r>
              <a:rPr lang="pt-BR" sz="1800" dirty="0" smtClean="0"/>
              <a:t>de abordagens. Florianópolis</a:t>
            </a:r>
            <a:r>
              <a:rPr lang="pt-BR" sz="1800" dirty="0"/>
              <a:t>, SC, 2001. Disponível em</a:t>
            </a:r>
            <a:r>
              <a:rPr lang="pt-BR" sz="1800" dirty="0" smtClean="0"/>
              <a:t>: &lt;</a:t>
            </a:r>
            <a:r>
              <a:rPr lang="pt-BR" sz="1800" dirty="0"/>
              <a:t>https://</a:t>
            </a:r>
            <a:r>
              <a:rPr lang="pt-BR" sz="1800" dirty="0" smtClean="0"/>
              <a:t>repositorio.ufsc.br/xmlui/handle/123456789/81441</a:t>
            </a:r>
            <a:r>
              <a:rPr lang="pt-BR" sz="1800" dirty="0"/>
              <a:t>&gt;. Acesso em: 06 mar. 2019.</a:t>
            </a:r>
          </a:p>
          <a:p>
            <a:pPr algn="just"/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 de Robôs Móveis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Principais problemas que podem estar envolvidos: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Localização;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Busca;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Planejamento de trajetória;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Cobertura;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SLAM (</a:t>
            </a:r>
            <a:r>
              <a:rPr lang="pt-BR" sz="2400" i="1" dirty="0" err="1"/>
              <a:t>Simultaneous</a:t>
            </a:r>
            <a:r>
              <a:rPr lang="pt-BR" sz="2400" i="1" dirty="0"/>
              <a:t> </a:t>
            </a:r>
            <a:r>
              <a:rPr lang="pt-BR" sz="2400" i="1" dirty="0" err="1"/>
              <a:t>Localization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Mapping</a:t>
            </a:r>
            <a:r>
              <a:rPr lang="pt-BR" sz="2200" dirty="0" smtClean="0"/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Abordagens empregadas: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Deliberativa;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Reativa;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Híbrida.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MATARIĆ, M. </a:t>
            </a:r>
            <a:r>
              <a:rPr lang="en-US" sz="1800" dirty="0" smtClean="0"/>
              <a:t>J. The </a:t>
            </a:r>
            <a:r>
              <a:rPr lang="en-US" sz="1800" dirty="0"/>
              <a:t>robotics </a:t>
            </a:r>
            <a:r>
              <a:rPr lang="en-US" sz="1800" dirty="0" smtClean="0"/>
              <a:t>primer. </a:t>
            </a:r>
            <a:r>
              <a:rPr lang="en-US" sz="1800" dirty="0"/>
              <a:t>Cambridge: </a:t>
            </a:r>
            <a:r>
              <a:rPr lang="en-US" sz="1800" dirty="0" err="1"/>
              <a:t>Mit</a:t>
            </a:r>
            <a:r>
              <a:rPr lang="en-US" sz="1800" dirty="0"/>
              <a:t> Press, 2007.</a:t>
            </a:r>
          </a:p>
          <a:p>
            <a:r>
              <a:rPr lang="pt-BR" sz="1800" dirty="0"/>
              <a:t>SOUZA, A. A. d. </a:t>
            </a:r>
            <a:r>
              <a:rPr lang="pt-BR" sz="1800" dirty="0" smtClean="0"/>
              <a:t>S. Mapeamento </a:t>
            </a:r>
            <a:r>
              <a:rPr lang="pt-BR" sz="1800" dirty="0"/>
              <a:t>com sonar usando grade de ocupação baseado </a:t>
            </a:r>
            <a:r>
              <a:rPr lang="pt-BR" sz="1800" dirty="0" smtClean="0"/>
              <a:t>em modelagem probabilística. </a:t>
            </a:r>
            <a:r>
              <a:rPr lang="pt-BR" sz="1800" dirty="0"/>
              <a:t>Dissertação (Mestrado) — Universidade Federal do Rio Grande </a:t>
            </a:r>
            <a:r>
              <a:rPr lang="pt-BR" sz="1800" dirty="0" smtClean="0"/>
              <a:t>do Norte</a:t>
            </a:r>
            <a:r>
              <a:rPr lang="pt-BR" sz="1800" dirty="0"/>
              <a:t>, </a:t>
            </a:r>
            <a:r>
              <a:rPr lang="pt-BR" sz="1800" dirty="0" smtClean="0"/>
              <a:t>2008.</a:t>
            </a:r>
            <a:endParaRPr lang="pt-BR" sz="1800" dirty="0"/>
          </a:p>
          <a:p>
            <a:pPr algn="just"/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deliberativa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84611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O robô necessita de um modelo prévio do ambiente: um mapa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Ambiente estático e conhecido.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Problemas enfrentados: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Localização			</a:t>
            </a:r>
            <a:r>
              <a:rPr lang="pt-BR" sz="2200" dirty="0"/>
              <a:t>	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00B050"/>
                </a:solidFill>
              </a:rPr>
              <a:t>✓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Busca				 </a:t>
            </a:r>
            <a:r>
              <a:rPr lang="pt-BR" sz="2200" dirty="0" smtClean="0">
                <a:solidFill>
                  <a:srgbClr val="FFC000"/>
                </a:solidFill>
              </a:rPr>
              <a:t>─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Planejamento de trajetória		</a:t>
            </a:r>
            <a:r>
              <a:rPr lang="pt-BR" sz="2200" dirty="0"/>
              <a:t> </a:t>
            </a:r>
            <a:r>
              <a:rPr lang="pt-BR" sz="2200" dirty="0">
                <a:solidFill>
                  <a:srgbClr val="00B050"/>
                </a:solidFill>
              </a:rPr>
              <a:t>✓</a:t>
            </a:r>
            <a:endParaRPr lang="pt-BR" sz="2200" dirty="0" smtClean="0">
              <a:solidFill>
                <a:srgbClr val="00B05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Cobertura				</a:t>
            </a:r>
            <a:r>
              <a:rPr lang="pt-BR" sz="2200" dirty="0"/>
              <a:t> </a:t>
            </a:r>
            <a:r>
              <a:rPr lang="pt-BR" sz="2200" dirty="0">
                <a:solidFill>
                  <a:srgbClr val="FFC000"/>
                </a:solidFill>
              </a:rPr>
              <a:t>─</a:t>
            </a:r>
            <a:endParaRPr lang="pt-BR" sz="2200" dirty="0" smtClean="0">
              <a:solidFill>
                <a:srgbClr val="FFC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 smtClean="0"/>
              <a:t>SLAM			</a:t>
            </a:r>
            <a:r>
              <a:rPr lang="pt-BR" sz="2200" dirty="0"/>
              <a:t>	</a:t>
            </a:r>
            <a:r>
              <a:rPr lang="pt-BR" sz="2200" dirty="0" smtClean="0">
                <a:solidFill>
                  <a:srgbClr val="FF0000"/>
                </a:solidFill>
              </a:rPr>
              <a:t>✗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Foco das soluções: planejar trajetórias.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Classes de métodos: mapeamento de caminhos, decomposição em células e método dos campos potenciais.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reativa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Sem conhecimento prévio do ambiente, o robô toma decisões baseando-se nas leituras atuais de seus sensores.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Estímulo =&gt; reação.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Permite lidar com ambientes complexos, desconhecidos e dinâmicos.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smtClean="0"/>
              <a:t>Não adquire conhecimento sobre o ambiente.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E9E4-AEB9-4D14-BB28-014BD94693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0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</TotalTime>
  <Words>1937</Words>
  <Application>Microsoft Office PowerPoint</Application>
  <PresentationFormat>Apresentação na tela (4:3)</PresentationFormat>
  <Paragraphs>348</Paragraphs>
  <Slides>70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4" baseType="lpstr">
      <vt:lpstr>Calibri</vt:lpstr>
      <vt:lpstr>Calibri Light</vt:lpstr>
      <vt:lpstr>Wingdings</vt:lpstr>
      <vt:lpstr>Retrospectiva</vt:lpstr>
      <vt:lpstr>SISTEMA DE NAVEGAÇÃO PARA ROBÔS MÓVEIS BASEADO EM SLAM USANDO SENSORES DE BAIXO CUSTO</vt:lpstr>
      <vt:lpstr>Introdução</vt:lpstr>
      <vt:lpstr>Justificativa</vt:lpstr>
      <vt:lpstr>Objetivos</vt:lpstr>
      <vt:lpstr>Metodologia</vt:lpstr>
      <vt:lpstr>Navegação de Robôs Móveis</vt:lpstr>
      <vt:lpstr>Navegação de Robôs Móveis</vt:lpstr>
      <vt:lpstr>Abordagem deliberativa</vt:lpstr>
      <vt:lpstr>Abordagem reativa</vt:lpstr>
      <vt:lpstr>Abordagem reativa</vt:lpstr>
      <vt:lpstr>Abordagem híbrida</vt:lpstr>
      <vt:lpstr>Localização</vt:lpstr>
      <vt:lpstr>Localização Relativa</vt:lpstr>
      <vt:lpstr>Localização Relativa</vt:lpstr>
      <vt:lpstr>Localização Relativa</vt:lpstr>
      <vt:lpstr>Localização Absoluta</vt:lpstr>
      <vt:lpstr>Localização Absoluta</vt:lpstr>
      <vt:lpstr>Localização Absoluta</vt:lpstr>
      <vt:lpstr>Localização Absoluta</vt:lpstr>
      <vt:lpstr>Localização Absoluta</vt:lpstr>
      <vt:lpstr>Localização Absoluta</vt:lpstr>
      <vt:lpstr>Localização Absoluta</vt:lpstr>
      <vt:lpstr>Localização Absoluta</vt:lpstr>
      <vt:lpstr>Localização Absoluta</vt:lpstr>
      <vt:lpstr>Mapeamento</vt:lpstr>
      <vt:lpstr>Mapeamento</vt:lpstr>
      <vt:lpstr>Mapeamento</vt:lpstr>
      <vt:lpstr>Grades de Ocupação</vt:lpstr>
      <vt:lpstr>Sensor de Ultrassom</vt:lpstr>
      <vt:lpstr>Sensor de Ultrassom</vt:lpstr>
      <vt:lpstr>Sensor de Ultrassom</vt:lpstr>
      <vt:lpstr>Sensor de Ultrassom</vt:lpstr>
      <vt:lpstr>Sensor Infravermelho</vt:lpstr>
      <vt:lpstr>Sensor Infravermelho</vt:lpstr>
      <vt:lpstr>Modelo probabilístico dos sensores</vt:lpstr>
      <vt:lpstr>Modelo probabilístico dos sensores</vt:lpstr>
      <vt:lpstr>Modelo probabilístico dos sensores</vt:lpstr>
      <vt:lpstr>Modelo probabilístico dos sensores</vt:lpstr>
      <vt:lpstr>SLAM</vt:lpstr>
      <vt:lpstr>SLAM</vt:lpstr>
      <vt:lpstr>SLAM</vt:lpstr>
      <vt:lpstr>Hardware</vt:lpstr>
      <vt:lpstr>Hardware</vt:lpstr>
      <vt:lpstr>Hardware</vt:lpstr>
      <vt:lpstr>Hardware</vt:lpstr>
      <vt:lpstr>Hardware</vt:lpstr>
      <vt:lpstr>Hardware</vt:lpstr>
      <vt:lpstr>Software</vt:lpstr>
      <vt:lpstr>Apresentação do PowerPoint</vt:lpstr>
      <vt:lpstr>Software</vt:lpstr>
      <vt:lpstr>Software</vt:lpstr>
      <vt:lpstr>Software</vt:lpstr>
      <vt:lpstr>Software</vt:lpstr>
      <vt:lpstr>Software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Conclusões</vt:lpstr>
      <vt:lpstr>Conclusões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NAVEGAÇÃO PARA ROBÔS MÓVEIS BASEADO EM SLAM USANDO SENSORES DE BAIXO CUSTO</dc:title>
  <dc:creator>Pedro Paiola</dc:creator>
  <cp:lastModifiedBy>Pedro Paiola</cp:lastModifiedBy>
  <cp:revision>40</cp:revision>
  <dcterms:created xsi:type="dcterms:W3CDTF">2019-11-11T22:06:00Z</dcterms:created>
  <dcterms:modified xsi:type="dcterms:W3CDTF">2019-11-18T06:09:30Z</dcterms:modified>
</cp:coreProperties>
</file>