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embeddedFontLst>
    <p:embeddedFont>
      <p:font typeface="Quicksan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icksan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72430e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72430e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72430ef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72430e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72430ef5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72430e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72430ef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72430e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72430ef5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72430e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72430ef5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72430e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72430ef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72430e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72430ef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72430e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0211dfe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0211df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72430ef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72430e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0211dfe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0211df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b0211dfe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b0211df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0211dfe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0211df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3545655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354565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3545655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354565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Sistemas assimétricos como ElGamal são geralmente mais lentos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é mais rápido criptografar a mensagem, que pode ser grande, com uma cifra simétrica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usar o ElGamal apenas para criptografar a chave simétrica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6a4cd9c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6a4cd9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Sistemas assimétricos como ElGamal são geralmente mais lentos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é mais rápido criptografar a mensagem, que pode ser grande, com uma cifra simétrica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Quicksand"/>
                <a:ea typeface="Quicksand"/>
                <a:cs typeface="Quicksand"/>
                <a:sym typeface="Quicksand"/>
              </a:rPr>
              <a:t>usar o ElGamal apenas para criptografar a chave simétrica</a:t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3545655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354565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3545655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354565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3545655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354565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3545655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354565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029375" y="3046125"/>
            <a:ext cx="8346600" cy="3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ANÁLISE DE SENTIMENTOS E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CLASSIFICAÇÃO MULTICLASSE DE TEXTOS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APLICADAS AO CUSTOMER SUCCESS</a:t>
            </a:r>
            <a:endParaRPr b="1" sz="3100">
              <a:solidFill>
                <a:srgbClr val="39C0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782975" y="745800"/>
            <a:ext cx="77541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99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Vinícius Rodrigues Ferraz</a:t>
            </a:r>
            <a:endParaRPr sz="4800">
              <a:solidFill>
                <a:srgbClr val="999FA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999FA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999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Trabalho de Conclusão de Curso</a:t>
            </a:r>
            <a:endParaRPr sz="3100">
              <a:solidFill>
                <a:srgbClr val="999FA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Redes Neurais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165475" y="1611700"/>
            <a:ext cx="7600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RNAs possuem uma estrutura baseada no sistema nervoso humano, ou biológico. (Rauber)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 básica consiste em neurônios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Núcleo e corpo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saída de informação através do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axônio</a:t>
            </a:r>
            <a:endParaRPr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Propagação através das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sinapses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os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dendritos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outros neurônios.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neurônios são interconectados em uma estrutura complexa, formando uma rede de neurônios, a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 neural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Redes Neurais Artificiais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254575" y="1597350"/>
            <a:ext cx="7600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perceptron é a mais antiga e mais simples RNA, sendo composta por apenas um único neurônio.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Recebe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𝑛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entradas que são multiplicadas pelos seus pesos correspondentes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𝑤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núcleo do neurônio é responsável por fazer uma função de soma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𝐸</a:t>
            </a:r>
            <a:endParaRPr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resultado é avaliado por um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limiar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excitar ou não a saída correspondente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17437" l="0" r="0" t="0"/>
          <a:stretch/>
        </p:blipFill>
        <p:spPr>
          <a:xfrm>
            <a:off x="3136788" y="2563210"/>
            <a:ext cx="2870425" cy="1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Redes Neurais Recorrentes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254575" y="1597350"/>
            <a:ext cx="7600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da estrutura básica de uma rede neural, é possível criar diversas outras topologias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Combinação de camadas de neurônios interligadas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Camada de entrada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Camadas Ocultas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Camada de Output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Dentre as possíveis topologias, se encontra a estrutura das Redes Neurais Recorrentes (RNN).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Redes Neurais Recorrentes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254575" y="1597350"/>
            <a:ext cx="7600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RNNs são uma família de redes neurais artificiais especializadas para o processamento de dados sequenciais.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Possuem uma estrutura baseada em ciclos, que permite que levem em consideração o tempo e a sequência dos inputs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input resulta de uma combinação entre a saída do passo anterior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𝑡−1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com a entrada do passo atual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𝑡</a:t>
            </a:r>
            <a:endParaRPr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RNN leva em consideração o resultado obtido em um passado recente, o que se assemelha à memória humana.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Redes Neurais Recorrentes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254575" y="1597350"/>
            <a:ext cx="7600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informações sequenciais são preservadas em um estado oculto da RNN,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State</a:t>
            </a: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Persistência da informação durante diversos passos.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Influência nos passos posteriores.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875" y="3882747"/>
            <a:ext cx="3741900" cy="22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165475" y="514700"/>
            <a:ext cx="74601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254575" y="1669075"/>
            <a:ext cx="7600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 dividida em portões,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Seleção das informações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 básica: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Possibilidades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Esquecimento / Memória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Seleções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165475" y="514700"/>
            <a:ext cx="74601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99" y="1686825"/>
            <a:ext cx="7295450" cy="43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165475" y="514700"/>
            <a:ext cx="74601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99" y="1686825"/>
            <a:ext cx="7295450" cy="43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480650" y="3107625"/>
            <a:ext cx="1621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José viu João.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João viu Pedro.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Pedro viu José..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165475" y="514700"/>
            <a:ext cx="74601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99" y="1686825"/>
            <a:ext cx="7295450" cy="43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1480650" y="3107625"/>
            <a:ext cx="1621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José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João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Pedro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Microblogging</a:t>
            </a:r>
            <a:endParaRPr b="1" sz="3600"/>
          </a:p>
        </p:txBody>
      </p:sp>
      <p:sp>
        <p:nvSpPr>
          <p:cNvPr id="78" name="Google Shape;78;p13"/>
          <p:cNvSpPr txBox="1"/>
          <p:nvPr/>
        </p:nvSpPr>
        <p:spPr>
          <a:xfrm>
            <a:off x="915650" y="1683425"/>
            <a:ext cx="80760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Postagem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mensagens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tempo real	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600"/>
              </a:spcBef>
              <a:spcAft>
                <a:spcPts val="0"/>
              </a:spcAft>
              <a:buClr>
                <a:srgbClr val="F35B69"/>
              </a:buClr>
              <a:buSzPts val="2400"/>
              <a:buFont typeface="Times New Roman"/>
              <a:buChar char="-"/>
            </a:pPr>
            <a:r>
              <a:rPr b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</a:t>
            </a:r>
            <a:endParaRPr b="1"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Jaiku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Plurk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Expressam suas opiniões em uma grande variedade de tópicos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Discutem seus problemas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Comentam o que está acontecendo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Contam suas histórias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35B69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Expressam sentimentos de produtos ou serviços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165475" y="514700"/>
            <a:ext cx="74601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99" y="1686825"/>
            <a:ext cx="7295450" cy="43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1247800" y="4298425"/>
            <a:ext cx="1621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José viu João.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João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7170850" y="5245275"/>
            <a:ext cx="9813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 b="1" sz="16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- João</a:t>
            </a:r>
            <a:endParaRPr b="1" sz="160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1480650" y="3107625"/>
            <a:ext cx="1621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José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João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Pedro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1165475" y="514700"/>
            <a:ext cx="74601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800" y="1686825"/>
            <a:ext cx="7460098" cy="445293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1247800" y="4298425"/>
            <a:ext cx="1621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José viu João.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João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7305625" y="5398925"/>
            <a:ext cx="981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 b="1" sz="16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b="1" lang="en" sz="160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João</a:t>
            </a:r>
            <a:endParaRPr b="1" sz="160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7406075" y="4183675"/>
            <a:ext cx="1104600" cy="516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7406075" y="4014175"/>
            <a:ext cx="981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 b="1" sz="16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- João</a:t>
            </a:r>
            <a:endParaRPr b="1" sz="160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7268225" y="3407925"/>
            <a:ext cx="1104600" cy="516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7406075" y="3001200"/>
            <a:ext cx="981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 b="1" sz="16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- João</a:t>
            </a:r>
            <a:endParaRPr b="1" sz="160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4" name="Google Shape;224;p32"/>
          <p:cNvCxnSpPr/>
          <p:nvPr/>
        </p:nvCxnSpPr>
        <p:spPr>
          <a:xfrm>
            <a:off x="5512225" y="2643075"/>
            <a:ext cx="832200" cy="5400"/>
          </a:xfrm>
          <a:prstGeom prst="straightConnector1">
            <a:avLst/>
          </a:prstGeom>
          <a:noFill/>
          <a:ln cap="flat" cmpd="sng" w="19050">
            <a:solidFill>
              <a:srgbClr val="F35B6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2"/>
          <p:cNvSpPr txBox="1"/>
          <p:nvPr/>
        </p:nvSpPr>
        <p:spPr>
          <a:xfrm>
            <a:off x="1480650" y="3107625"/>
            <a:ext cx="1621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José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João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Pedro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7268225" y="1824550"/>
            <a:ext cx="1104600" cy="516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7406075" y="1920850"/>
            <a:ext cx="981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 b="1" sz="160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165475" y="514700"/>
            <a:ext cx="74601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99" y="1686825"/>
            <a:ext cx="7295450" cy="43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1247800" y="4298425"/>
            <a:ext cx="1621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José viu João.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João </a:t>
            </a: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2565375" y="3001200"/>
            <a:ext cx="723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 b="1" sz="160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5951325" y="3001188"/>
            <a:ext cx="981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Viu</a:t>
            </a:r>
            <a:endParaRPr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- João</a:t>
            </a:r>
            <a:endParaRPr b="1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7276950" y="4054550"/>
            <a:ext cx="981300" cy="536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7276950" y="3904850"/>
            <a:ext cx="11733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José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Pedro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João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7146600" y="4944025"/>
            <a:ext cx="1173300" cy="516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7180950" y="5090475"/>
            <a:ext cx="11733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José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Pedro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João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7180950" y="3340200"/>
            <a:ext cx="1173300" cy="516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6209625" y="3980116"/>
            <a:ext cx="723000" cy="318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6145125" y="3929125"/>
            <a:ext cx="85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- João</a:t>
            </a:r>
            <a:endParaRPr b="1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7276950" y="2955134"/>
            <a:ext cx="1173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José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Pedro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7180950" y="1725238"/>
            <a:ext cx="1173300" cy="516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7276950" y="1855709"/>
            <a:ext cx="1173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José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Pedro</a:t>
            </a:r>
            <a:endParaRPr b="1" sz="15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4294967295" type="ctrTitle"/>
          </p:nvPr>
        </p:nvSpPr>
        <p:spPr>
          <a:xfrm>
            <a:off x="1031300" y="2893450"/>
            <a:ext cx="2990100" cy="8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E3037"/>
                </a:solidFill>
              </a:rPr>
              <a:t>Thanks!</a:t>
            </a:r>
            <a:endParaRPr b="1" sz="3600">
              <a:solidFill>
                <a:srgbClr val="2E3037"/>
              </a:solidFill>
            </a:endParaRPr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Twitter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068050" y="1683425"/>
            <a:ext cx="7906500" cy="4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pessoas postam tweets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Fotos, vídeos, links e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Postadas no perfil e enviadas aos seguidores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Podem ser pesquisadas na pesquisa do Twitter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371600" rtl="0" algn="l">
              <a:spcBef>
                <a:spcPts val="600"/>
              </a:spcBef>
              <a:spcAft>
                <a:spcPts val="0"/>
              </a:spcAft>
              <a:buClr>
                <a:srgbClr val="F35B69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rgbClr val="F35B69"/>
              </a:buClr>
              <a:buSzPts val="2400"/>
              <a:buFont typeface="Times New Roman"/>
              <a:buChar char="-"/>
            </a:pPr>
            <a:r>
              <a:rPr i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 i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Coletar e Armazenar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Customer Success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068050" y="1683425"/>
            <a:ext cx="7906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com que os clientes tenham o resultado esperado em suas interações com a empresa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nclui c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 uma das etapas que levaram o cliente até o produto ou serviço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Pagamento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Entrega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Tornar o cliente fiel à empresa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Customer Success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068050" y="1683425"/>
            <a:ext cx="7906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Customer Success é uma metodologia de negócios usada para garantir à gestão de determinada companhia que seus clientes estão recebendo aquilo que esperam da empresa (Metha)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Além disso, essa métrica ser usada como estratégia de relacionamento empresa-cliente, que pode, por sua vez, fazer com que determinado cliente se torne fiel à empresa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cliente fiel representa resultados diretos em: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Vendas, Marketing e Imagem.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Proposta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237500" y="1450488"/>
            <a:ext cx="7906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</a:t>
            </a:r>
            <a:r>
              <a:rPr b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SENTIMENTOS</a:t>
            </a:r>
            <a:r>
              <a:rPr b="1" lang="en" sz="2400">
                <a:solidFill>
                  <a:srgbClr val="39C0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00">
              <a:solidFill>
                <a:srgbClr val="39C0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9C0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APLICADA AO </a:t>
            </a:r>
            <a:r>
              <a:rPr b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SUCCESS</a:t>
            </a:r>
            <a:endParaRPr b="1"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de Sentimentos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Classificar entre: Positivo, Neutro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Negativo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Entender a posição da empresa no mercado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os clientes estão pensando sobre a empresa ?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a empresa está em relação aos concorrentes ?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Proposta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165475" y="1450501"/>
            <a:ext cx="79065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</a:t>
            </a:r>
            <a:r>
              <a:rPr b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CLASSIFICAÇÃO</a:t>
            </a:r>
            <a:r>
              <a:rPr b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MULTICLASSE DE TEXTOS</a:t>
            </a:r>
            <a:endParaRPr b="1" sz="2400">
              <a:solidFill>
                <a:srgbClr val="39C0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9C0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APLICADA AO </a:t>
            </a:r>
            <a:r>
              <a:rPr b="1"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SUCCESS</a:t>
            </a:r>
            <a:endParaRPr b="1"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Classificação automática de textos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Classificar os textos entre </a:t>
            </a:r>
            <a:r>
              <a:rPr lang="en" sz="24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Entender a posição da empresa no mercado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Quais áreas mais causam problemas?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Quais áreas podem ser usadas no marketing?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9C0B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endParaRPr b="1" sz="3600">
              <a:solidFill>
                <a:srgbClr val="39C0B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068050" y="1683425"/>
            <a:ext cx="7906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Empresas utilizam a tecnologia da informação para adquirir Vantagem Competitiva que pode ser dividida em duas áreas: </a:t>
            </a:r>
            <a:r>
              <a:rPr lang="en" sz="20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 e </a:t>
            </a:r>
            <a:r>
              <a:rPr lang="en" sz="20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Diferenciação</a:t>
            </a:r>
            <a:endParaRPr sz="20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35B69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Custo:</a:t>
            </a:r>
            <a:endParaRPr sz="20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 para realizar todas as atividades de valor relacionadas aos seus concorrentes.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Refere-se à </a:t>
            </a:r>
            <a:r>
              <a:rPr lang="en" sz="20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eficiência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termos monetários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seus processos e atividades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5B69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rgbClr val="F35B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Diferenciação:</a:t>
            </a:r>
            <a:endParaRPr sz="2000">
              <a:solidFill>
                <a:srgbClr val="F35B6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uma empresa se diferenciar dos concorrentes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65475" y="514701"/>
            <a:ext cx="6858000" cy="6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Justificativa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254575" y="1669075"/>
            <a:ext cx="76005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Podemos nos utilizar da análise de sentimentos e da classificação multiclasse de textos para obter uma grande carga de informação que pode ajudar os gestores a tomar uma decisão de negócio mais assertiva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Investimentos em determinada área com problemas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de pontos positivos no marketing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