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264C5-69DA-F355-0128-DD362F9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94DCB8-38C6-AEA1-B1E8-852A3614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9F3471-7803-463B-8B36-16354584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930211-950D-97E7-F851-E535212F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DCA1F9-C9F3-61D1-51E8-8CEA122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91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F41B-908A-830D-66EC-5676E6DC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D9146D-8762-F001-5DF5-1824BC7F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B74AD-FABB-01DB-45DB-2C287B45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0595F-8E50-1573-4B70-A3CDEF7C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FCB46A-84F1-67DF-F1AC-88F2B08E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83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3727E9-D4F6-1978-951F-679E3849E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D5AA1F-5894-ED5E-0772-04BC8AFE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92CD5A-7950-F886-645F-EBDCC73E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02C53-BE5C-7D9E-FA7F-55E29F3D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87AA96-58ED-6B59-5203-BBE0891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2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AEB2-2B3B-11CE-83EC-3667E471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B19C6D-0E68-94C4-E011-8DF00113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72FAC9-4DC8-3881-E97B-46DE8D89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7CA1A0-5550-0F08-182A-C42595D3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781425-5F3B-4C4E-4A16-7E9EACFD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3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60959B-6954-3DCA-4605-D3290835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F5E1E-DC5D-BFE5-82B4-8495DD9E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A66BAD-B1AC-C41E-74B9-8D75F0B6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C07A9-81CD-4345-5165-F2E6462D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ACE502-F8D1-9F5B-AE62-50472064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27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D40E9-B4CC-A177-861E-EFFAA456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5EF27-EC0E-F644-7646-6BB502306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E83233-3C72-251B-500B-4D0E5E36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7E45F0-984C-53F8-118D-2794E2A4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44084B-E2D2-343C-EB57-AD122F6F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2EBD2E-B13C-3BF1-8E53-AB650F74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3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F289A-7020-737C-55B0-D135DF5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6836D-2390-9479-D5E6-71E69FB7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09E58E-684A-3B00-82AB-18F015FE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4512E8-3AE0-B913-769F-E18F65348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D680E4-B986-4B2A-FB29-E5547C8DD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F371CB1-51F6-DF5D-5F50-03AB8C28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DDC943-3AA9-0E49-74D1-21708258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616991-B0B7-C268-B8B7-E51761A5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18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E4725-4251-3F12-4809-99064482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1C7E20-4059-1B80-39C7-455A1C84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687A80-2318-4124-C2BE-956F530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CA4950-59F9-245E-8CFB-8C425FB3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4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7D9970-7C05-B1E0-A599-F87CEA48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EDBBAF-7A8C-93AB-08A3-0157EA63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365743-D3E2-EEC0-9BEC-D78FF7DF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8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0CE5C-80A9-01FF-C5FA-5467B638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87A9C9-B8C2-A69E-BAD6-71E42AF8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A0F7D7-AC1A-B240-031C-B031C812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609861-E92B-442C-96E3-D9F989C2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72CE1D-14FD-8AC2-EC66-83CD21CA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30976E-6B9A-A36C-B230-70FAE1EB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6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27086-5B67-4EB9-6174-829DC1C5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101431-9C42-85F4-0527-0E660D107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9C9807-5FFE-F84C-D4D6-F2D5C8F4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53A950-08DF-FC7C-6366-29D9079C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F74396-CCAE-FBFA-FBEE-C2F12288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9184AB-00E6-F426-6D25-7A732D4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8D4ECB-33EB-807C-8B24-12C92890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898884-CC13-1D0B-7598-38FA0D6B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18194-6B2D-B7C1-D029-FAA95B9D3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C9AB5-3781-4D1E-BA43-21B85C53DF1A}" type="datetimeFigureOut">
              <a:rPr lang="it-IT" smtClean="0"/>
              <a:t>01/04/2024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A0D992-7F8A-7466-82BC-6CF6A7271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5725A-5EB0-DB45-608D-49BD8560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FDC40-1807-4903-9866-417128EE3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4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NUFORC/ufo-sighting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meteo.com/en/docs/historical-weather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FD5C4E-AF74-BCEF-B7B3-043EF7B32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0" b="1907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37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10A9803-8762-7148-393E-C596156F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it-IT" sz="7200" b="1" i="0">
                <a:solidFill>
                  <a:srgbClr val="FFFFFF"/>
                </a:solidFill>
                <a:effectLst/>
                <a:latin typeface="zeitung"/>
              </a:rPr>
              <a:t>UFO Sightings</a:t>
            </a:r>
            <a:endParaRPr lang="it-IT" sz="72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4C93B7-8856-317D-D0AD-951B8C389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  <a:latin typeface="zeitung"/>
              </a:rPr>
              <a:t>Fondamenti di Analisi Dati 2023/2024</a:t>
            </a:r>
          </a:p>
          <a:p>
            <a:pPr algn="l"/>
            <a:r>
              <a:rPr lang="it-IT" dirty="0">
                <a:solidFill>
                  <a:srgbClr val="FFFFFF"/>
                </a:solidFill>
                <a:latin typeface="zeitung"/>
              </a:rPr>
              <a:t>Daniele Cocuzza 1000069220</a:t>
            </a:r>
          </a:p>
        </p:txBody>
      </p:sp>
    </p:spTree>
    <p:extLst>
      <p:ext uri="{BB962C8B-B14F-4D97-AF65-F5344CB8AC3E}">
        <p14:creationId xmlns:p14="http://schemas.microsoft.com/office/powerpoint/2010/main" val="11075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diagramma, testo, schermata, Diagramma&#10;&#10;Descrizione generata automaticamente">
            <a:extLst>
              <a:ext uri="{FF2B5EF4-FFF2-40B4-BE49-F238E27FC236}">
                <a16:creationId xmlns:a16="http://schemas.microsoft.com/office/drawing/2014/main" id="{DE4AA83F-7A4A-F863-495A-1F8E9185B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10" y="2285094"/>
            <a:ext cx="5138090" cy="3449864"/>
          </a:xfrm>
          <a:prstGeom prst="rect">
            <a:avLst/>
          </a:prstGeom>
        </p:spPr>
      </p:pic>
      <p:pic>
        <p:nvPicPr>
          <p:cNvPr id="1026" name="Picture 2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84E68597-F5BE-C1E2-3188-60DCE7AA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85094"/>
            <a:ext cx="5030255" cy="35278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5FE2473-BDE9-EFCE-236C-5F7A6B1E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Distribuzione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degli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avvistamenti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giorno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423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4EEAD4-7FFB-8DC3-C842-59120FD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kern="1200">
                <a:latin typeface="+mj-lt"/>
                <a:ea typeface="+mj-ea"/>
                <a:cs typeface="+mj-cs"/>
              </a:rPr>
              <a:t>Distribuzione degli avvistamenti per ora del giorno</a:t>
            </a:r>
            <a:endParaRPr lang="it-IT" sz="4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DCE3B74-9A60-10B7-3573-7384BF13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Si può notare che la maggior parte degli avvistamenti si riscontrano nelle ore buie.</a:t>
            </a:r>
          </a:p>
          <a:p>
            <a:pPr marL="0" indent="0">
              <a:buNone/>
            </a:pPr>
            <a:r>
              <a:rPr lang="it-IT" sz="2400" dirty="0"/>
              <a:t>Le forme che fanno riferimento a fenomeni luminosi come ‘light’, ‘</a:t>
            </a:r>
            <a:r>
              <a:rPr lang="it-IT" sz="2400" dirty="0" err="1"/>
              <a:t>fireball</a:t>
            </a:r>
            <a:r>
              <a:rPr lang="it-IT" sz="2400" dirty="0"/>
              <a:t>’, ‘flash’ tendono ad essere più presenti nelle ore notturne.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C77EE1-9E20-EEEF-831E-340658DF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68" y="2484255"/>
            <a:ext cx="3816004" cy="37142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A932E3-D547-7620-DC72-281DB48D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9A90E5-2144-51C0-12AB-3432E1C5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100" dirty="0"/>
              <a:t>Esiste una correlazione tra gli avvistamenti UFO e determinate condizioni meteorologiche?</a:t>
            </a:r>
          </a:p>
        </p:txBody>
      </p:sp>
      <p:sp>
        <p:nvSpPr>
          <p:cNvPr id="62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838C12F-26B1-536C-88AD-3ED800CE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Si </a:t>
            </a:r>
            <a:r>
              <a:rPr lang="en-US" sz="2000" dirty="0" err="1"/>
              <a:t>procede</a:t>
            </a:r>
            <a:r>
              <a:rPr lang="en-US" sz="2000" dirty="0"/>
              <a:t> </a:t>
            </a:r>
            <a:r>
              <a:rPr lang="en-US" sz="2000" dirty="0" err="1"/>
              <a:t>ampliando</a:t>
            </a:r>
            <a:r>
              <a:rPr lang="en-US" sz="2000" dirty="0"/>
              <a:t> </a:t>
            </a:r>
            <a:r>
              <a:rPr lang="en-US" sz="2000" dirty="0" err="1"/>
              <a:t>ulteriormente</a:t>
            </a:r>
            <a:r>
              <a:rPr lang="en-US" sz="2000" dirty="0"/>
              <a:t> il dataset, </a:t>
            </a:r>
            <a:r>
              <a:rPr lang="it-IT" sz="2000" dirty="0"/>
              <a:t>per ogni avvistamento è stata creata una seconda riga in cui si registrano i dati meteo di un giorno differente dall'avvistamento.</a:t>
            </a:r>
          </a:p>
          <a:p>
            <a:pPr marL="0" indent="0">
              <a:buNone/>
            </a:pPr>
            <a:r>
              <a:rPr lang="it-IT" sz="2000" dirty="0"/>
              <a:t>È stata aggiunta una variabile booleana per segnalare se la riga è un avvistamento o meno.</a:t>
            </a:r>
          </a:p>
        </p:txBody>
      </p:sp>
      <p:pic>
        <p:nvPicPr>
          <p:cNvPr id="3" name="Immagine 2" descr="Immagine che contiene cerchio, schermata, arte, design&#10;&#10;Descrizione generata automaticamente">
            <a:extLst>
              <a:ext uri="{FF2B5EF4-FFF2-40B4-BE49-F238E27FC236}">
                <a16:creationId xmlns:a16="http://schemas.microsoft.com/office/drawing/2014/main" id="{FD596746-A425-0FA1-E3D3-848CF2EF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00153"/>
            <a:ext cx="5150277" cy="3682447"/>
          </a:xfrm>
          <a:prstGeom prst="rect">
            <a:avLst/>
          </a:prstGeom>
        </p:spPr>
      </p:pic>
      <p:sp>
        <p:nvSpPr>
          <p:cNvPr id="64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1CFFA-125B-C482-8034-D83090A2F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FD996A-7C12-F8F0-F8F4-B69569DE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it-IT" sz="2400" dirty="0"/>
              <a:t>Esiste una correlazione tra gli avvistamenti UFO e determinate condizioni meteorologiche?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93F2C4F-C894-86D0-73D3-306DA209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Si riscontano dati meteorologici migliori in caso di avvistamento UFO, gli avvistamenti hanno una temperatura maggiore, una minore copertura nuvole, una minore percentuale di precipitazioni.</a:t>
            </a:r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66667A-AEB8-1088-1538-E6F656DF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98" y="3014742"/>
            <a:ext cx="3584448" cy="28854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1800C6-FA04-9670-182A-2FB400AF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49" y="3014742"/>
            <a:ext cx="3584448" cy="2822752"/>
          </a:xfrm>
          <a:prstGeom prst="rect">
            <a:avLst/>
          </a:prstGeom>
        </p:spPr>
      </p:pic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96FE7489-EE31-9561-D006-EB1CF91E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4" y="2983378"/>
            <a:ext cx="3584448" cy="28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E02D70-7331-0178-E599-953BCB4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br>
              <a:rPr lang="it-IT" sz="1600" dirty="0"/>
            </a:br>
            <a:r>
              <a:rPr lang="it-IT" sz="2400" dirty="0"/>
              <a:t>Esiste una correlazione tra gli avvistamenti UFO e determinate condizioni meteorologiche?</a:t>
            </a:r>
            <a:br>
              <a:rPr lang="it-IT" sz="1600" dirty="0"/>
            </a:br>
            <a:endParaRPr lang="it-IT" sz="1600" dirty="0"/>
          </a:p>
        </p:txBody>
      </p:sp>
      <p:grpSp>
        <p:nvGrpSpPr>
          <p:cNvPr id="42" name="Group 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33248-592B-DA57-AF3A-352A5AF46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Nella </a:t>
            </a:r>
            <a:r>
              <a:rPr lang="en-US" sz="2000" dirty="0" err="1"/>
              <a:t>matrice</a:t>
            </a:r>
            <a:r>
              <a:rPr lang="en-US" sz="2000" dirty="0"/>
              <a:t> di </a:t>
            </a:r>
            <a:r>
              <a:rPr lang="en-US" sz="2000" dirty="0" err="1"/>
              <a:t>correlazione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presentano</a:t>
            </a:r>
            <a:r>
              <a:rPr lang="en-US" sz="2000" dirty="0"/>
              <a:t> </a:t>
            </a:r>
            <a:r>
              <a:rPr lang="en-US" sz="2000" dirty="0" err="1"/>
              <a:t>correlazioni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variabili</a:t>
            </a:r>
            <a:r>
              <a:rPr lang="en-US" sz="2000" dirty="0"/>
              <a:t> relative al </a:t>
            </a:r>
            <a:r>
              <a:rPr lang="en-US" sz="2000" dirty="0" err="1"/>
              <a:t>meteo</a:t>
            </a:r>
            <a:r>
              <a:rPr lang="en-US" sz="2000" dirty="0"/>
              <a:t> e non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riscontrano</a:t>
            </a:r>
            <a:r>
              <a:rPr lang="en-US" sz="2000" dirty="0"/>
              <a:t> </a:t>
            </a:r>
            <a:r>
              <a:rPr lang="en-US" sz="2000" dirty="0" err="1"/>
              <a:t>correlazioni</a:t>
            </a:r>
            <a:r>
              <a:rPr lang="en-US" sz="2000" dirty="0"/>
              <a:t> significative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variabili</a:t>
            </a:r>
            <a:r>
              <a:rPr lang="en-US" sz="2000" dirty="0"/>
              <a:t> relative </a:t>
            </a:r>
            <a:r>
              <a:rPr lang="en-US" sz="2000" dirty="0" err="1"/>
              <a:t>all’avvistamento</a:t>
            </a:r>
            <a:r>
              <a:rPr lang="en-US" sz="2000" dirty="0"/>
              <a:t> e le </a:t>
            </a:r>
            <a:r>
              <a:rPr lang="en-US" sz="2000" dirty="0" err="1"/>
              <a:t>variabili</a:t>
            </a:r>
            <a:r>
              <a:rPr lang="en-US" sz="2000" dirty="0"/>
              <a:t> </a:t>
            </a:r>
            <a:r>
              <a:rPr lang="en-US" sz="2000" dirty="0" err="1"/>
              <a:t>meteo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Si </a:t>
            </a:r>
            <a:r>
              <a:rPr lang="en-US" sz="2000" dirty="0" err="1"/>
              <a:t>procede</a:t>
            </a:r>
            <a:r>
              <a:rPr lang="en-US" sz="2000" dirty="0"/>
              <a:t> con la </a:t>
            </a:r>
            <a:r>
              <a:rPr lang="en-US" sz="2000" dirty="0" err="1"/>
              <a:t>regressione</a:t>
            </a:r>
            <a:r>
              <a:rPr lang="en-US" sz="2000" dirty="0"/>
              <a:t> </a:t>
            </a:r>
            <a:r>
              <a:rPr lang="en-US" sz="2000" dirty="0" err="1"/>
              <a:t>logistica</a:t>
            </a:r>
            <a:endParaRPr lang="en-US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AE8C222-5553-E361-3FB2-55507369A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2" r="-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904E9-0610-A5A6-087E-18C8E5A14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F1A59021-9FC9-89BB-5B62-0946C3D58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8D61F-D0DE-758F-A47E-9407051C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br>
              <a:rPr lang="it-IT" sz="1600"/>
            </a:br>
            <a:r>
              <a:rPr lang="it-IT" sz="2400"/>
              <a:t>Esiste una correlazione tra gli avvistamenti UFO e determinate condizioni meteorologiche?</a:t>
            </a:r>
            <a:br>
              <a:rPr lang="it-IT" sz="1600"/>
            </a:br>
            <a:endParaRPr lang="it-IT" sz="1600" dirty="0"/>
          </a:p>
        </p:txBody>
      </p:sp>
      <p:grpSp>
        <p:nvGrpSpPr>
          <p:cNvPr id="42" name="Group 32">
            <a:extLst>
              <a:ext uri="{FF2B5EF4-FFF2-40B4-BE49-F238E27FC236}">
                <a16:creationId xmlns:a16="http://schemas.microsoft.com/office/drawing/2014/main" id="{85657E57-FB04-B121-A0E7-E4874077E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D9A58E-C674-FDB9-0210-38AB4C3F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2A192FF0-7686-AE2D-D648-BC03C284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902C354A-3DD5-ABF9-1F88-DE87EDC3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3B7918-F3D4-2540-F91E-3922802F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Regressione</a:t>
            </a:r>
            <a:r>
              <a:rPr lang="en-US" sz="2000" dirty="0"/>
              <a:t> </a:t>
            </a:r>
            <a:r>
              <a:rPr lang="en-US" sz="2000" dirty="0" err="1"/>
              <a:t>logistica</a:t>
            </a:r>
            <a:r>
              <a:rPr lang="en-US" sz="2000" dirty="0"/>
              <a:t> </a:t>
            </a:r>
            <a:r>
              <a:rPr lang="en-US" sz="2000" dirty="0" err="1"/>
              <a:t>prendendo</a:t>
            </a:r>
            <a:r>
              <a:rPr lang="en-US" sz="2000" dirty="0"/>
              <a:t> come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dipendente</a:t>
            </a:r>
            <a:r>
              <a:rPr lang="en-US" sz="2000" dirty="0"/>
              <a:t> la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booleana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indica se la </a:t>
            </a:r>
            <a:r>
              <a:rPr lang="en-US" sz="2000" dirty="0" err="1"/>
              <a:t>riga</a:t>
            </a:r>
            <a:r>
              <a:rPr lang="en-US" sz="2000" dirty="0"/>
              <a:t> è un </a:t>
            </a:r>
            <a:r>
              <a:rPr lang="en-US" sz="2000" dirty="0" err="1"/>
              <a:t>avvistamento</a:t>
            </a:r>
            <a:r>
              <a:rPr lang="en-US" sz="2000" dirty="0"/>
              <a:t> o </a:t>
            </a:r>
            <a:r>
              <a:rPr lang="en-US" sz="2000" dirty="0" err="1"/>
              <a:t>meno</a:t>
            </a:r>
            <a:r>
              <a:rPr lang="en-US" sz="2000" dirty="0"/>
              <a:t> e come </a:t>
            </a:r>
            <a:r>
              <a:rPr lang="en-US" sz="2000" dirty="0" err="1"/>
              <a:t>variabili</a:t>
            </a:r>
            <a:r>
              <a:rPr lang="en-US" sz="2000" dirty="0"/>
              <a:t> </a:t>
            </a:r>
            <a:r>
              <a:rPr lang="en-US" sz="2000" dirty="0" err="1"/>
              <a:t>indipendenti</a:t>
            </a:r>
            <a:r>
              <a:rPr lang="en-US" sz="2000" dirty="0"/>
              <a:t> le </a:t>
            </a:r>
            <a:r>
              <a:rPr lang="en-US" sz="2000" dirty="0" err="1"/>
              <a:t>variabili</a:t>
            </a:r>
            <a:r>
              <a:rPr lang="en-US" sz="2000" dirty="0"/>
              <a:t> </a:t>
            </a:r>
            <a:r>
              <a:rPr lang="en-US" sz="2000" dirty="0" err="1"/>
              <a:t>meteo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Si </a:t>
            </a:r>
            <a:r>
              <a:rPr lang="en-US" sz="2000" dirty="0" err="1"/>
              <a:t>effettua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backward elimination, </a:t>
            </a:r>
            <a:r>
              <a:rPr lang="en-US" sz="2000" dirty="0" err="1"/>
              <a:t>eliminando</a:t>
            </a:r>
            <a:r>
              <a:rPr lang="en-US" sz="2000" dirty="0"/>
              <a:t> le </a:t>
            </a:r>
            <a:r>
              <a:rPr lang="en-US" sz="2000" dirty="0" err="1"/>
              <a:t>variabili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un </a:t>
            </a:r>
            <a:r>
              <a:rPr lang="en-US" sz="2000" dirty="0" err="1"/>
              <a:t>pvalue</a:t>
            </a:r>
            <a:r>
              <a:rPr lang="en-US" sz="2000" dirty="0"/>
              <a:t> alto, in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elimina</a:t>
            </a:r>
            <a:r>
              <a:rPr lang="en-US" sz="2000" dirty="0"/>
              <a:t> </a:t>
            </a:r>
            <a:r>
              <a:rPr lang="en-US" sz="2000" dirty="0" err="1"/>
              <a:t>pressione_superficie</a:t>
            </a:r>
            <a:r>
              <a:rPr lang="en-US" sz="2000" dirty="0"/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0C99D2-68E9-E309-A4D9-F5BE4408A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801681-7F27-DD45-AE9E-FA06A80B4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421629-8649-97C4-993F-13E944CF04E0}"/>
              </a:ext>
            </a:extLst>
          </p:cNvPr>
          <p:cNvSpPr txBox="1"/>
          <p:nvPr/>
        </p:nvSpPr>
        <p:spPr>
          <a:xfrm>
            <a:off x="5740863" y="698991"/>
            <a:ext cx="5860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/>
              <a:t>model = </a:t>
            </a:r>
            <a:r>
              <a:rPr lang="it-IT" i="1" dirty="0" err="1"/>
              <a:t>logit</a:t>
            </a:r>
            <a:r>
              <a:rPr lang="it-IT" i="1" dirty="0"/>
              <a:t>('avvistamento ~ temperatura + precipitazioni + </a:t>
            </a:r>
            <a:r>
              <a:rPr lang="it-IT" i="1" dirty="0" err="1"/>
              <a:t>pressione_superficie</a:t>
            </a:r>
            <a:r>
              <a:rPr lang="it-IT" i="1" dirty="0"/>
              <a:t> + </a:t>
            </a:r>
            <a:r>
              <a:rPr lang="it-IT" i="1" dirty="0" err="1"/>
              <a:t>copertura_nuvole</a:t>
            </a:r>
            <a:r>
              <a:rPr lang="it-IT" i="1" dirty="0"/>
              <a:t> + </a:t>
            </a:r>
            <a:r>
              <a:rPr lang="it-IT" i="1" dirty="0" err="1"/>
              <a:t>evotraspirazione</a:t>
            </a:r>
            <a:r>
              <a:rPr lang="it-IT" i="1" dirty="0"/>
              <a:t> + wind_speed_100m + wind_direction_100m + </a:t>
            </a:r>
            <a:r>
              <a:rPr lang="it-IT" i="1" dirty="0" err="1"/>
              <a:t>temperatura_suolo</a:t>
            </a:r>
            <a:r>
              <a:rPr lang="it-IT" i="1" dirty="0"/>
              <a:t> + umidita_suolo',</a:t>
            </a:r>
            <a:r>
              <a:rPr lang="it-IT" i="1" dirty="0" err="1"/>
              <a:t>df_ufo</a:t>
            </a:r>
            <a:r>
              <a:rPr lang="it-IT" i="1" dirty="0"/>
              <a:t>).</a:t>
            </a:r>
            <a:r>
              <a:rPr lang="it-IT" i="1" dirty="0" err="1"/>
              <a:t>fit</a:t>
            </a:r>
            <a:r>
              <a:rPr lang="it-IT" i="1" dirty="0"/>
              <a:t>()</a:t>
            </a:r>
          </a:p>
          <a:p>
            <a:endParaRPr lang="it-IT" i="1" dirty="0"/>
          </a:p>
          <a:p>
            <a:r>
              <a:rPr lang="it-IT" i="1" dirty="0" err="1"/>
              <a:t>model.summary</a:t>
            </a:r>
            <a:r>
              <a:rPr lang="it-IT" i="1" dirty="0"/>
              <a:t>()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8E9684E-5A68-3CD4-D030-385E73B6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86" y="2845837"/>
            <a:ext cx="5815802" cy="34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8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1337F-E5BF-2B26-D3C2-1BD04DBB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417B02F1-D6F7-A4D2-9A30-B13A5EBB9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235026-2EE9-B787-14C4-AC9485BA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br>
              <a:rPr lang="it-IT" sz="1600" dirty="0"/>
            </a:br>
            <a:r>
              <a:rPr lang="it-IT" sz="2400" dirty="0"/>
              <a:t>Esiste una correlazione tra gli avvistamenti UFO e determinate condizioni meteorologiche?</a:t>
            </a:r>
            <a:br>
              <a:rPr lang="it-IT" sz="1600" dirty="0"/>
            </a:br>
            <a:endParaRPr lang="it-IT" sz="1600" dirty="0"/>
          </a:p>
        </p:txBody>
      </p:sp>
      <p:grpSp>
        <p:nvGrpSpPr>
          <p:cNvPr id="42" name="Group 32">
            <a:extLst>
              <a:ext uri="{FF2B5EF4-FFF2-40B4-BE49-F238E27FC236}">
                <a16:creationId xmlns:a16="http://schemas.microsoft.com/office/drawing/2014/main" id="{193669EC-EF3D-2A15-EB9A-B66BA8A66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B7B541-6197-FF4F-4555-476DF38E7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D82B2914-C560-8393-A33D-DCE2EADFC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DFF76B36-6C2E-2ED1-6869-2BA0551B3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2E857-4016-D527-4E56-167FCCCA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Regressione</a:t>
            </a:r>
            <a:r>
              <a:rPr lang="en-US" sz="2000" dirty="0"/>
              <a:t> </a:t>
            </a:r>
            <a:r>
              <a:rPr lang="en-US" sz="2000" dirty="0" err="1"/>
              <a:t>logistica</a:t>
            </a:r>
            <a:r>
              <a:rPr lang="en-US" sz="2000" dirty="0"/>
              <a:t> senza </a:t>
            </a:r>
            <a:r>
              <a:rPr lang="en-US" sz="2000" dirty="0" err="1"/>
              <a:t>pressione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AC303F-C0EC-9063-1512-AD633828A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3DDD6C-F512-9316-E23E-9F221583C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08AB2C-31E8-E1CE-4CF7-D388FB4C2FF7}"/>
              </a:ext>
            </a:extLst>
          </p:cNvPr>
          <p:cNvSpPr txBox="1"/>
          <p:nvPr/>
        </p:nvSpPr>
        <p:spPr>
          <a:xfrm>
            <a:off x="5740863" y="698991"/>
            <a:ext cx="58604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/>
              <a:t>model = </a:t>
            </a:r>
            <a:r>
              <a:rPr lang="it-IT" i="1" dirty="0" err="1"/>
              <a:t>logit</a:t>
            </a:r>
            <a:r>
              <a:rPr lang="it-IT" i="1" dirty="0"/>
              <a:t>('avvistamento ~ temperatura + precipitazioni + </a:t>
            </a:r>
            <a:r>
              <a:rPr lang="it-IT" i="1" dirty="0" err="1"/>
              <a:t>copertura_nuvole</a:t>
            </a:r>
            <a:r>
              <a:rPr lang="it-IT" i="1" dirty="0"/>
              <a:t> + </a:t>
            </a:r>
            <a:r>
              <a:rPr lang="it-IT" i="1" dirty="0" err="1"/>
              <a:t>evotraspirazione</a:t>
            </a:r>
            <a:r>
              <a:rPr lang="it-IT" i="1" dirty="0"/>
              <a:t> + wind_speed_100m + wind_direction_100m + </a:t>
            </a:r>
            <a:r>
              <a:rPr lang="it-IT" i="1" dirty="0" err="1"/>
              <a:t>temperatura_suolo</a:t>
            </a:r>
            <a:r>
              <a:rPr lang="it-IT" i="1" dirty="0"/>
              <a:t> + umidita_suolo',</a:t>
            </a:r>
            <a:r>
              <a:rPr lang="it-IT" i="1" dirty="0" err="1"/>
              <a:t>df_ufo</a:t>
            </a:r>
            <a:r>
              <a:rPr lang="it-IT" i="1" dirty="0"/>
              <a:t>).</a:t>
            </a:r>
            <a:r>
              <a:rPr lang="it-IT" i="1" dirty="0" err="1"/>
              <a:t>fit</a:t>
            </a:r>
            <a:r>
              <a:rPr lang="it-IT" i="1" dirty="0"/>
              <a:t>()</a:t>
            </a:r>
          </a:p>
          <a:p>
            <a:endParaRPr lang="it-IT" i="1" dirty="0"/>
          </a:p>
          <a:p>
            <a:r>
              <a:rPr lang="it-IT" i="1" dirty="0" err="1"/>
              <a:t>model.summary</a:t>
            </a:r>
            <a:r>
              <a:rPr lang="it-IT" i="1" dirty="0"/>
              <a:t>()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E0E50F-5C8B-091A-D9D5-A5B04309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90" y="2690172"/>
            <a:ext cx="5728092" cy="35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2F8453-290E-9874-049D-2A79BCE8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100" dirty="0"/>
              <a:t>Esiste una correlazione tra gli avvistamenti UFO e determinate condizioni meteorologiche?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A7BEC1-9FED-FA74-4C39-52A65E85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Proseguiamo</a:t>
            </a:r>
            <a:r>
              <a:rPr lang="en-US" sz="2200" dirty="0"/>
              <a:t> </a:t>
            </a:r>
            <a:r>
              <a:rPr lang="en-US" sz="2200" dirty="0" err="1"/>
              <a:t>l’analisi</a:t>
            </a:r>
            <a:r>
              <a:rPr lang="en-US" sz="2200" dirty="0"/>
              <a:t> </a:t>
            </a:r>
            <a:r>
              <a:rPr lang="en-US" sz="2200" dirty="0" err="1"/>
              <a:t>effettuando</a:t>
            </a:r>
            <a:r>
              <a:rPr lang="en-US" sz="2200" dirty="0"/>
              <a:t> </a:t>
            </a:r>
            <a:r>
              <a:rPr lang="en-US" sz="2200" dirty="0" err="1"/>
              <a:t>l’esponenziale</a:t>
            </a:r>
            <a:r>
              <a:rPr lang="en-US" sz="2200" dirty="0"/>
              <a:t>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coefficienti</a:t>
            </a:r>
            <a:r>
              <a:rPr lang="en-US" sz="2200" dirty="0"/>
              <a:t> al fine di </a:t>
            </a:r>
            <a:r>
              <a:rPr lang="en-US" sz="2200" dirty="0" err="1"/>
              <a:t>determinare</a:t>
            </a:r>
            <a:r>
              <a:rPr lang="en-US" sz="2200" dirty="0"/>
              <a:t> </a:t>
            </a:r>
            <a:r>
              <a:rPr lang="en-US" sz="2200" dirty="0" err="1"/>
              <a:t>quali</a:t>
            </a:r>
            <a:r>
              <a:rPr lang="en-US" sz="2200" dirty="0"/>
              <a:t> </a:t>
            </a:r>
            <a:r>
              <a:rPr lang="en-US" sz="2200" dirty="0" err="1"/>
              <a:t>variabili</a:t>
            </a:r>
            <a:r>
              <a:rPr lang="en-US" sz="2200" dirty="0"/>
              <a:t> </a:t>
            </a:r>
            <a:r>
              <a:rPr lang="en-US" sz="2200" dirty="0" err="1"/>
              <a:t>hanno</a:t>
            </a:r>
            <a:r>
              <a:rPr lang="en-US" sz="2200" dirty="0"/>
              <a:t> un </a:t>
            </a:r>
            <a:r>
              <a:rPr lang="en-US" sz="2200" dirty="0" err="1"/>
              <a:t>impatto</a:t>
            </a:r>
            <a:r>
              <a:rPr lang="en-US" sz="2200" dirty="0"/>
              <a:t> </a:t>
            </a:r>
            <a:r>
              <a:rPr lang="en-US" sz="2200" dirty="0" err="1"/>
              <a:t>più</a:t>
            </a:r>
            <a:r>
              <a:rPr lang="en-US" sz="2200" dirty="0"/>
              <a:t> </a:t>
            </a:r>
            <a:r>
              <a:rPr lang="en-US" sz="2200" dirty="0" err="1"/>
              <a:t>significativo</a:t>
            </a:r>
            <a:r>
              <a:rPr lang="en-US" sz="2200" dirty="0"/>
              <a:t>  </a:t>
            </a:r>
            <a:r>
              <a:rPr lang="en-US" sz="2200" dirty="0" err="1"/>
              <a:t>sulla</a:t>
            </a:r>
            <a:r>
              <a:rPr lang="en-US" sz="2200" dirty="0"/>
              <a:t> </a:t>
            </a:r>
            <a:r>
              <a:rPr lang="en-US" sz="2200" dirty="0" err="1"/>
              <a:t>probabilità</a:t>
            </a:r>
            <a:r>
              <a:rPr lang="en-US" sz="2200" dirty="0"/>
              <a:t> di </a:t>
            </a:r>
            <a:r>
              <a:rPr lang="en-US" sz="2200" dirty="0" err="1"/>
              <a:t>avvistamento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Si evince che il valore che contribuisce in maniera più significativa alla regressione logistica è il valore di umidità del suolo.</a:t>
            </a:r>
            <a:endParaRPr lang="en-US" sz="2200" dirty="0"/>
          </a:p>
          <a:p>
            <a:endParaRPr lang="en-US" sz="2000" dirty="0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0DDC3BF-C294-A50D-9ACB-0E167352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23" y="3002288"/>
            <a:ext cx="5150277" cy="266957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3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AFFD4-43B4-B17E-8817-E374C9AD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D7844C-6C84-EBE0-4262-DC570D88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100" dirty="0"/>
              <a:t>Esiste una correlazione tra gli avvistamenti UFO e determinate condizioni meteorologiche?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3770F7-12D2-229C-EB70-DC9FB75A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Raggruppando le medie predette degli avvistamenti e non avvistamenti, notiamo un valore medio superiore a 0,5 negli avvistamenti e inferiore allo 0,5 nei non avvistamenti.</a:t>
            </a:r>
          </a:p>
          <a:p>
            <a:pPr marL="0" indent="0">
              <a:buNone/>
            </a:pPr>
            <a:r>
              <a:rPr lang="it-IT" sz="2000" dirty="0"/>
              <a:t>Si può affermare che mediante le condizioni metereologiche è possibile determinare se si tratta di un avvistamento o di un falso avvistamento.</a:t>
            </a:r>
            <a:endParaRPr lang="en-US" sz="2000" dirty="0"/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0C529E8E-52A3-3EFB-53B9-3A5FFC2C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046" y="2484255"/>
            <a:ext cx="5019248" cy="37142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D2DB4-1CCE-1609-7548-120EC5812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43759E-F8BF-8D93-C9BE-8F6E1CC2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B787D26-E630-BCD3-317A-1AD4F813D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6E9AF7-824D-A6D2-06A7-67D15CDA0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B0CF5E-C030-840D-A91C-12A64270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715552" cy="1067454"/>
          </a:xfrm>
        </p:spPr>
        <p:txBody>
          <a:bodyPr anchor="ctr">
            <a:normAutofit fontScale="90000"/>
          </a:bodyPr>
          <a:lstStyle/>
          <a:p>
            <a:br>
              <a:rPr lang="it-IT" sz="5400" dirty="0"/>
            </a:br>
            <a:r>
              <a:rPr lang="it-IT" sz="3600" dirty="0"/>
              <a:t>Si possono raggruppare gli avvistamenti UFO?</a:t>
            </a:r>
            <a:br>
              <a:rPr lang="it-IT" sz="5400" dirty="0"/>
            </a:b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1D505-6EC2-E529-00AB-C2B7D633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88637"/>
            <a:ext cx="9715552" cy="33812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/>
              <a:t>Si esegue una riduzione della </a:t>
            </a:r>
            <a:r>
              <a:rPr lang="it-IT" sz="2000" dirty="0" err="1"/>
              <a:t>dimensionalità</a:t>
            </a:r>
            <a:r>
              <a:rPr lang="it-IT" sz="2000" dirty="0"/>
              <a:t> utilizzando l'analisi delle componenti principali (PCA) e seleziona le colonne del </a:t>
            </a:r>
            <a:r>
              <a:rPr lang="it-IT" sz="2000" dirty="0" err="1"/>
              <a:t>dataframe</a:t>
            </a:r>
            <a:r>
              <a:rPr lang="it-IT" sz="2000" dirty="0"/>
              <a:t> che contribuiscono a mantenere almeno il 95% della varianza totale.</a:t>
            </a:r>
          </a:p>
          <a:p>
            <a:pPr marL="0" indent="0">
              <a:buNone/>
            </a:pPr>
            <a:r>
              <a:rPr lang="it-IT" sz="2000" dirty="0"/>
              <a:t>Le colonne selezionate da questa analisi vengono utilizzate per analisi successive, le variabili che otteniamo sono: 'temperatura', 'precipitazioni', '</a:t>
            </a:r>
            <a:r>
              <a:rPr lang="it-IT" sz="2000" dirty="0" err="1"/>
              <a:t>pressione_superficie</a:t>
            </a:r>
            <a:r>
              <a:rPr lang="it-IT" sz="2000" dirty="0"/>
              <a:t>’.</a:t>
            </a:r>
          </a:p>
          <a:p>
            <a:pPr marL="0" indent="0">
              <a:buNone/>
            </a:pPr>
            <a:r>
              <a:rPr lang="it-IT" sz="2000" dirty="0"/>
              <a:t>Variabili con bassa varianza: Se una variabile ha una bassa varianza spiegata da tutte le componenti principali, potrebbe non contribuire in modo significativo alla struttura dei dati. Si può considerare di scartare queste variabili.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2239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B8DC7D-6FDF-9761-5232-55500AE0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116" y="628388"/>
            <a:ext cx="5852711" cy="1597228"/>
          </a:xfrm>
        </p:spPr>
        <p:txBody>
          <a:bodyPr>
            <a:normAutofit/>
          </a:bodyPr>
          <a:lstStyle/>
          <a:p>
            <a:r>
              <a:rPr lang="it-IT" sz="5100" dirty="0"/>
              <a:t>Dataset da analizzare</a:t>
            </a:r>
          </a:p>
        </p:txBody>
      </p:sp>
      <p:pic>
        <p:nvPicPr>
          <p:cNvPr id="20" name="Graphic 6" descr="Download">
            <a:extLst>
              <a:ext uri="{FF2B5EF4-FFF2-40B4-BE49-F238E27FC236}">
                <a16:creationId xmlns:a16="http://schemas.microsoft.com/office/drawing/2014/main" id="{6E3E8D37-5FF9-5D17-A8E1-F50BC622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469B99-7110-B8E2-8727-0B837EDF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116" y="2225616"/>
            <a:ext cx="4796606" cy="32607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100" dirty="0"/>
              <a:t>Il dataset si può scaricare all’indirizzo: </a:t>
            </a:r>
            <a:r>
              <a:rPr lang="it-IT" sz="2100" dirty="0">
                <a:hlinkClick r:id="rId4"/>
              </a:rPr>
              <a:t>UFO </a:t>
            </a:r>
            <a:r>
              <a:rPr lang="it-IT" sz="2100" dirty="0" err="1">
                <a:hlinkClick r:id="rId4"/>
              </a:rPr>
              <a:t>Sightings</a:t>
            </a:r>
            <a:endParaRPr lang="it-IT" sz="2100" dirty="0"/>
          </a:p>
          <a:p>
            <a:pPr marL="0" indent="0">
              <a:buNone/>
            </a:pPr>
            <a:r>
              <a:rPr lang="it-IT" sz="2100" dirty="0"/>
              <a:t>Sono presenti i seguenti dati:</a:t>
            </a:r>
          </a:p>
          <a:p>
            <a:pPr marL="0" indent="0">
              <a:buNone/>
            </a:pPr>
            <a:r>
              <a:rPr lang="en-US" sz="2100" dirty="0"/>
              <a:t>datetime, city, state, country, shape, duration (seconds), duration (hours/min), comments, date posted, latitude, longitude.</a:t>
            </a:r>
          </a:p>
          <a:p>
            <a:pPr marL="0" indent="0">
              <a:buNone/>
            </a:pPr>
            <a:r>
              <a:rPr lang="it-IT" sz="2100" dirty="0"/>
              <a:t>Rappresentano segnalazioni di avvistamenti UFO dal secolo scorso fino al 2014.</a:t>
            </a:r>
          </a:p>
        </p:txBody>
      </p:sp>
    </p:spTree>
    <p:extLst>
      <p:ext uri="{BB962C8B-B14F-4D97-AF65-F5344CB8AC3E}">
        <p14:creationId xmlns:p14="http://schemas.microsoft.com/office/powerpoint/2010/main" val="403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ED06F6-F72E-5D10-F90C-626F92E6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it-IT" sz="3300"/>
              <a:t>Si possono raggruppare gli avvistamenti UFO?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3F0CA-2999-08FF-38E9-5D46FEFB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Raggruppamento delle variabili  'temperatura', 'precipitazioni', '</a:t>
            </a:r>
            <a:r>
              <a:rPr lang="it-IT" sz="2200" dirty="0" err="1"/>
              <a:t>pressione_superficie</a:t>
            </a:r>
            <a:r>
              <a:rPr lang="it-IT" sz="2200" dirty="0"/>
              <a:t>’, mediante l’algoritmo </a:t>
            </a:r>
            <a:r>
              <a:rPr lang="it-IT" sz="2200" dirty="0" err="1"/>
              <a:t>KMeans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Per trovare numero di cluster ottimale si esegue il calcolo della Silhouette Score che risulta essere 2.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6E8E06-1E8F-2583-1D28-FB8B8107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96533"/>
            <a:ext cx="5628018" cy="443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88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EA8F5B-DEBC-458D-B151-38BD613D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CA437-364A-39FC-7DAF-9CC6B8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Si possono raggruppare gli avvistamenti UFO?</a:t>
            </a:r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DA3699-9743-7E8C-4CB9-AD07A22EB010}"/>
              </a:ext>
            </a:extLst>
          </p:cNvPr>
          <p:cNvSpPr txBox="1"/>
          <p:nvPr/>
        </p:nvSpPr>
        <p:spPr>
          <a:xfrm>
            <a:off x="838200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Analisi</a:t>
            </a:r>
            <a:r>
              <a:rPr lang="en-US" sz="2000" b="1" dirty="0"/>
              <a:t> </a:t>
            </a:r>
            <a:r>
              <a:rPr lang="en-US" sz="2000" b="1" dirty="0" err="1"/>
              <a:t>all’interno</a:t>
            </a:r>
            <a:r>
              <a:rPr lang="en-US" sz="2000" b="1" dirty="0"/>
              <a:t> </a:t>
            </a:r>
            <a:r>
              <a:rPr lang="en-US" sz="2000" b="1" dirty="0" err="1"/>
              <a:t>dei</a:t>
            </a:r>
            <a:r>
              <a:rPr lang="en-US" sz="2000" b="1" dirty="0"/>
              <a:t> due cluster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700" dirty="0"/>
              <a:t>Possiamo notare che nel cluster 0 è presente una percentuale di precipitazione più alta e una pressione superficiale più alta mentre la temperatura è simile per entrambi i cluster.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E09AF6E-8BF2-4078-E515-3DABA318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3267" y="686563"/>
            <a:ext cx="3248351" cy="2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17E7A3D-8966-96B9-88BE-30B98FFA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9914" y="706867"/>
            <a:ext cx="3248352" cy="254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5BBB50-C563-D516-0A08-88CCA391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05311" y="3436664"/>
            <a:ext cx="2704265" cy="269126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A6DD839-301C-1367-3A90-9EAA04F27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26156"/>
            <a:ext cx="3248352" cy="25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1486A5-17DF-3850-DDC1-30101A34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br>
              <a:rPr lang="it-IT" sz="2600"/>
            </a:br>
            <a:r>
              <a:rPr lang="it-IT" sz="2600"/>
              <a:t>Dalle analisi condotte è possibile dare una spiegazione agli avvistamenti presenti nel dataset?</a:t>
            </a:r>
            <a:br>
              <a:rPr lang="it-IT" sz="2600"/>
            </a:br>
            <a:endParaRPr lang="it-IT" sz="26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7E8F2-9598-5FB3-FDCD-560F387D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Dato che gli avvistamenti si verificano spesso nelle ore notturne e che la forma più comune segnalata è una luce e che l'umidità determina l'avvistamento. Si potrebbe ipotizzare che molti avvistamenti potrebbero essere influenzati dall'effetto dell'umidità sull'illuminazione notturna.</a:t>
            </a:r>
          </a:p>
          <a:p>
            <a:pPr marL="0" indent="0">
              <a:buNone/>
            </a:pPr>
            <a:r>
              <a:rPr lang="it-IT" sz="2400" dirty="0"/>
              <a:t>L'umidità può alterare la percezione delle luci notturne attraverso fenomeni come la rifrazione e riflessione della luce creando illusioni ottiche alle persone, portandole ad interpretare erroneamente le luci notturne come UFO.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86A30D-C9F3-36E4-F359-0B805738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 dirty="0"/>
              <a:t>Obiettivi analisi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C4C7F2-1836-D4DF-FEB9-86B6CCF0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Autofit/>
          </a:bodyPr>
          <a:lstStyle/>
          <a:p>
            <a:r>
              <a:rPr lang="it-IT" sz="2100" dirty="0"/>
              <a:t>Quali sono le tendenze degli avvistamenti negli anni? </a:t>
            </a:r>
          </a:p>
          <a:p>
            <a:r>
              <a:rPr lang="it-IT" sz="2100" dirty="0"/>
              <a:t> Esiste una correlazione tra gli avvistamenti UFO e determinate condizioni meteorologiche?</a:t>
            </a:r>
          </a:p>
          <a:p>
            <a:r>
              <a:rPr lang="it-IT" sz="2100" dirty="0"/>
              <a:t> Si possono raggruppare gli avvistamenti UFO?</a:t>
            </a:r>
          </a:p>
          <a:p>
            <a:r>
              <a:rPr lang="it-IT" sz="2100" dirty="0"/>
              <a:t>Dalle analisi condotte è possibile dare una spiegazione agli avvistamenti presenti nel dataset?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0D9E76-21B5-D203-C27C-D7059DB3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92862"/>
            <a:ext cx="5150277" cy="28970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3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6FED23-BC78-B359-76CB-1F95B92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it-IT" sz="7200"/>
              <a:t>Espansione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AC2E91-11B6-CA98-AF35-076A0285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92277"/>
            <a:ext cx="8074815" cy="32151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500" dirty="0"/>
              <a:t>Il dataset originale non fornisce dati sufficienti per dare una spiegazione ai fenomeni descritti. Per cercare una correlazione tra i dati degli avvistamenti e le condizioni meteorologiche, il dataset è stato ampliato prendendo i dati meteo da: </a:t>
            </a:r>
            <a:r>
              <a:rPr lang="it-IT" sz="2500" dirty="0">
                <a:hlinkClick r:id="rId2"/>
              </a:rPr>
              <a:t>API Meteo</a:t>
            </a:r>
            <a:r>
              <a:rPr lang="it-IT" sz="2500" dirty="0"/>
              <a:t>. </a:t>
            </a:r>
          </a:p>
          <a:p>
            <a:pPr marL="0" indent="0">
              <a:buNone/>
            </a:pPr>
            <a:r>
              <a:rPr lang="it-IT" sz="2500" dirty="0"/>
              <a:t>Per ogni riga del dataset originale è stata effettuata una chiamata API prendendo la data da ‘</a:t>
            </a:r>
            <a:r>
              <a:rPr lang="it-IT" sz="2500" dirty="0" err="1"/>
              <a:t>datetime</a:t>
            </a:r>
            <a:r>
              <a:rPr lang="it-IT" sz="2500" dirty="0"/>
              <a:t>’, e la posizione da ‘</a:t>
            </a:r>
            <a:r>
              <a:rPr lang="it-IT" sz="2500" dirty="0" err="1"/>
              <a:t>latitude</a:t>
            </a:r>
            <a:r>
              <a:rPr lang="it-IT" sz="2500" dirty="0"/>
              <a:t>’ e ‘</a:t>
            </a:r>
            <a:r>
              <a:rPr lang="it-IT" sz="2500" dirty="0" err="1"/>
              <a:t>longitude</a:t>
            </a:r>
            <a:r>
              <a:rPr lang="it-IT" sz="2500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151939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0DB81-3D9C-E10F-96FA-FC87E4607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E047DA-0686-860F-31CC-54A51DB4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Completo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1C52427-DC6E-D0EA-D388-EAC063BC0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452" y="666728"/>
            <a:ext cx="3662080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78F23-0EA2-6771-045F-4A6888E6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it-IT" sz="5000" dirty="0"/>
              <a:t>Quali sono le tendenze degli avvistamenti negli anni?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376BCE-E791-AABD-51A1-2C151A79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Per rispondere a questa domanda si è aggiunta al dataset la colonna ‘decennio’, in cui si prende il decennio dell’anno dell’avvistamento presente in ‘</a:t>
            </a:r>
            <a:r>
              <a:rPr lang="it-IT" sz="2400" dirty="0" err="1"/>
              <a:t>datetime</a:t>
            </a:r>
            <a:r>
              <a:rPr lang="it-IT" sz="2400" dirty="0"/>
              <a:t>’.  Così facendo possiamo analizzare le tendenze degli avvistamenti raggruppando per decennio.</a:t>
            </a:r>
          </a:p>
          <a:p>
            <a:pPr marL="0" indent="0">
              <a:buNone/>
            </a:pPr>
            <a:r>
              <a:rPr lang="it-IT" sz="2400" i="1" dirty="0" err="1"/>
              <a:t>years</a:t>
            </a:r>
            <a:r>
              <a:rPr lang="it-IT" sz="2400" i="1" dirty="0"/>
              <a:t> = </a:t>
            </a:r>
            <a:r>
              <a:rPr lang="it-IT" sz="2400" i="1" dirty="0" err="1"/>
              <a:t>pd.to_datetime</a:t>
            </a:r>
            <a:r>
              <a:rPr lang="it-IT" sz="2400" i="1" dirty="0"/>
              <a:t>(</a:t>
            </a:r>
            <a:r>
              <a:rPr lang="it-IT" sz="2400" i="1" dirty="0" err="1"/>
              <a:t>df_ufo</a:t>
            </a:r>
            <a:r>
              <a:rPr lang="it-IT" sz="2400" i="1" dirty="0"/>
              <a:t>['</a:t>
            </a:r>
            <a:r>
              <a:rPr lang="it-IT" sz="2400" i="1" dirty="0" err="1"/>
              <a:t>datetime</a:t>
            </a:r>
            <a:r>
              <a:rPr lang="it-IT" sz="2400" i="1" dirty="0"/>
              <a:t>’]).</a:t>
            </a:r>
            <a:r>
              <a:rPr lang="it-IT" sz="2400" i="1" dirty="0" err="1"/>
              <a:t>dt.year</a:t>
            </a:r>
            <a:endParaRPr lang="it-IT" sz="2400" i="1" dirty="0"/>
          </a:p>
          <a:p>
            <a:pPr marL="0" indent="0">
              <a:buNone/>
            </a:pPr>
            <a:r>
              <a:rPr lang="it-IT" sz="2400" i="1" dirty="0" err="1"/>
              <a:t>df_ufo</a:t>
            </a:r>
            <a:r>
              <a:rPr lang="it-IT" sz="2400" i="1" dirty="0"/>
              <a:t>['decennio'] = (</a:t>
            </a:r>
            <a:r>
              <a:rPr lang="it-IT" sz="2400" i="1" dirty="0" err="1"/>
              <a:t>years</a:t>
            </a:r>
            <a:r>
              <a:rPr lang="it-IT" sz="2400" i="1" dirty="0"/>
              <a:t> // 10) * 10</a:t>
            </a:r>
          </a:p>
        </p:txBody>
      </p:sp>
    </p:spTree>
    <p:extLst>
      <p:ext uri="{BB962C8B-B14F-4D97-AF65-F5344CB8AC3E}">
        <p14:creationId xmlns:p14="http://schemas.microsoft.com/office/powerpoint/2010/main" val="2282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BE5E9-4FF7-FAD3-7120-3D0EB151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07EF05-8EAA-FBCC-D555-8036A83FA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73C8FD-072E-4BBF-72F1-7AB63476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it-IT" sz="4800" dirty="0"/>
              <a:t>Quali sono le tendenze degli avvistamenti negli anni?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72D7D-0F4D-B0DF-14B4-D69FCD9D4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C1EE5-2117-71EC-638E-A3F3123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61A40C-7CB6-2418-04B5-435A56AC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B2CDA93-CC50-852F-823D-BEA814EA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361" y="2389218"/>
            <a:ext cx="5284508" cy="3657298"/>
          </a:xfrm>
          <a:prstGeom prst="rect">
            <a:avLst/>
          </a:prstGeo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47B23D89-3BD1-67C8-2BA4-808D3463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919" y="2389219"/>
            <a:ext cx="5371001" cy="36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B53D7-3B33-7CBA-CA9D-6FAD792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sono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tendenze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degli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avvistamenti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negli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anni?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C94E10A-0F9E-F001-AC6A-57FB5C1C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841" y="1548881"/>
            <a:ext cx="6659265" cy="40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8CE5F9-668C-8751-8FAD-CDFA0AE7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it-IT" dirty="0"/>
              <a:t>Quali sono le tendenze degli avvistamenti negli anni?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C7C48F-589B-DD29-5F67-E70FC662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Dalle analisi condotte risulta Seattle la città con una percentuale più alta avvistamenti UFO e la forma più avvistata è una luce, mentre non si riscontrano dati rilevanti per quanto riguarda la durata media raggruppata per decennio. </a:t>
            </a:r>
          </a:p>
          <a:p>
            <a:pPr marL="0" indent="0">
              <a:buNone/>
            </a:pPr>
            <a:r>
              <a:rPr lang="it-IT" sz="2400" dirty="0"/>
              <a:t>Il risultato che la luce è la forma più avvistata ha spinto ad indagare su quale fossero gli orari del giorno in cui ci sono più avvistamenti UFO, sono emersi risultati interessanti.</a:t>
            </a:r>
          </a:p>
        </p:txBody>
      </p:sp>
    </p:spTree>
    <p:extLst>
      <p:ext uri="{BB962C8B-B14F-4D97-AF65-F5344CB8AC3E}">
        <p14:creationId xmlns:p14="http://schemas.microsoft.com/office/powerpoint/2010/main" val="288744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1151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zeitung</vt:lpstr>
      <vt:lpstr>Tema di Office</vt:lpstr>
      <vt:lpstr>UFO Sightings</vt:lpstr>
      <vt:lpstr>Dataset da analizzare</vt:lpstr>
      <vt:lpstr>Obiettivi analisi</vt:lpstr>
      <vt:lpstr>Espansione Dataset</vt:lpstr>
      <vt:lpstr>Dataset Completo</vt:lpstr>
      <vt:lpstr>Quali sono le tendenze degli avvistamenti negli anni? </vt:lpstr>
      <vt:lpstr>Quali sono le tendenze degli avvistamenti negli anni? </vt:lpstr>
      <vt:lpstr>Quali sono le tendenze degli avvistamenti negli anni? </vt:lpstr>
      <vt:lpstr>Quali sono le tendenze degli avvistamenti negli anni? </vt:lpstr>
      <vt:lpstr>Distribuzione degli avvistamenti per ora del giorno</vt:lpstr>
      <vt:lpstr>Distribuzione degli avvistamenti per ora del giorno</vt:lpstr>
      <vt:lpstr>Esiste una correlazione tra gli avvistamenti UFO e determinate condizioni meteorologiche?</vt:lpstr>
      <vt:lpstr>Esiste una correlazione tra gli avvistamenti UFO e determinate condizioni meteorologiche?</vt:lpstr>
      <vt:lpstr> Esiste una correlazione tra gli avvistamenti UFO e determinate condizioni meteorologiche? </vt:lpstr>
      <vt:lpstr> Esiste una correlazione tra gli avvistamenti UFO e determinate condizioni meteorologiche? </vt:lpstr>
      <vt:lpstr> Esiste una correlazione tra gli avvistamenti UFO e determinate condizioni meteorologiche? </vt:lpstr>
      <vt:lpstr>Esiste una correlazione tra gli avvistamenti UFO e determinate condizioni meteorologiche?</vt:lpstr>
      <vt:lpstr>Esiste una correlazione tra gli avvistamenti UFO e determinate condizioni meteorologiche?</vt:lpstr>
      <vt:lpstr> Si possono raggruppare gli avvistamenti UFO? </vt:lpstr>
      <vt:lpstr>Si possono raggruppare gli avvistamenti UFO?</vt:lpstr>
      <vt:lpstr>Si possono raggruppare gli avvistamenti UFO?</vt:lpstr>
      <vt:lpstr> Dalle analisi condotte è possibile dare una spiegazione agli avvistamenti presenti nel dataset?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Cocuzza</dc:creator>
  <cp:lastModifiedBy>DANIELE COCUZZA</cp:lastModifiedBy>
  <cp:revision>29</cp:revision>
  <dcterms:created xsi:type="dcterms:W3CDTF">2024-03-05T09:39:59Z</dcterms:created>
  <dcterms:modified xsi:type="dcterms:W3CDTF">2024-04-01T12:24:47Z</dcterms:modified>
</cp:coreProperties>
</file>