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0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6E6B51-9072-499D-9815-BAA7BE881D2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F9594-190B-4EC4-A0AC-045B60DA7E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8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Emotions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789239"/>
          </a:xfrm>
        </p:spPr>
        <p:txBody>
          <a:bodyPr/>
          <a:lstStyle/>
          <a:p>
            <a:r>
              <a:rPr lang="en-US" dirty="0"/>
              <a:t>A Software Engine for Simulating Realistic Emotion in Artificial Agents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97280" y="53052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Douglas Code</a:t>
            </a:r>
          </a:p>
          <a:p>
            <a:r>
              <a:rPr lang="en-US" sz="1400" dirty="0" smtClean="0"/>
              <a:t>Department of Mathematics and Computer Science</a:t>
            </a:r>
          </a:p>
          <a:p>
            <a:r>
              <a:rPr lang="en-US" sz="1400" dirty="0" smtClean="0"/>
              <a:t>Advisor: Dr. Denise Byrnes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34" y="5375369"/>
            <a:ext cx="2027534" cy="8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Emotional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6131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Emotional component maps perceived events to emotional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Individual’s goals determine how it evaluates the desirability of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First three modules determine emotional state, final determines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Emotions are decayed between iterations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91" y="2000810"/>
            <a:ext cx="3478171" cy="396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9241" y="5977268"/>
            <a:ext cx="1345721" cy="25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(El-Nasr et al., 2000)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58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Event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306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Uses fuzzy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Inputs are Impact(Goal, Event) and Importance (Goal)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Output is Desirability(Event)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Desirability is used in next module (appraisal)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90" y="2369994"/>
            <a:ext cx="5197290" cy="190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09959" y="4275159"/>
            <a:ext cx="1345721" cy="25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(El-Nasr et al., 2000)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90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Event Appraisal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789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Determines intensity of each modeled emotion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Emotion definitions are used to evaluate whether an emotion should be triggered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Intensity formulas determine strength of triggered emotion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Ex.: </a:t>
            </a:r>
            <a:r>
              <a:rPr lang="en-US" dirty="0"/>
              <a:t>Fear </a:t>
            </a:r>
            <a:r>
              <a:rPr lang="en-US" dirty="0" smtClean="0"/>
              <a:t>= (2*Expectation</a:t>
            </a:r>
            <a:r>
              <a:rPr lang="en-US" baseline="30000" dirty="0" smtClean="0"/>
              <a:t>2</a:t>
            </a:r>
            <a:r>
              <a:rPr lang="en-US" dirty="0" smtClean="0"/>
              <a:t>) – Desirability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Module output is an emotional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389" y="1845734"/>
            <a:ext cx="2786332" cy="4419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2819" y="5943599"/>
            <a:ext cx="1345721" cy="25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(El-Nasr et al., 2000)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77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Emotion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7923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Motivational states can inhibit emotions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Ex.: Hunger inhibiting joy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Motivational states are domain-dependent and not defined by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Fuzzy rules used to map motivational states to emotion suppression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Emotions can suppress opposing emotions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Previous emotions determine mood, which affects suppression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Behavior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4857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Fuzzy rules map state to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Inputs are Emotion Intensity, Event, and Cause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Output is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Incorporation of events and causes as inputs allow more complex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Different responses to different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Learning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491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Learning component adjusts perceptions based on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Determines expectation for events to occur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Determines social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Determines object associations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25746"/>
            <a:ext cx="5136325" cy="2263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17084" y="4989082"/>
            <a:ext cx="1345721" cy="25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(El-Nasr et al., 2000)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99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Classical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022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Formation of associations between neutral objects and emotions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Repeated experiences strengthen response to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Response is average of emotional intensities of all past experiences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66" y="2209988"/>
            <a:ext cx="4925780" cy="3300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4045" y="5513953"/>
            <a:ext cx="4442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https://changecom.files.wordpress.com/2012/12/classical-conditioning.jpg</a:t>
            </a:r>
          </a:p>
        </p:txBody>
      </p:sp>
    </p:spTree>
    <p:extLst>
      <p:ext uri="{BB962C8B-B14F-4D97-AF65-F5344CB8AC3E}">
        <p14:creationId xmlns:p14="http://schemas.microsoft.com/office/powerpoint/2010/main" val="5644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Event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14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Individual must be able to reason about sequences of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Form connections between original event and results that are not immediate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Uses Q-Learning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for non-deterministic nature of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Expected reward modified by conditional probability of responses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Constant multiple based on mood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Social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84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Social emotions are modeled by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Pride, shame, reproach, admiration, anger, gratitude, gratification, remorse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Social responses are conditioned by past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Social perception of action is average of all past feedback for that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Ex.: Repeated negative feedback gives negative social perception of an action, triggers shame when individual carries out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– 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7538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Most models have hard-coded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FLAME lets individual learn what events to expect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Past events stored in short term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Expectation of event is based on conditional probability of event based on events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6516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Evaluate cognitive and computational models of emotion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Design system for modeling emotions in simulated agents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Map external events -&gt; emotional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 domain-generic engine based 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Implement visualization of core model functions</a:t>
            </a:r>
          </a:p>
        </p:txBody>
      </p:sp>
    </p:spTree>
    <p:extLst>
      <p:ext uri="{BB962C8B-B14F-4D97-AF65-F5344CB8AC3E}">
        <p14:creationId xmlns:p14="http://schemas.microsoft.com/office/powerpoint/2010/main" val="24755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2429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JavaScript engine for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Goal: Easy incorporation into external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Include .</a:t>
            </a:r>
            <a:r>
              <a:rPr lang="en-US" dirty="0" err="1" smtClean="0"/>
              <a:t>js</a:t>
            </a:r>
            <a:r>
              <a:rPr lang="en-US" dirty="0" smtClean="0"/>
              <a:t> file in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Individual instance of emotional model in each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Engine class controls all API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Evaluator, Appraiser, Filter, </a:t>
            </a:r>
            <a:r>
              <a:rPr lang="en-US" dirty="0" err="1" smtClean="0"/>
              <a:t>BehaviorSelector</a:t>
            </a:r>
            <a:r>
              <a:rPr lang="en-US" dirty="0" smtClean="0"/>
              <a:t>, and </a:t>
            </a:r>
            <a:r>
              <a:rPr lang="en-US" dirty="0" err="1" smtClean="0"/>
              <a:t>FuzzySystem</a:t>
            </a:r>
            <a:r>
              <a:rPr lang="en-US" dirty="0" smtClean="0"/>
              <a:t> classes implement emotional and learning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" t="7437" r="73391" b="38496"/>
          <a:stretch/>
        </p:blipFill>
        <p:spPr>
          <a:xfrm>
            <a:off x="7575718" y="1984076"/>
            <a:ext cx="3579962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23978"/>
              </p:ext>
            </p:extLst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new instance (individual)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brain = new Engine(“Tim”, 0.3)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brain.addGoal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(“Win Race”, 0.5)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brain.addEvent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(“Trip”, [“Win Race”, -0.3])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brain.triggerEvent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(“Start Race”, [“crowd”, ”gun”])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Expose</a:t>
                      </a:r>
                      <a:r>
                        <a:rPr lang="en-US" baseline="0" dirty="0" smtClean="0"/>
                        <a:t> individual to an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brain.introduceObject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(“crowd”);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Add/set motivational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brain.setMotivation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(“Hunger”, 15)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 motivational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brain.changeMotivation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(“Hunger”, -10)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inhibition 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brain.addFilter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(“Hunger &gt; 30 THEN Pride”);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Give social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brain.provideFeedback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(“Win Race”, 3)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social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brain.triggerBehavior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(“Win Race”, “Tim”) 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emotional state (</a:t>
                      </a:r>
                      <a:r>
                        <a:rPr lang="en-US" dirty="0" err="1" smtClean="0"/>
                        <a:t>Emotion:Intensity</a:t>
                      </a:r>
                      <a:r>
                        <a:rPr lang="en-US" dirty="0" smtClean="0"/>
                        <a:t> dictionary)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brain.getState</a:t>
                      </a:r>
                      <a:r>
                        <a:rPr lang="en-US" dirty="0" smtClean="0"/>
                        <a:t>();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3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681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Three.js library and </a:t>
            </a:r>
            <a:r>
              <a:rPr lang="en-US" dirty="0" err="1" smtClean="0"/>
              <a:t>WebGL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Uses </a:t>
            </a:r>
            <a:r>
              <a:rPr lang="en-US" dirty="0" err="1" smtClean="0"/>
              <a:t>dat.gui</a:t>
            </a:r>
            <a:r>
              <a:rPr lang="en-US" dirty="0" smtClean="0"/>
              <a:t> and </a:t>
            </a:r>
            <a:r>
              <a:rPr lang="en-US" dirty="0" err="1" smtClean="0"/>
              <a:t>SweetAlert</a:t>
            </a:r>
            <a:r>
              <a:rPr lang="en-US" dirty="0" smtClean="0"/>
              <a:t> libraries for interface and custom popups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all functions in the engine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Individuals represented by colored cylinders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Color changes with emotion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61" y="3035464"/>
            <a:ext cx="4981719" cy="27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 (In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6549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Gaming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Populated, dynamic worlds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Realistic modeling of social situations, large populations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Interactive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Siri, Google Now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Tutoring</a:t>
            </a:r>
          </a:p>
        </p:txBody>
      </p:sp>
    </p:spTree>
    <p:extLst>
      <p:ext uri="{BB962C8B-B14F-4D97-AF65-F5344CB8AC3E}">
        <p14:creationId xmlns:p14="http://schemas.microsoft.com/office/powerpoint/2010/main" val="15832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4313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Logic system with partial set membership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crisp input value may partially belong to multiple fuzzy sets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Ex.: A temperature (65°F is both warm and cool to some degree)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Fuzzy logic systems map crisp inputs to crisp outputs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Crisp inputs converted to fuzzy set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Fuzzy inputs run through inference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Fuzzy outputs run through </a:t>
            </a:r>
            <a:r>
              <a:rPr lang="en-US" dirty="0" err="1" smtClean="0"/>
              <a:t>defuzzifier</a:t>
            </a:r>
            <a:r>
              <a:rPr lang="en-US" dirty="0" smtClean="0"/>
              <a:t> to yield crisp outputs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66" y="2060735"/>
            <a:ext cx="5066968" cy="1796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6151" y="3857414"/>
            <a:ext cx="988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Zeynep</a:t>
            </a:r>
            <a:r>
              <a:rPr lang="en-US" sz="1000" dirty="0" smtClean="0"/>
              <a:t>, 2006)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12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4121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Fuzzifier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Determine set membership from crisp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Inference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logical rules to map fuzzy inputs to fuzzy outputs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Ex: If TEMP is WARM and OCCUPIED is HIGH then FAN STRENGTH is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Deffuzifier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Maps fuzzy outputs to a crisp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Many techniques for calculating/estimating center of mass of outputs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44" y="1995425"/>
            <a:ext cx="4623136" cy="1550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44" y="4357701"/>
            <a:ext cx="4623136" cy="15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67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Machine learning technique for learning about sequences of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Individual should be able to reason about actions and events causing non-immediate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Recursive function that maximizes reward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Based on state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Converges to optimal solution in deterministic setting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693" y="2345475"/>
            <a:ext cx="5114987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Recursive function for Q-value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dirty="0" err="1" smtClean="0"/>
                  <a:t>ymax</a:t>
                </a:r>
                <a:r>
                  <a:rPr lang="en-US" baseline="-25000" dirty="0" err="1" smtClean="0"/>
                  <a:t>a</a:t>
                </a:r>
                <a:r>
                  <a:rPr lang="en-US" baseline="-25000" dirty="0" smtClean="0"/>
                  <a:t>’</a:t>
                </a:r>
                <a:r>
                  <a:rPr lang="en-US" dirty="0" smtClean="0"/>
                  <a:t>(Q(</a:t>
                </a:r>
                <a:r>
                  <a:rPr lang="en-US" dirty="0" err="1" smtClean="0"/>
                  <a:t>s’,a</a:t>
                </a:r>
                <a:r>
                  <a:rPr lang="en-US" dirty="0" smtClean="0"/>
                  <a:t>’))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r(</a:t>
                </a:r>
                <a:r>
                  <a:rPr lang="en-US" dirty="0" err="1" smtClean="0"/>
                  <a:t>s,a</a:t>
                </a:r>
                <a:r>
                  <a:rPr lang="en-US" dirty="0" smtClean="0"/>
                  <a:t>) is reward for action in current state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s’, a’ are subsequent state and action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Algorithm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Choose an action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Evaluate resulting reward/punishment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Calculate Q-value of current state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memory table with new value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Choose next action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17" y="2344713"/>
            <a:ext cx="511346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2269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Computational model of emotion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Rooted in appraisal theory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Emotions come from changes in perception caused by external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Key differences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Heavy use of fuzzy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Learning is fundamental to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FLAME Model -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0871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Two primary internal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Emotional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Decision-making component determined externally based on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External events are sent to both internal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Learning component informs action of emotional component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64" y="2626928"/>
            <a:ext cx="5251416" cy="2453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09959" y="5158595"/>
            <a:ext cx="1345721" cy="25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(El-Nasr et al., 2000)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32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1063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Retrospect</vt:lpstr>
      <vt:lpstr>Learning Emotions</vt:lpstr>
      <vt:lpstr>Research Goals</vt:lpstr>
      <vt:lpstr>Research Applications</vt:lpstr>
      <vt:lpstr>Fuzzy Logic</vt:lpstr>
      <vt:lpstr>Fuzzy Logic</vt:lpstr>
      <vt:lpstr>Q-Learning</vt:lpstr>
      <vt:lpstr>Q-Learning</vt:lpstr>
      <vt:lpstr>FLAME Model - Overview</vt:lpstr>
      <vt:lpstr>FLAME Model - Design</vt:lpstr>
      <vt:lpstr>FLAME Model – Emotional Component</vt:lpstr>
      <vt:lpstr>FLAME Model – Event Evaluation</vt:lpstr>
      <vt:lpstr>FLAME Model – Event Appraisal</vt:lpstr>
      <vt:lpstr>FLAME Model – Emotion Filtering</vt:lpstr>
      <vt:lpstr>FLAME Model – Behavior Selection</vt:lpstr>
      <vt:lpstr>FLAME Model – Learning Component</vt:lpstr>
      <vt:lpstr>FLAME Model – Classical Conditioning</vt:lpstr>
      <vt:lpstr>FLAME Model – Event Impacts</vt:lpstr>
      <vt:lpstr>FLAME Model – Social Values</vt:lpstr>
      <vt:lpstr>FLAME Model – User Model</vt:lpstr>
      <vt:lpstr>Software - Design</vt:lpstr>
      <vt:lpstr>Software - API</vt:lpstr>
      <vt:lpstr>Software - Visualization</vt:lpstr>
      <vt:lpstr>Software Demo (In Browser)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Code</dc:creator>
  <cp:lastModifiedBy>Douglas Code</cp:lastModifiedBy>
  <cp:revision>29</cp:revision>
  <dcterms:created xsi:type="dcterms:W3CDTF">2015-04-19T21:52:24Z</dcterms:created>
  <dcterms:modified xsi:type="dcterms:W3CDTF">2015-04-21T03:01:48Z</dcterms:modified>
</cp:coreProperties>
</file>