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5"/>
  </p:notesMasterIdLst>
  <p:sldIdLst>
    <p:sldId id="256" r:id="rId3"/>
    <p:sldId id="268" r:id="rId4"/>
    <p:sldId id="257" r:id="rId5"/>
    <p:sldId id="269" r:id="rId6"/>
    <p:sldId id="270" r:id="rId7"/>
    <p:sldId id="263" r:id="rId8"/>
    <p:sldId id="272" r:id="rId9"/>
    <p:sldId id="273" r:id="rId10"/>
    <p:sldId id="261" r:id="rId11"/>
    <p:sldId id="259" r:id="rId12"/>
    <p:sldId id="262" r:id="rId13"/>
    <p:sldId id="274"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chen Yu" initials="YY" lastIdx="1" clrIdx="0">
    <p:extLst>
      <p:ext uri="{19B8F6BF-5375-455C-9EA6-DF929625EA0E}">
        <p15:presenceInfo xmlns:p15="http://schemas.microsoft.com/office/powerpoint/2012/main" userId="0edfdb58172bd2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9530"/>
    <p:restoredTop sz="92277" autoAdjust="0"/>
  </p:normalViewPr>
  <p:slideViewPr>
    <p:cSldViewPr>
      <p:cViewPr varScale="1">
        <p:scale>
          <a:sx n="154" d="100"/>
          <a:sy n="154" d="100"/>
        </p:scale>
        <p:origin x="162" y="216"/>
      </p:cViewPr>
      <p:guideLst>
        <p:guide orient="horz" pos="1620"/>
        <p:guide pos="2880"/>
      </p:guideLst>
    </p:cSldViewPr>
  </p:slideViewPr>
  <p:notesTextViewPr>
    <p:cViewPr>
      <p:scale>
        <a:sx n="1" d="1"/>
        <a:sy n="1" d="1"/>
      </p:scale>
      <p:origin x="0" y="0"/>
    </p:cViewPr>
  </p:notesTextViewPr>
  <p:notesViewPr>
    <p:cSldViewPr>
      <p:cViewPr varScale="1">
        <p:scale>
          <a:sx n="99" d="100"/>
          <a:sy n="99" d="100"/>
        </p:scale>
        <p:origin x="357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FFB48-1042-473B-808E-23A5C5FAEE77}" type="datetimeFigureOut">
              <a:rPr lang="en-US" smtClean="0"/>
              <a:t>4/2/2018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4CB7E-A0D7-4E08-8BDF-ED524DDFD5CC}" type="slidenum">
              <a:rPr lang="en-US" smtClean="0"/>
              <a:t>‹#›</a:t>
            </a:fld>
            <a:endParaRPr lang="en-US" dirty="0"/>
          </a:p>
        </p:txBody>
      </p:sp>
    </p:spTree>
    <p:extLst>
      <p:ext uri="{BB962C8B-B14F-4D97-AF65-F5344CB8AC3E}">
        <p14:creationId xmlns:p14="http://schemas.microsoft.com/office/powerpoint/2010/main" val="3587972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4CB7E-A0D7-4E08-8BDF-ED524DDFD5CC}" type="slidenum">
              <a:rPr lang="en-US" smtClean="0"/>
              <a:t>1</a:t>
            </a:fld>
            <a:endParaRPr lang="en-US" dirty="0"/>
          </a:p>
        </p:txBody>
      </p:sp>
    </p:spTree>
    <p:extLst>
      <p:ext uri="{BB962C8B-B14F-4D97-AF65-F5344CB8AC3E}">
        <p14:creationId xmlns:p14="http://schemas.microsoft.com/office/powerpoint/2010/main" val="795564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2013-2014 date support the hypothesis in previous slide, higher the vaccination rate, lower the flu rate.</a:t>
            </a:r>
          </a:p>
          <a:p>
            <a:endParaRPr lang="en-US" dirty="0"/>
          </a:p>
          <a:p>
            <a:r>
              <a:rPr lang="en-US" dirty="0"/>
              <a:t>There also outliers in both years cases. For example, Virginia.</a:t>
            </a:r>
          </a:p>
          <a:p>
            <a:endParaRPr lang="en-US" dirty="0"/>
          </a:p>
          <a:p>
            <a:r>
              <a:rPr lang="en-US" dirty="0"/>
              <a:t>Possible reason: humidity, temperature</a:t>
            </a:r>
          </a:p>
          <a:p>
            <a:endParaRPr lang="en-US" dirty="0"/>
          </a:p>
        </p:txBody>
      </p:sp>
      <p:sp>
        <p:nvSpPr>
          <p:cNvPr id="4" name="Slide Number Placeholder 3"/>
          <p:cNvSpPr>
            <a:spLocks noGrp="1"/>
          </p:cNvSpPr>
          <p:nvPr>
            <p:ph type="sldNum" sz="quarter" idx="10"/>
          </p:nvPr>
        </p:nvSpPr>
        <p:spPr/>
        <p:txBody>
          <a:bodyPr/>
          <a:lstStyle/>
          <a:p>
            <a:fld id="{5974CB7E-A0D7-4E08-8BDF-ED524DDFD5CC}" type="slidenum">
              <a:rPr lang="en-US" smtClean="0"/>
              <a:t>10</a:t>
            </a:fld>
            <a:endParaRPr lang="en-US" dirty="0"/>
          </a:p>
        </p:txBody>
      </p:sp>
    </p:spTree>
    <p:extLst>
      <p:ext uri="{BB962C8B-B14F-4D97-AF65-F5344CB8AC3E}">
        <p14:creationId xmlns:p14="http://schemas.microsoft.com/office/powerpoint/2010/main" val="2660483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2017-2018 season has becoming an extremely serious flu-spreading year.</a:t>
            </a:r>
          </a:p>
          <a:p>
            <a:endParaRPr lang="en-US" dirty="0"/>
          </a:p>
          <a:p>
            <a:r>
              <a:rPr lang="en-US" dirty="0"/>
              <a:t>States that used to have high rate of influenza this years had a significant increase on number of reported cases.</a:t>
            </a:r>
          </a:p>
          <a:p>
            <a:endParaRPr lang="en-US" dirty="0"/>
          </a:p>
          <a:p>
            <a:r>
              <a:rPr lang="en-US" dirty="0"/>
              <a:t>Louisiana, Virginia, Alabama</a:t>
            </a:r>
          </a:p>
        </p:txBody>
      </p:sp>
      <p:sp>
        <p:nvSpPr>
          <p:cNvPr id="4" name="Slide Number Placeholder 3"/>
          <p:cNvSpPr>
            <a:spLocks noGrp="1"/>
          </p:cNvSpPr>
          <p:nvPr>
            <p:ph type="sldNum" sz="quarter" idx="10"/>
          </p:nvPr>
        </p:nvSpPr>
        <p:spPr/>
        <p:txBody>
          <a:bodyPr/>
          <a:lstStyle/>
          <a:p>
            <a:fld id="{5974CB7E-A0D7-4E08-8BDF-ED524DDFD5CC}" type="slidenum">
              <a:rPr lang="en-US" smtClean="0"/>
              <a:t>11</a:t>
            </a:fld>
            <a:endParaRPr lang="en-US" dirty="0"/>
          </a:p>
        </p:txBody>
      </p:sp>
    </p:spTree>
    <p:extLst>
      <p:ext uri="{BB962C8B-B14F-4D97-AF65-F5344CB8AC3E}">
        <p14:creationId xmlns:p14="http://schemas.microsoft.com/office/powerpoint/2010/main" val="2618271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4CB7E-A0D7-4E08-8BDF-ED524DDFD5CC}" type="slidenum">
              <a:rPr lang="en-US" smtClean="0"/>
              <a:t>12</a:t>
            </a:fld>
            <a:endParaRPr lang="en-US" dirty="0"/>
          </a:p>
        </p:txBody>
      </p:sp>
    </p:spTree>
    <p:extLst>
      <p:ext uri="{BB962C8B-B14F-4D97-AF65-F5344CB8AC3E}">
        <p14:creationId xmlns:p14="http://schemas.microsoft.com/office/powerpoint/2010/main" val="1731079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4CB7E-A0D7-4E08-8BDF-ED524DDFD5CC}" type="slidenum">
              <a:rPr lang="en-US" smtClean="0"/>
              <a:t>2</a:t>
            </a:fld>
            <a:endParaRPr lang="en-US" dirty="0"/>
          </a:p>
        </p:txBody>
      </p:sp>
    </p:spTree>
    <p:extLst>
      <p:ext uri="{BB962C8B-B14F-4D97-AF65-F5344CB8AC3E}">
        <p14:creationId xmlns:p14="http://schemas.microsoft.com/office/powerpoint/2010/main" val="3131267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4CB7E-A0D7-4E08-8BDF-ED524DDFD5CC}" type="slidenum">
              <a:rPr lang="en-US" smtClean="0"/>
              <a:t>3</a:t>
            </a:fld>
            <a:endParaRPr lang="en-US" dirty="0"/>
          </a:p>
        </p:txBody>
      </p:sp>
    </p:spTree>
    <p:extLst>
      <p:ext uri="{BB962C8B-B14F-4D97-AF65-F5344CB8AC3E}">
        <p14:creationId xmlns:p14="http://schemas.microsoft.com/office/powerpoint/2010/main" val="597690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Center for Disease Control (CDC) and the Department of Health and Human Resources (HHS) are both government agencies.  However, they use vastly different time periods for tracking the influenza season.</a:t>
            </a:r>
          </a:p>
          <a:p>
            <a:endParaRPr lang="en-US" dirty="0"/>
          </a:p>
          <a:p>
            <a:r>
              <a:rPr lang="en-US" dirty="0"/>
              <a:t>The CDC tracks cases of influenza-like-illnesses (ILI) starting in October.  Weeks are identified by the week number of the year.  In October, it starts with 40.</a:t>
            </a:r>
          </a:p>
          <a:p>
            <a:endParaRPr lang="en-US" dirty="0"/>
          </a:p>
          <a:p>
            <a:r>
              <a:rPr lang="en-US" dirty="0"/>
              <a:t>The HHS tracks influenza vaccinations.  It considers August to be the start of the flu season.  It has a monotonically increasing value for each week.</a:t>
            </a:r>
          </a:p>
          <a:p>
            <a:endParaRPr lang="en-US" dirty="0"/>
          </a:p>
          <a:p>
            <a:r>
              <a:rPr lang="en-US" dirty="0"/>
              <a:t>The normalized week number  is the same as the HHS sequence.  This required the conversion of the year and week values of the CDC to be the same as those of the HHS.</a:t>
            </a:r>
          </a:p>
        </p:txBody>
      </p:sp>
      <p:sp>
        <p:nvSpPr>
          <p:cNvPr id="4" name="Slide Number Placeholder 3"/>
          <p:cNvSpPr>
            <a:spLocks noGrp="1"/>
          </p:cNvSpPr>
          <p:nvPr>
            <p:ph type="sldNum" sz="quarter" idx="10"/>
          </p:nvPr>
        </p:nvSpPr>
        <p:spPr/>
        <p:txBody>
          <a:bodyPr/>
          <a:lstStyle/>
          <a:p>
            <a:fld id="{5974CB7E-A0D7-4E08-8BDF-ED524DDFD5CC}" type="slidenum">
              <a:rPr lang="en-US" smtClean="0"/>
              <a:t>4</a:t>
            </a:fld>
            <a:endParaRPr lang="en-US" dirty="0"/>
          </a:p>
        </p:txBody>
      </p:sp>
    </p:spTree>
    <p:extLst>
      <p:ext uri="{BB962C8B-B14F-4D97-AF65-F5344CB8AC3E}">
        <p14:creationId xmlns:p14="http://schemas.microsoft.com/office/powerpoint/2010/main" val="3802178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from the CDC  was manually downloaded from a website to a CSV file.  This file was loaded directly into a pandas Dataframe.</a:t>
            </a:r>
          </a:p>
          <a:p>
            <a:endParaRPr lang="en-US" dirty="0"/>
          </a:p>
          <a:p>
            <a:r>
              <a:rPr lang="en-US" dirty="0"/>
              <a:t>The data from the HHS was acquired from an API.  The results of the query was loaded directly into a python dictionary which was  loaded directly into a pandas Dataframe.</a:t>
            </a:r>
          </a:p>
          <a:p>
            <a:endParaRPr lang="en-US" dirty="0"/>
          </a:p>
          <a:p>
            <a:r>
              <a:rPr lang="en-US" dirty="0"/>
              <a:t>These </a:t>
            </a:r>
            <a:r>
              <a:rPr lang="en-US" dirty="0" err="1"/>
              <a:t>DataFrames</a:t>
            </a:r>
            <a:r>
              <a:rPr lang="en-US" dirty="0"/>
              <a:t> were merged, allowing the creation of plots that compared cases of influenza to rates of vaccination.</a:t>
            </a:r>
          </a:p>
        </p:txBody>
      </p:sp>
      <p:sp>
        <p:nvSpPr>
          <p:cNvPr id="4" name="Slide Number Placeholder 3"/>
          <p:cNvSpPr>
            <a:spLocks noGrp="1"/>
          </p:cNvSpPr>
          <p:nvPr>
            <p:ph type="sldNum" sz="quarter" idx="10"/>
          </p:nvPr>
        </p:nvSpPr>
        <p:spPr/>
        <p:txBody>
          <a:bodyPr/>
          <a:lstStyle/>
          <a:p>
            <a:fld id="{5974CB7E-A0D7-4E08-8BDF-ED524DDFD5CC}" type="slidenum">
              <a:rPr lang="en-US" smtClean="0"/>
              <a:t>5</a:t>
            </a:fld>
            <a:endParaRPr lang="en-US" dirty="0"/>
          </a:p>
        </p:txBody>
      </p:sp>
    </p:spTree>
    <p:extLst>
      <p:ext uri="{BB962C8B-B14F-4D97-AF65-F5344CB8AC3E}">
        <p14:creationId xmlns:p14="http://schemas.microsoft.com/office/powerpoint/2010/main" val="2487548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974CB7E-A0D7-4E08-8BDF-ED524DDFD5CC}" type="slidenum">
              <a:rPr lang="en-US" smtClean="0"/>
              <a:t>6</a:t>
            </a:fld>
            <a:endParaRPr lang="en-US" dirty="0"/>
          </a:p>
        </p:txBody>
      </p:sp>
    </p:spTree>
    <p:extLst>
      <p:ext uri="{BB962C8B-B14F-4D97-AF65-F5344CB8AC3E}">
        <p14:creationId xmlns:p14="http://schemas.microsoft.com/office/powerpoint/2010/main" val="2853069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4CB7E-A0D7-4E08-8BDF-ED524DDFD5CC}" type="slidenum">
              <a:rPr lang="en-US" smtClean="0"/>
              <a:t>7</a:t>
            </a:fld>
            <a:endParaRPr lang="en-US" dirty="0"/>
          </a:p>
        </p:txBody>
      </p:sp>
    </p:spTree>
    <p:extLst>
      <p:ext uri="{BB962C8B-B14F-4D97-AF65-F5344CB8AC3E}">
        <p14:creationId xmlns:p14="http://schemas.microsoft.com/office/powerpoint/2010/main" val="930641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ltLang="zh-Hans" dirty="0"/>
              <a:t>Why</a:t>
            </a:r>
            <a:r>
              <a:rPr lang="zh-Hans" altLang="en-US"/>
              <a:t> </a:t>
            </a:r>
            <a:r>
              <a:rPr lang="en-US" altLang="zh-Hans" dirty="0"/>
              <a:t>2015?</a:t>
            </a:r>
            <a:r>
              <a:rPr lang="zh-Hans" altLang="en-US"/>
              <a:t> </a:t>
            </a:r>
            <a:r>
              <a:rPr lang="en-US" altLang="zh-Hans" dirty="0"/>
              <a:t>Because</a:t>
            </a:r>
            <a:r>
              <a:rPr lang="zh-Hans" altLang="en-US"/>
              <a:t> </a:t>
            </a:r>
            <a:r>
              <a:rPr lang="en-US" altLang="zh-Hans" dirty="0"/>
              <a:t>2015</a:t>
            </a:r>
            <a:r>
              <a:rPr lang="zh-Hans" altLang="en-US"/>
              <a:t> </a:t>
            </a:r>
            <a:r>
              <a:rPr lang="en-US" altLang="zh-Hans" dirty="0"/>
              <a:t>has</a:t>
            </a:r>
            <a:r>
              <a:rPr lang="zh-Hans" altLang="en-US"/>
              <a:t> </a:t>
            </a:r>
            <a:r>
              <a:rPr lang="en-US" altLang="zh-Hans" dirty="0"/>
              <a:t>the</a:t>
            </a:r>
            <a:r>
              <a:rPr lang="zh-Hans" altLang="en-US"/>
              <a:t> </a:t>
            </a:r>
            <a:r>
              <a:rPr lang="en-US" altLang="zh-Hans" dirty="0"/>
              <a:t>lowest</a:t>
            </a:r>
            <a:r>
              <a:rPr lang="zh-Hans" altLang="en-US"/>
              <a:t> </a:t>
            </a:r>
            <a:r>
              <a:rPr lang="en-US" altLang="zh-Hans" dirty="0"/>
              <a:t>flu</a:t>
            </a:r>
            <a:r>
              <a:rPr lang="zh-Hans" altLang="en-US"/>
              <a:t> </a:t>
            </a:r>
            <a:r>
              <a:rPr lang="en-US" altLang="zh-Hans" dirty="0"/>
              <a:t>cases</a:t>
            </a:r>
            <a:r>
              <a:rPr lang="zh-Hans" altLang="en-US"/>
              <a:t> </a:t>
            </a:r>
            <a:r>
              <a:rPr lang="en-US" altLang="zh-Hans" dirty="0"/>
              <a:t>in</a:t>
            </a:r>
            <a:r>
              <a:rPr lang="zh-Hans" altLang="en-US"/>
              <a:t> </a:t>
            </a:r>
            <a:r>
              <a:rPr lang="en-US" altLang="zh-Hans" dirty="0"/>
              <a:t>past</a:t>
            </a:r>
            <a:r>
              <a:rPr lang="zh-Hans" altLang="en-US"/>
              <a:t> </a:t>
            </a:r>
            <a:r>
              <a:rPr lang="en-US" altLang="zh-Hans" dirty="0"/>
              <a:t>5</a:t>
            </a:r>
            <a:r>
              <a:rPr lang="zh-Hans" altLang="en-US"/>
              <a:t> </a:t>
            </a:r>
            <a:r>
              <a:rPr lang="en-US" altLang="zh-Hans" dirty="0"/>
              <a:t>years.</a:t>
            </a:r>
            <a:endParaRPr lang="en-US" dirty="0"/>
          </a:p>
        </p:txBody>
      </p:sp>
      <p:sp>
        <p:nvSpPr>
          <p:cNvPr id="4" name="Slide Number Placeholder 3"/>
          <p:cNvSpPr>
            <a:spLocks noGrp="1"/>
          </p:cNvSpPr>
          <p:nvPr>
            <p:ph type="sldNum" sz="quarter" idx="10"/>
          </p:nvPr>
        </p:nvSpPr>
        <p:spPr/>
        <p:txBody>
          <a:bodyPr/>
          <a:lstStyle/>
          <a:p>
            <a:fld id="{5974CB7E-A0D7-4E08-8BDF-ED524DDFD5CC}" type="slidenum">
              <a:rPr lang="en-US" smtClean="0"/>
              <a:t>8</a:t>
            </a:fld>
            <a:endParaRPr lang="en-US" dirty="0"/>
          </a:p>
        </p:txBody>
      </p:sp>
    </p:spTree>
    <p:extLst>
      <p:ext uri="{BB962C8B-B14F-4D97-AF65-F5344CB8AC3E}">
        <p14:creationId xmlns:p14="http://schemas.microsoft.com/office/powerpoint/2010/main" val="3216539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 proposal: higher vaccination rate will lead to lower influenza rate.</a:t>
            </a:r>
          </a:p>
          <a:p>
            <a:endParaRPr lang="en-US" dirty="0"/>
          </a:p>
          <a:p>
            <a:r>
              <a:rPr lang="en-US" dirty="0"/>
              <a:t>Result: generally true in most of the 50 states (can tell by color):</a:t>
            </a:r>
          </a:p>
          <a:p>
            <a:pPr marL="171450" indent="-171450">
              <a:buFont typeface="Arial" panose="020B0604020202020204" pitchFamily="34" charset="0"/>
              <a:buChar char="•"/>
            </a:pPr>
            <a:r>
              <a:rPr lang="en-US" dirty="0"/>
              <a:t>Louisiana, Mississippi, new Mexico: low vaccination rate and high flu rate</a:t>
            </a:r>
          </a:p>
          <a:p>
            <a:pPr marL="628650" lvl="1" indent="-171450">
              <a:buFont typeface="Arial" panose="020B0604020202020204" pitchFamily="34" charset="0"/>
              <a:buChar char="•"/>
            </a:pPr>
            <a:r>
              <a:rPr lang="en-US" dirty="0"/>
              <a:t>Possible reason: educational level, cultural background leads to different belief.</a:t>
            </a:r>
          </a:p>
          <a:p>
            <a:pPr marL="171450" indent="-171450">
              <a:buFont typeface="Arial" panose="020B0604020202020204" pitchFamily="34" charset="0"/>
              <a:buChar char="•"/>
            </a:pPr>
            <a:r>
              <a:rPr lang="en-US" dirty="0"/>
              <a:t>Wisconsin, Iowa, Minnesota: high vaccination rate and low flu rate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974CB7E-A0D7-4E08-8BDF-ED524DDFD5CC}" type="slidenum">
              <a:rPr lang="en-US" smtClean="0"/>
              <a:t>9</a:t>
            </a:fld>
            <a:endParaRPr lang="en-US" dirty="0"/>
          </a:p>
        </p:txBody>
      </p:sp>
    </p:spTree>
    <p:extLst>
      <p:ext uri="{BB962C8B-B14F-4D97-AF65-F5344CB8AC3E}">
        <p14:creationId xmlns:p14="http://schemas.microsoft.com/office/powerpoint/2010/main" val="30717173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4/2/2018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4/2/2018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4/2/2018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4/2/2018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4/2/2018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4/2/2018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4/2/2018</a:t>
            </a:fld>
            <a:endParaRPr lang="en-US"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dirty="0"/>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2139702"/>
            <a:ext cx="2304256" cy="2000548"/>
          </a:xfrm>
          <a:prstGeom prst="rect">
            <a:avLst/>
          </a:prstGeom>
          <a:noFill/>
        </p:spPr>
        <p:txBody>
          <a:bodyPr wrap="square">
            <a:spAutoFit/>
          </a:bodyPr>
          <a:lstStyle/>
          <a:p>
            <a:pPr fontAlgn="auto">
              <a:spcBef>
                <a:spcPts val="0"/>
              </a:spcBef>
              <a:spcAft>
                <a:spcPts val="0"/>
              </a:spcAft>
              <a:defRPr/>
            </a:pPr>
            <a:r>
              <a:rPr lang="en-US" altLang="ko-KR" sz="1600" b="1" dirty="0">
                <a:solidFill>
                  <a:schemeClr val="tx1">
                    <a:lumMod val="75000"/>
                    <a:lumOff val="25000"/>
                  </a:schemeClr>
                </a:solidFill>
                <a:latin typeface="Arial" pitchFamily="34" charset="0"/>
                <a:cs typeface="Arial" pitchFamily="34" charset="0"/>
              </a:rPr>
              <a:t>Team 5:  analyticus</a:t>
            </a:r>
          </a:p>
          <a:p>
            <a:pPr fontAlgn="auto">
              <a:spcBef>
                <a:spcPts val="0"/>
              </a:spcBef>
              <a:spcAft>
                <a:spcPts val="0"/>
              </a:spcAft>
              <a:defRPr/>
            </a:pPr>
            <a:endParaRPr lang="en-US" altLang="ko-KR" sz="1600" b="1" dirty="0">
              <a:solidFill>
                <a:schemeClr val="tx1">
                  <a:lumMod val="75000"/>
                  <a:lumOff val="25000"/>
                </a:schemeClr>
              </a:solidFill>
              <a:latin typeface="Arial" pitchFamily="34" charset="0"/>
              <a:cs typeface="Arial" pitchFamily="34" charset="0"/>
            </a:endParaRPr>
          </a:p>
          <a:p>
            <a:pPr fontAlgn="auto">
              <a:spcBef>
                <a:spcPts val="0"/>
              </a:spcBef>
              <a:spcAft>
                <a:spcPts val="0"/>
              </a:spcAft>
              <a:defRPr/>
            </a:pPr>
            <a:r>
              <a:rPr lang="en-US" altLang="ko-KR" sz="1600" b="1" dirty="0">
                <a:solidFill>
                  <a:schemeClr val="tx1">
                    <a:lumMod val="75000"/>
                    <a:lumOff val="25000"/>
                  </a:schemeClr>
                </a:solidFill>
                <a:latin typeface="Arial" pitchFamily="34" charset="0"/>
                <a:cs typeface="Arial" pitchFamily="34" charset="0"/>
              </a:rPr>
              <a:t>Team Members: </a:t>
            </a:r>
          </a:p>
          <a:p>
            <a:pPr marL="171450" indent="-171450" fontAlgn="auto">
              <a:spcBef>
                <a:spcPts val="0"/>
              </a:spcBef>
              <a:spcAft>
                <a:spcPts val="0"/>
              </a:spcAft>
              <a:buFont typeface="Arial" panose="020B0604020202020204" pitchFamily="34" charset="0"/>
              <a:buChar char="•"/>
              <a:defRPr/>
            </a:pPr>
            <a:r>
              <a:rPr lang="en-US" altLang="ko-KR" sz="1600" b="1" dirty="0">
                <a:solidFill>
                  <a:schemeClr val="tx1">
                    <a:lumMod val="75000"/>
                    <a:lumOff val="25000"/>
                  </a:schemeClr>
                </a:solidFill>
                <a:latin typeface="Arial" pitchFamily="34" charset="0"/>
                <a:cs typeface="Arial" pitchFamily="34" charset="0"/>
              </a:rPr>
              <a:t>Daniel Ohriner</a:t>
            </a:r>
          </a:p>
          <a:p>
            <a:pPr marL="171450" indent="-171450">
              <a:buFont typeface="Arial" panose="020B0604020202020204" pitchFamily="34" charset="0"/>
              <a:buChar char="•"/>
              <a:defRPr/>
            </a:pPr>
            <a:r>
              <a:rPr lang="en-US" altLang="ko-KR" sz="1600" b="1" dirty="0">
                <a:solidFill>
                  <a:schemeClr val="tx1">
                    <a:lumMod val="75000"/>
                    <a:lumOff val="25000"/>
                  </a:schemeClr>
                </a:solidFill>
                <a:latin typeface="Arial" pitchFamily="34" charset="0"/>
                <a:cs typeface="Arial" pitchFamily="34" charset="0"/>
              </a:rPr>
              <a:t>Patrick Humpphries</a:t>
            </a:r>
          </a:p>
          <a:p>
            <a:pPr marL="171450" indent="-171450">
              <a:buFont typeface="Arial" panose="020B0604020202020204" pitchFamily="34" charset="0"/>
              <a:buChar char="•"/>
              <a:defRPr/>
            </a:pPr>
            <a:r>
              <a:rPr lang="en-US" altLang="ko-KR" sz="1600" b="1" dirty="0">
                <a:solidFill>
                  <a:schemeClr val="tx1">
                    <a:lumMod val="75000"/>
                    <a:lumOff val="25000"/>
                  </a:schemeClr>
                </a:solidFill>
                <a:latin typeface="Arial" pitchFamily="34" charset="0"/>
                <a:cs typeface="Arial" pitchFamily="34" charset="0"/>
              </a:rPr>
              <a:t>Xiangyu Zhang</a:t>
            </a:r>
          </a:p>
          <a:p>
            <a:pPr marL="171450" indent="-171450" fontAlgn="auto">
              <a:spcBef>
                <a:spcPts val="0"/>
              </a:spcBef>
              <a:spcAft>
                <a:spcPts val="0"/>
              </a:spcAft>
              <a:buFont typeface="Arial" panose="020B0604020202020204" pitchFamily="34" charset="0"/>
              <a:buChar char="•"/>
              <a:defRPr/>
            </a:pPr>
            <a:r>
              <a:rPr lang="en-US" altLang="ko-KR" sz="1600" b="1" dirty="0">
                <a:solidFill>
                  <a:schemeClr val="tx1">
                    <a:lumMod val="75000"/>
                    <a:lumOff val="25000"/>
                  </a:schemeClr>
                </a:solidFill>
                <a:latin typeface="Arial" pitchFamily="34" charset="0"/>
                <a:cs typeface="Arial" pitchFamily="34" charset="0"/>
              </a:rPr>
              <a:t>Yachen Yu</a:t>
            </a:r>
            <a:endParaRPr lang="en-US" altLang="ko-KR" sz="1200" b="1" dirty="0">
              <a:solidFill>
                <a:schemeClr val="tx1">
                  <a:lumMod val="75000"/>
                  <a:lumOff val="25000"/>
                </a:schemeClr>
              </a:solidFill>
              <a:latin typeface="Arial" pitchFamily="34" charset="0"/>
              <a:cs typeface="Arial" pitchFamily="34" charset="0"/>
            </a:endParaRPr>
          </a:p>
          <a:p>
            <a:pPr fontAlgn="auto">
              <a:spcBef>
                <a:spcPts val="0"/>
              </a:spcBef>
              <a:spcAft>
                <a:spcPts val="0"/>
              </a:spcAft>
              <a:defRPr/>
            </a:pPr>
            <a:endParaRPr lang="en-US" altLang="ko-KR" sz="1200" b="1" dirty="0">
              <a:solidFill>
                <a:schemeClr val="tx1">
                  <a:lumMod val="75000"/>
                  <a:lumOff val="25000"/>
                </a:schemeClr>
              </a:solidFill>
              <a:latin typeface="Arial" pitchFamily="34" charset="0"/>
              <a:cs typeface="Arial" pitchFamily="34" charset="0"/>
            </a:endParaRPr>
          </a:p>
        </p:txBody>
      </p:sp>
      <p:sp>
        <p:nvSpPr>
          <p:cNvPr id="5" name="TextBox 1"/>
          <p:cNvSpPr txBox="1">
            <a:spLocks noChangeArrowheads="1"/>
          </p:cNvSpPr>
          <p:nvPr/>
        </p:nvSpPr>
        <p:spPr bwMode="auto">
          <a:xfrm>
            <a:off x="1259632" y="818584"/>
            <a:ext cx="6336704" cy="1200329"/>
          </a:xfrm>
          <a:prstGeom prst="rect">
            <a:avLst/>
          </a:prstGeom>
          <a:noFill/>
          <a:ln w="9525">
            <a:noFill/>
            <a:miter lim="800000"/>
            <a:headEnd/>
            <a:tailEnd/>
          </a:ln>
        </p:spPr>
        <p:txBody>
          <a:bodyPr wrap="square">
            <a:spAutoFit/>
          </a:bodyPr>
          <a:lstStyle/>
          <a:p>
            <a:r>
              <a:rPr lang="en-US" altLang="ko-KR" sz="3600" b="1" dirty="0">
                <a:solidFill>
                  <a:schemeClr val="tx1">
                    <a:lumMod val="75000"/>
                    <a:lumOff val="25000"/>
                  </a:schemeClr>
                </a:solidFill>
                <a:latin typeface="Arial" pitchFamily="34" charset="0"/>
                <a:ea typeface="맑은 고딕" pitchFamily="50" charset="-127"/>
                <a:cs typeface="Arial" pitchFamily="34" charset="0"/>
              </a:rPr>
              <a:t>Vaccinations vs. </a:t>
            </a:r>
          </a:p>
          <a:p>
            <a:r>
              <a:rPr lang="en-US" altLang="ko-KR" sz="3600" b="1" dirty="0">
                <a:solidFill>
                  <a:schemeClr val="tx1">
                    <a:lumMod val="75000"/>
                    <a:lumOff val="25000"/>
                  </a:schemeClr>
                </a:solidFill>
                <a:latin typeface="Arial" pitchFamily="34" charset="0"/>
                <a:ea typeface="맑은 고딕" pitchFamily="50" charset="-127"/>
                <a:cs typeface="Arial" pitchFamily="34" charset="0"/>
              </a:rPr>
              <a:t>Influenza</a:t>
            </a: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9068" y="627534"/>
            <a:ext cx="3240360" cy="884466"/>
          </a:xfrm>
        </p:spPr>
        <p:txBody>
          <a:bodyPr/>
          <a:lstStyle/>
          <a:p>
            <a:r>
              <a:rPr lang="en-US" altLang="ko-KR" dirty="0"/>
              <a:t>Vaccinations</a:t>
            </a:r>
            <a:br>
              <a:rPr lang="en-US" altLang="ko-KR" dirty="0"/>
            </a:br>
            <a:r>
              <a:rPr lang="en-US" altLang="ko-KR" dirty="0"/>
              <a:t>vs. Influenza</a:t>
            </a:r>
            <a:endParaRPr lang="ko-KR" altLang="en-US" dirty="0"/>
          </a:p>
        </p:txBody>
      </p:sp>
      <p:pic>
        <p:nvPicPr>
          <p:cNvPr id="18" name="Content Placeholder 17">
            <a:extLst>
              <a:ext uri="{FF2B5EF4-FFF2-40B4-BE49-F238E27FC236}">
                <a16:creationId xmlns:a16="http://schemas.microsoft.com/office/drawing/2014/main" id="{912A7E3F-B481-4B2D-B497-E7DBB38D5CE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32040" y="483518"/>
            <a:ext cx="4063166" cy="2884851"/>
          </a:xfrm>
        </p:spPr>
      </p:pic>
      <p:pic>
        <p:nvPicPr>
          <p:cNvPr id="16" name="Content Placeholder 15">
            <a:extLst>
              <a:ext uri="{FF2B5EF4-FFF2-40B4-BE49-F238E27FC236}">
                <a16:creationId xmlns:a16="http://schemas.microsoft.com/office/drawing/2014/main" id="{53099874-DBDC-42CD-B67E-2758DAEB85EE}"/>
              </a:ext>
            </a:extLst>
          </p:cNvPr>
          <p:cNvPicPr>
            <a:picLocks noGrp="1" noChangeAspect="1"/>
          </p:cNvPicPr>
          <p:nvPr>
            <p:ph idx="10"/>
          </p:nvPr>
        </p:nvPicPr>
        <p:blipFill>
          <a:blip r:embed="rId4" cstate="print">
            <a:extLst>
              <a:ext uri="{28A0092B-C50C-407E-A947-70E740481C1C}">
                <a14:useLocalDpi xmlns:a14="http://schemas.microsoft.com/office/drawing/2010/main" val="0"/>
              </a:ext>
            </a:extLst>
          </a:blip>
          <a:stretch>
            <a:fillRect/>
          </a:stretch>
        </p:blipFill>
        <p:spPr>
          <a:xfrm>
            <a:off x="1547665" y="2139702"/>
            <a:ext cx="4063166" cy="2884848"/>
          </a:xfrm>
        </p:spPr>
      </p:pic>
      <p:sp>
        <p:nvSpPr>
          <p:cNvPr id="19" name="Rectangle: Rounded Corners 18">
            <a:extLst>
              <a:ext uri="{FF2B5EF4-FFF2-40B4-BE49-F238E27FC236}">
                <a16:creationId xmlns:a16="http://schemas.microsoft.com/office/drawing/2014/main" id="{D32183D4-12CA-4A9E-A4D1-9CC608A1577D}"/>
              </a:ext>
            </a:extLst>
          </p:cNvPr>
          <p:cNvSpPr/>
          <p:nvPr/>
        </p:nvSpPr>
        <p:spPr>
          <a:xfrm>
            <a:off x="5724128" y="3291830"/>
            <a:ext cx="2777593" cy="64807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Outlier: Virginia</a:t>
            </a:r>
          </a:p>
        </p:txBody>
      </p:sp>
      <p:sp>
        <p:nvSpPr>
          <p:cNvPr id="2" name="Oval 1">
            <a:extLst>
              <a:ext uri="{FF2B5EF4-FFF2-40B4-BE49-F238E27FC236}">
                <a16:creationId xmlns:a16="http://schemas.microsoft.com/office/drawing/2014/main" id="{E8B9463C-CD91-4F06-B445-1DC0EB2EC9A0}"/>
              </a:ext>
            </a:extLst>
          </p:cNvPr>
          <p:cNvSpPr/>
          <p:nvPr/>
        </p:nvSpPr>
        <p:spPr>
          <a:xfrm>
            <a:off x="7164288" y="1779662"/>
            <a:ext cx="576064" cy="36004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5B26176A-201A-4980-A77E-E93A56556C2A}"/>
              </a:ext>
            </a:extLst>
          </p:cNvPr>
          <p:cNvSpPr/>
          <p:nvPr/>
        </p:nvSpPr>
        <p:spPr>
          <a:xfrm>
            <a:off x="3995936" y="3435846"/>
            <a:ext cx="504056"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910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9068" y="627534"/>
            <a:ext cx="3240360" cy="884466"/>
          </a:xfrm>
        </p:spPr>
        <p:txBody>
          <a:bodyPr/>
          <a:lstStyle/>
          <a:p>
            <a:r>
              <a:rPr lang="en-US" altLang="ko-KR" dirty="0"/>
              <a:t>Vaccinations</a:t>
            </a:r>
            <a:br>
              <a:rPr lang="en-US" altLang="ko-KR" dirty="0"/>
            </a:br>
            <a:r>
              <a:rPr lang="en-US" altLang="ko-KR" dirty="0"/>
              <a:t>vs. Influenza</a:t>
            </a:r>
            <a:endParaRPr lang="ko-KR" altLang="en-US" dirty="0"/>
          </a:p>
        </p:txBody>
      </p:sp>
      <p:pic>
        <p:nvPicPr>
          <p:cNvPr id="18" name="Content Placeholder 17">
            <a:extLst>
              <a:ext uri="{FF2B5EF4-FFF2-40B4-BE49-F238E27FC236}">
                <a16:creationId xmlns:a16="http://schemas.microsoft.com/office/drawing/2014/main" id="{912A7E3F-B481-4B2D-B497-E7DBB38D5CE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32041" y="483520"/>
            <a:ext cx="4063164" cy="2884847"/>
          </a:xfrm>
        </p:spPr>
      </p:pic>
      <p:pic>
        <p:nvPicPr>
          <p:cNvPr id="16" name="Content Placeholder 15">
            <a:extLst>
              <a:ext uri="{FF2B5EF4-FFF2-40B4-BE49-F238E27FC236}">
                <a16:creationId xmlns:a16="http://schemas.microsoft.com/office/drawing/2014/main" id="{53099874-DBDC-42CD-B67E-2758DAEB85EE}"/>
              </a:ext>
            </a:extLst>
          </p:cNvPr>
          <p:cNvPicPr>
            <a:picLocks noGrp="1" noChangeAspect="1"/>
          </p:cNvPicPr>
          <p:nvPr>
            <p:ph idx="10"/>
          </p:nvPr>
        </p:nvPicPr>
        <p:blipFill>
          <a:blip r:embed="rId4" cstate="print">
            <a:extLst>
              <a:ext uri="{28A0092B-C50C-407E-A947-70E740481C1C}">
                <a14:useLocalDpi xmlns:a14="http://schemas.microsoft.com/office/drawing/2010/main" val="0"/>
              </a:ext>
            </a:extLst>
          </a:blip>
          <a:stretch>
            <a:fillRect/>
          </a:stretch>
        </p:blipFill>
        <p:spPr>
          <a:xfrm>
            <a:off x="1547665" y="2139702"/>
            <a:ext cx="4063166" cy="2884847"/>
          </a:xfrm>
        </p:spPr>
      </p:pic>
      <p:sp>
        <p:nvSpPr>
          <p:cNvPr id="2" name="Oval 1">
            <a:extLst>
              <a:ext uri="{FF2B5EF4-FFF2-40B4-BE49-F238E27FC236}">
                <a16:creationId xmlns:a16="http://schemas.microsoft.com/office/drawing/2014/main" id="{A598DCC5-EADB-4CEA-992F-D612F7764717}"/>
              </a:ext>
            </a:extLst>
          </p:cNvPr>
          <p:cNvSpPr/>
          <p:nvPr/>
        </p:nvSpPr>
        <p:spPr>
          <a:xfrm>
            <a:off x="3491880" y="3867894"/>
            <a:ext cx="432048"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C74764A1-C833-4B2A-B7DD-95AFF385FC6A}"/>
              </a:ext>
            </a:extLst>
          </p:cNvPr>
          <p:cNvSpPr/>
          <p:nvPr/>
        </p:nvSpPr>
        <p:spPr>
          <a:xfrm>
            <a:off x="6829198" y="2211710"/>
            <a:ext cx="504056"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0941F0C8-BA0D-45D3-BCB6-0737B0866EA6}"/>
              </a:ext>
            </a:extLst>
          </p:cNvPr>
          <p:cNvSpPr/>
          <p:nvPr/>
        </p:nvSpPr>
        <p:spPr>
          <a:xfrm>
            <a:off x="5940152" y="3075806"/>
            <a:ext cx="2304256" cy="122413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Louisiana</a:t>
            </a:r>
            <a:r>
              <a:rPr lang="en-US" dirty="0"/>
              <a:t> Flu Rate: </a:t>
            </a:r>
          </a:p>
          <a:p>
            <a:pPr algn="ctr"/>
            <a:r>
              <a:rPr lang="en-US" dirty="0"/>
              <a:t>2013</a:t>
            </a:r>
            <a:r>
              <a:rPr lang="en-US" altLang="zh-CN" dirty="0"/>
              <a:t>-2014: 1.02%</a:t>
            </a:r>
          </a:p>
          <a:p>
            <a:pPr algn="ctr"/>
            <a:r>
              <a:rPr lang="en-US" dirty="0"/>
              <a:t>2017-2018: 1.61%</a:t>
            </a:r>
          </a:p>
        </p:txBody>
      </p:sp>
      <p:sp>
        <p:nvSpPr>
          <p:cNvPr id="10" name="Rectangle: Rounded Corners 9">
            <a:extLst>
              <a:ext uri="{FF2B5EF4-FFF2-40B4-BE49-F238E27FC236}">
                <a16:creationId xmlns:a16="http://schemas.microsoft.com/office/drawing/2014/main" id="{ECFB618E-1CE0-4452-9084-5239F35D8C68}"/>
              </a:ext>
            </a:extLst>
          </p:cNvPr>
          <p:cNvSpPr/>
          <p:nvPr/>
        </p:nvSpPr>
        <p:spPr>
          <a:xfrm>
            <a:off x="5929098" y="3075806"/>
            <a:ext cx="2304256" cy="122413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Virginia</a:t>
            </a:r>
            <a:r>
              <a:rPr lang="en-US" dirty="0"/>
              <a:t> Flu Rate: </a:t>
            </a:r>
          </a:p>
          <a:p>
            <a:pPr algn="ctr"/>
            <a:r>
              <a:rPr lang="en-US" dirty="0"/>
              <a:t>2013</a:t>
            </a:r>
            <a:r>
              <a:rPr lang="en-US" altLang="zh-CN" dirty="0"/>
              <a:t>-2014: 0.81%</a:t>
            </a:r>
          </a:p>
          <a:p>
            <a:pPr algn="ctr"/>
            <a:r>
              <a:rPr lang="en-US" dirty="0"/>
              <a:t>2017-2018: 1.17%</a:t>
            </a:r>
          </a:p>
        </p:txBody>
      </p:sp>
      <p:sp>
        <p:nvSpPr>
          <p:cNvPr id="7" name="Oval 6">
            <a:extLst>
              <a:ext uri="{FF2B5EF4-FFF2-40B4-BE49-F238E27FC236}">
                <a16:creationId xmlns:a16="http://schemas.microsoft.com/office/drawing/2014/main" id="{7E6F07B8-0BD6-46B3-849E-93212F17D74D}"/>
              </a:ext>
            </a:extLst>
          </p:cNvPr>
          <p:cNvSpPr/>
          <p:nvPr/>
        </p:nvSpPr>
        <p:spPr>
          <a:xfrm>
            <a:off x="3995936" y="3435846"/>
            <a:ext cx="576064"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9C2AFC8-AE2B-46D9-99A1-4FE7725B2D5E}"/>
              </a:ext>
            </a:extLst>
          </p:cNvPr>
          <p:cNvSpPr/>
          <p:nvPr/>
        </p:nvSpPr>
        <p:spPr>
          <a:xfrm>
            <a:off x="7333254" y="1779662"/>
            <a:ext cx="551114"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9BEBE7E2-D54C-4CDD-9B49-2860F3789111}"/>
              </a:ext>
            </a:extLst>
          </p:cNvPr>
          <p:cNvSpPr/>
          <p:nvPr/>
        </p:nvSpPr>
        <p:spPr>
          <a:xfrm>
            <a:off x="3710130" y="3757556"/>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082BDCB2-9EFA-4FB1-B498-5E2A7C6D9F06}"/>
              </a:ext>
            </a:extLst>
          </p:cNvPr>
          <p:cNvSpPr/>
          <p:nvPr/>
        </p:nvSpPr>
        <p:spPr>
          <a:xfrm>
            <a:off x="5931459" y="3075806"/>
            <a:ext cx="2304256" cy="122413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Alabama</a:t>
            </a:r>
            <a:r>
              <a:rPr lang="en-US" dirty="0"/>
              <a:t> Flu Rate: </a:t>
            </a:r>
          </a:p>
          <a:p>
            <a:pPr algn="ctr"/>
            <a:r>
              <a:rPr lang="en-US" dirty="0"/>
              <a:t>2013</a:t>
            </a:r>
            <a:r>
              <a:rPr lang="en-US" altLang="zh-CN" dirty="0"/>
              <a:t>-2014: 0.29%</a:t>
            </a:r>
          </a:p>
          <a:p>
            <a:pPr algn="ctr"/>
            <a:r>
              <a:rPr lang="en-US" dirty="0"/>
              <a:t>2017-2018: 1.13%</a:t>
            </a:r>
          </a:p>
        </p:txBody>
      </p:sp>
      <p:sp>
        <p:nvSpPr>
          <p:cNvPr id="11" name="Oval 10">
            <a:extLst>
              <a:ext uri="{FF2B5EF4-FFF2-40B4-BE49-F238E27FC236}">
                <a16:creationId xmlns:a16="http://schemas.microsoft.com/office/drawing/2014/main" id="{47E2A795-E498-4BDD-AF0B-00F489C502D4}"/>
              </a:ext>
            </a:extLst>
          </p:cNvPr>
          <p:cNvSpPr/>
          <p:nvPr/>
        </p:nvSpPr>
        <p:spPr>
          <a:xfrm>
            <a:off x="7115151" y="2139702"/>
            <a:ext cx="409177"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662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2" nodeType="clickEffect">
                                  <p:stCondLst>
                                    <p:cond delay="0"/>
                                  </p:stCondLst>
                                  <p:childTnLst>
                                    <p:animEffect transition="out" filter="fade">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par>
                                <p:cTn id="55" presetID="10" presetClass="entr" presetSubtype="0" fill="hold" grpId="1"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9"/>
                                        </p:tgtEl>
                                      </p:cBhvr>
                                    </p:animEffect>
                                    <p:set>
                                      <p:cBhvr>
                                        <p:cTn id="62" dur="1" fill="hold">
                                          <p:stCondLst>
                                            <p:cond delay="499"/>
                                          </p:stCondLst>
                                        </p:cTn>
                                        <p:tgtEl>
                                          <p:spTgt spid="9"/>
                                        </p:tgtEl>
                                        <p:attrNameLst>
                                          <p:attrName>style.visibility</p:attrName>
                                        </p:attrNameLst>
                                      </p:cBhvr>
                                      <p:to>
                                        <p:strVal val="hidden"/>
                                      </p:to>
                                    </p:set>
                                  </p:childTnLst>
                                </p:cTn>
                              </p:par>
                              <p:par>
                                <p:cTn id="63" presetID="10" presetClass="exit" presetSubtype="0" fill="hold" grpId="1" nodeType="withEffect">
                                  <p:stCondLst>
                                    <p:cond delay="1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grpId="2" nodeType="withEffect">
                                  <p:stCondLst>
                                    <p:cond delay="0"/>
                                  </p:stCondLst>
                                  <p:childTnLst>
                                    <p:animEffect transition="out" filter="fade">
                                      <p:cBhvr>
                                        <p:cTn id="67" dur="500"/>
                                        <p:tgtEl>
                                          <p:spTgt spid="14"/>
                                        </p:tgtEl>
                                      </p:cBhvr>
                                    </p:animEffect>
                                    <p:set>
                                      <p:cBhvr>
                                        <p:cTn id="6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6" grpId="0" uiExpand="1" animBg="1"/>
      <p:bldP spid="6" grpId="1" animBg="1"/>
      <p:bldP spid="10" grpId="0" uiExpand="1" animBg="1"/>
      <p:bldP spid="10" grpId="2" animBg="1"/>
      <p:bldP spid="7" grpId="0" animBg="1"/>
      <p:bldP spid="7" grpId="1" animBg="1"/>
      <p:bldP spid="8" grpId="0" animBg="1"/>
      <p:bldP spid="8" grpId="1" animBg="1"/>
      <p:bldP spid="9" grpId="0" animBg="1"/>
      <p:bldP spid="9" grpId="1" animBg="1"/>
      <p:bldP spid="14" grpId="1" animBg="1"/>
      <p:bldP spid="14" grpId="2" animBg="1"/>
      <p:bldP spid="11" grpId="0" animBg="1"/>
      <p:bldP spid="1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7EB4F-114F-B948-B094-F546D218689E}"/>
              </a:ext>
            </a:extLst>
          </p:cNvPr>
          <p:cNvSpPr>
            <a:spLocks noGrp="1"/>
          </p:cNvSpPr>
          <p:nvPr>
            <p:ph type="title"/>
          </p:nvPr>
        </p:nvSpPr>
        <p:spPr>
          <a:xfrm>
            <a:off x="3851920" y="843558"/>
            <a:ext cx="2880320" cy="884466"/>
          </a:xfrm>
        </p:spPr>
        <p:txBody>
          <a:bodyPr/>
          <a:lstStyle/>
          <a:p>
            <a:pPr algn="ctr"/>
            <a:r>
              <a:rPr lang="en-US" altLang="zh-Hans" dirty="0"/>
              <a:t>Questions?</a:t>
            </a:r>
            <a:endParaRPr lang="en-US" dirty="0"/>
          </a:p>
        </p:txBody>
      </p:sp>
      <p:pic>
        <p:nvPicPr>
          <p:cNvPr id="8" name="Picture 7">
            <a:extLst>
              <a:ext uri="{FF2B5EF4-FFF2-40B4-BE49-F238E27FC236}">
                <a16:creationId xmlns:a16="http://schemas.microsoft.com/office/drawing/2014/main" id="{6FD44ADA-FDAB-3643-B141-D8A2F87151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952" y="2067694"/>
            <a:ext cx="2880320" cy="2880320"/>
          </a:xfrm>
          <a:prstGeom prst="rect">
            <a:avLst/>
          </a:prstGeom>
        </p:spPr>
      </p:pic>
    </p:spTree>
    <p:extLst>
      <p:ext uri="{BB962C8B-B14F-4D97-AF65-F5344CB8AC3E}">
        <p14:creationId xmlns:p14="http://schemas.microsoft.com/office/powerpoint/2010/main" val="1132715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827584" y="1203598"/>
            <a:ext cx="5760640" cy="1699593"/>
          </a:xfrm>
        </p:spPr>
        <p:txBody>
          <a:bodyPr/>
          <a:lstStyle/>
          <a:p>
            <a:pPr marL="342900" indent="-342900">
              <a:lnSpc>
                <a:spcPct val="150000"/>
              </a:lnSpc>
              <a:buFont typeface="Arial" panose="020B0604020202020204" pitchFamily="34" charset="0"/>
              <a:buChar char="•"/>
            </a:pPr>
            <a:r>
              <a:rPr lang="en-US" altLang="ko-KR" sz="2000" dirty="0"/>
              <a:t>Introduction</a:t>
            </a:r>
          </a:p>
          <a:p>
            <a:pPr marL="342900" indent="-342900">
              <a:lnSpc>
                <a:spcPct val="150000"/>
              </a:lnSpc>
              <a:buFont typeface="Arial" panose="020B0604020202020204" pitchFamily="34" charset="0"/>
              <a:buChar char="•"/>
            </a:pPr>
            <a:r>
              <a:rPr lang="en-US" altLang="ko-KR" sz="2000" dirty="0"/>
              <a:t>The Story Begins</a:t>
            </a:r>
          </a:p>
          <a:p>
            <a:pPr marL="342900" indent="-342900">
              <a:lnSpc>
                <a:spcPct val="150000"/>
              </a:lnSpc>
              <a:buFont typeface="Arial" panose="020B0604020202020204" pitchFamily="34" charset="0"/>
              <a:buChar char="•"/>
            </a:pPr>
            <a:r>
              <a:rPr lang="en-US" altLang="ko-KR" sz="2000" dirty="0"/>
              <a:t>Challenges and Lessons Learned</a:t>
            </a:r>
          </a:p>
          <a:p>
            <a:pPr marL="342900" indent="-342900">
              <a:lnSpc>
                <a:spcPct val="150000"/>
              </a:lnSpc>
              <a:buFont typeface="Arial" panose="020B0604020202020204" pitchFamily="34" charset="0"/>
              <a:buChar char="•"/>
            </a:pPr>
            <a:r>
              <a:rPr lang="en-US" altLang="ko-KR" sz="2000" dirty="0"/>
              <a:t>Geographic Perspective</a:t>
            </a:r>
          </a:p>
          <a:p>
            <a:pPr marL="342900" indent="-342900">
              <a:lnSpc>
                <a:spcPct val="150000"/>
              </a:lnSpc>
              <a:buFont typeface="Arial" panose="020B0604020202020204" pitchFamily="34" charset="0"/>
              <a:buChar char="•"/>
            </a:pPr>
            <a:r>
              <a:rPr lang="en-US" altLang="ko-KR" sz="2000" dirty="0"/>
              <a:t>Graphical Perspective</a:t>
            </a:r>
          </a:p>
          <a:p>
            <a:pPr marL="342900" indent="-342900">
              <a:lnSpc>
                <a:spcPct val="150000"/>
              </a:lnSpc>
              <a:buFont typeface="Arial" panose="020B0604020202020204" pitchFamily="34" charset="0"/>
              <a:buChar char="•"/>
            </a:pPr>
            <a:r>
              <a:rPr lang="en-US" altLang="ko-KR" sz="2000" dirty="0"/>
              <a:t>Questions and Answers</a:t>
            </a:r>
            <a:endParaRPr lang="ko-KR" altLang="en-US" sz="2000" dirty="0">
              <a:latin typeface="Arial" pitchFamily="34" charset="0"/>
              <a:cs typeface="Arial" pitchFamily="34" charset="0"/>
            </a:endParaRPr>
          </a:p>
        </p:txBody>
      </p:sp>
      <p:sp>
        <p:nvSpPr>
          <p:cNvPr id="3" name="Title 2"/>
          <p:cNvSpPr>
            <a:spLocks noGrp="1"/>
          </p:cNvSpPr>
          <p:nvPr>
            <p:ph type="title"/>
          </p:nvPr>
        </p:nvSpPr>
        <p:spPr>
          <a:xfrm>
            <a:off x="1115616" y="339502"/>
            <a:ext cx="7560840" cy="544964"/>
          </a:xfrm>
        </p:spPr>
        <p:txBody>
          <a:bodyPr/>
          <a:lstStyle/>
          <a:p>
            <a:r>
              <a:rPr lang="en-US" dirty="0"/>
              <a:t>Agendas</a:t>
            </a:r>
          </a:p>
        </p:txBody>
      </p:sp>
    </p:spTree>
    <p:extLst>
      <p:ext uri="{BB962C8B-B14F-4D97-AF65-F5344CB8AC3E}">
        <p14:creationId xmlns:p14="http://schemas.microsoft.com/office/powerpoint/2010/main" val="1760209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827584" y="1203598"/>
            <a:ext cx="5760640" cy="1699593"/>
          </a:xfrm>
        </p:spPr>
        <p:txBody>
          <a:bodyPr/>
          <a:lstStyle/>
          <a:p>
            <a:r>
              <a:rPr lang="en-US" sz="2000" b="1" dirty="0"/>
              <a:t>Problem:</a:t>
            </a:r>
            <a:r>
              <a:rPr lang="en-US" sz="2000" dirty="0"/>
              <a:t>  During the recent flu season, the effectiveness of the vaccine was questioned.</a:t>
            </a:r>
          </a:p>
          <a:p>
            <a:endParaRPr lang="en-US" sz="2000" dirty="0"/>
          </a:p>
          <a:p>
            <a:r>
              <a:rPr lang="en-US" sz="2000" b="1" dirty="0"/>
              <a:t>Hypothesis:</a:t>
            </a:r>
            <a:r>
              <a:rPr lang="en-US" sz="2000" dirty="0"/>
              <a:t>  If the vaccine was effective, then states with high vaccination rates will have low influenza rates.</a:t>
            </a:r>
          </a:p>
          <a:p>
            <a:endParaRPr lang="en-US" sz="2000" dirty="0"/>
          </a:p>
          <a:p>
            <a:r>
              <a:rPr lang="en-US" sz="2000" b="1" dirty="0"/>
              <a:t>Test:</a:t>
            </a:r>
            <a:r>
              <a:rPr lang="en-US" sz="2000" dirty="0"/>
              <a:t>  Compare vaccination rates from Health and Human Services (HHS) and compare them to the rates of influenza from the Center of Disease Control (CDC)</a:t>
            </a:r>
          </a:p>
          <a:p>
            <a:endParaRPr lang="en-US" sz="2000" dirty="0"/>
          </a:p>
        </p:txBody>
      </p:sp>
      <p:sp>
        <p:nvSpPr>
          <p:cNvPr id="3" name="Title 2"/>
          <p:cNvSpPr>
            <a:spLocks noGrp="1"/>
          </p:cNvSpPr>
          <p:nvPr>
            <p:ph type="title"/>
          </p:nvPr>
        </p:nvSpPr>
        <p:spPr>
          <a:xfrm>
            <a:off x="1115616" y="339502"/>
            <a:ext cx="7560840" cy="544964"/>
          </a:xfrm>
        </p:spPr>
        <p:txBody>
          <a:bodyPr/>
          <a:lstStyle/>
          <a:p>
            <a:r>
              <a:rPr lang="en-US" dirty="0"/>
              <a:t>The Story Begins</a:t>
            </a:r>
          </a:p>
        </p:txBody>
      </p:sp>
    </p:spTree>
    <p:extLst>
      <p:ext uri="{BB962C8B-B14F-4D97-AF65-F5344CB8AC3E}">
        <p14:creationId xmlns:p14="http://schemas.microsoft.com/office/powerpoint/2010/main" val="209059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7584" y="555526"/>
            <a:ext cx="7560840" cy="576064"/>
          </a:xfrm>
        </p:spPr>
        <p:txBody>
          <a:bodyPr/>
          <a:lstStyle/>
          <a:p>
            <a:r>
              <a:rPr lang="en-US" dirty="0"/>
              <a:t>Challenges</a:t>
            </a:r>
            <a:br>
              <a:rPr lang="en-US" dirty="0"/>
            </a:br>
            <a:r>
              <a:rPr lang="en-US" dirty="0"/>
              <a:t>Data Normalization</a:t>
            </a:r>
          </a:p>
        </p:txBody>
      </p:sp>
      <p:pic>
        <p:nvPicPr>
          <p:cNvPr id="4" name="Picture 3">
            <a:extLst>
              <a:ext uri="{FF2B5EF4-FFF2-40B4-BE49-F238E27FC236}">
                <a16:creationId xmlns:a16="http://schemas.microsoft.com/office/drawing/2014/main" id="{00E73B63-6D0D-E848-A9DB-5C396D2BFC5A}"/>
              </a:ext>
            </a:extLst>
          </p:cNvPr>
          <p:cNvPicPr>
            <a:picLocks noChangeAspect="1"/>
          </p:cNvPicPr>
          <p:nvPr/>
        </p:nvPicPr>
        <p:blipFill>
          <a:blip r:embed="rId3"/>
          <a:stretch>
            <a:fillRect/>
          </a:stretch>
        </p:blipFill>
        <p:spPr>
          <a:xfrm>
            <a:off x="5220072" y="195486"/>
            <a:ext cx="2781574" cy="4891045"/>
          </a:xfrm>
          <a:prstGeom prst="rect">
            <a:avLst/>
          </a:prstGeom>
        </p:spPr>
      </p:pic>
      <p:sp>
        <p:nvSpPr>
          <p:cNvPr id="7" name="Arrow: Right 6">
            <a:extLst>
              <a:ext uri="{FF2B5EF4-FFF2-40B4-BE49-F238E27FC236}">
                <a16:creationId xmlns:a16="http://schemas.microsoft.com/office/drawing/2014/main" id="{51EDCD87-F206-1E4C-AE31-C8D614627792}"/>
              </a:ext>
            </a:extLst>
          </p:cNvPr>
          <p:cNvSpPr/>
          <p:nvPr/>
        </p:nvSpPr>
        <p:spPr>
          <a:xfrm>
            <a:off x="3599715" y="1439827"/>
            <a:ext cx="3011144" cy="728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CDC Calendar Weeks</a:t>
            </a:r>
          </a:p>
        </p:txBody>
      </p:sp>
      <p:sp>
        <p:nvSpPr>
          <p:cNvPr id="8" name="Arrow: Right 7">
            <a:extLst>
              <a:ext uri="{FF2B5EF4-FFF2-40B4-BE49-F238E27FC236}">
                <a16:creationId xmlns:a16="http://schemas.microsoft.com/office/drawing/2014/main" id="{4292573A-E7C8-384B-A0D8-DC128E4982BB}"/>
              </a:ext>
            </a:extLst>
          </p:cNvPr>
          <p:cNvSpPr/>
          <p:nvPr/>
        </p:nvSpPr>
        <p:spPr>
          <a:xfrm>
            <a:off x="3102432" y="2476544"/>
            <a:ext cx="3011144" cy="728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HHS Used Flu Season</a:t>
            </a:r>
          </a:p>
        </p:txBody>
      </p:sp>
      <p:sp>
        <p:nvSpPr>
          <p:cNvPr id="9" name="Arrow: Right 8">
            <a:extLst>
              <a:ext uri="{FF2B5EF4-FFF2-40B4-BE49-F238E27FC236}">
                <a16:creationId xmlns:a16="http://schemas.microsoft.com/office/drawing/2014/main" id="{78C83B13-47FC-0642-A3BA-26A1E7CA4926}"/>
              </a:ext>
            </a:extLst>
          </p:cNvPr>
          <p:cNvSpPr/>
          <p:nvPr/>
        </p:nvSpPr>
        <p:spPr>
          <a:xfrm>
            <a:off x="2555776" y="3212364"/>
            <a:ext cx="3011144" cy="728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Normalized on HHS</a:t>
            </a:r>
          </a:p>
        </p:txBody>
      </p:sp>
    </p:spTree>
    <p:extLst>
      <p:ext uri="{BB962C8B-B14F-4D97-AF65-F5344CB8AC3E}">
        <p14:creationId xmlns:p14="http://schemas.microsoft.com/office/powerpoint/2010/main" val="16849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827584" y="1203598"/>
            <a:ext cx="7128792" cy="2952328"/>
          </a:xfrm>
        </p:spPr>
        <p:txBody>
          <a:bodyPr/>
          <a:lstStyle/>
          <a:p>
            <a:r>
              <a:rPr lang="en-US" sz="2400" dirty="0"/>
              <a:t>pandas Dataframes facilitates data manipulation.</a:t>
            </a:r>
          </a:p>
          <a:p>
            <a:pPr lvl="1">
              <a:buFont typeface="Arial" panose="020B0604020202020204" pitchFamily="34" charset="0"/>
              <a:buChar char="•"/>
            </a:pPr>
            <a:r>
              <a:rPr lang="en-US" sz="2000" dirty="0"/>
              <a:t>Government APIs return JSON objects.</a:t>
            </a:r>
          </a:p>
          <a:p>
            <a:pPr lvl="1">
              <a:buFont typeface="Arial" panose="020B0604020202020204" pitchFamily="34" charset="0"/>
              <a:buChar char="•"/>
            </a:pPr>
            <a:r>
              <a:rPr lang="en-US" sz="2000" dirty="0"/>
              <a:t>JSON objects can be loaded directly into pandas DataFrames.</a:t>
            </a:r>
          </a:p>
          <a:p>
            <a:pPr lvl="1">
              <a:buFont typeface="Arial" panose="020B0604020202020204" pitchFamily="34" charset="0"/>
              <a:buChar char="•"/>
            </a:pPr>
            <a:r>
              <a:rPr lang="en-US" sz="2000" dirty="0"/>
              <a:t>pandas DataFrames can write directly to JSON       files.</a:t>
            </a:r>
          </a:p>
          <a:p>
            <a:pPr lvl="1">
              <a:buFont typeface="Arial" panose="020B0604020202020204" pitchFamily="34" charset="0"/>
              <a:buChar char="•"/>
            </a:pPr>
            <a:r>
              <a:rPr lang="en-US" sz="2000" dirty="0"/>
              <a:t>JSON files can be read directly into pandas</a:t>
            </a:r>
          </a:p>
        </p:txBody>
      </p:sp>
      <p:sp>
        <p:nvSpPr>
          <p:cNvPr id="3" name="Title 2"/>
          <p:cNvSpPr>
            <a:spLocks noGrp="1"/>
          </p:cNvSpPr>
          <p:nvPr>
            <p:ph type="title"/>
          </p:nvPr>
        </p:nvSpPr>
        <p:spPr>
          <a:xfrm>
            <a:off x="1115616" y="339502"/>
            <a:ext cx="7560840" cy="544964"/>
          </a:xfrm>
        </p:spPr>
        <p:txBody>
          <a:bodyPr/>
          <a:lstStyle/>
          <a:p>
            <a:r>
              <a:rPr lang="en-US" dirty="0"/>
              <a:t>Lessons Learned</a:t>
            </a:r>
          </a:p>
        </p:txBody>
      </p:sp>
    </p:spTree>
    <p:extLst>
      <p:ext uri="{BB962C8B-B14F-4D97-AF65-F5344CB8AC3E}">
        <p14:creationId xmlns:p14="http://schemas.microsoft.com/office/powerpoint/2010/main" val="131636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7704" y="411510"/>
            <a:ext cx="3384376" cy="884466"/>
          </a:xfrm>
        </p:spPr>
        <p:txBody>
          <a:bodyPr/>
          <a:lstStyle/>
          <a:p>
            <a:r>
              <a:rPr lang="en-US" altLang="zh-Hans" dirty="0"/>
              <a:t>National</a:t>
            </a:r>
            <a:r>
              <a:rPr lang="zh-Hans" altLang="en-US" dirty="0"/>
              <a:t> </a:t>
            </a:r>
            <a:r>
              <a:rPr lang="en-US" altLang="zh-Hans" dirty="0"/>
              <a:t>Level</a:t>
            </a:r>
            <a:r>
              <a:rPr lang="zh-Hans" altLang="en-US" dirty="0"/>
              <a:t> </a:t>
            </a:r>
            <a:r>
              <a:rPr lang="en-US" altLang="zh-Hans" dirty="0"/>
              <a:t>Flu</a:t>
            </a:r>
            <a:r>
              <a:rPr lang="zh-Hans" altLang="en-US" dirty="0"/>
              <a:t> </a:t>
            </a:r>
            <a:r>
              <a:rPr lang="en-US" altLang="zh-Hans" dirty="0"/>
              <a:t>Trend</a:t>
            </a:r>
            <a:endParaRPr lang="ko-KR" altLang="en-US" dirty="0"/>
          </a:p>
        </p:txBody>
      </p:sp>
      <p:sp>
        <p:nvSpPr>
          <p:cNvPr id="19" name="Rectangle: Rounded Corners 18">
            <a:extLst>
              <a:ext uri="{FF2B5EF4-FFF2-40B4-BE49-F238E27FC236}">
                <a16:creationId xmlns:a16="http://schemas.microsoft.com/office/drawing/2014/main" id="{D32183D4-12CA-4A9E-A4D1-9CC608A1577D}"/>
              </a:ext>
            </a:extLst>
          </p:cNvPr>
          <p:cNvSpPr/>
          <p:nvPr/>
        </p:nvSpPr>
        <p:spPr>
          <a:xfrm>
            <a:off x="6420205" y="735590"/>
            <a:ext cx="2400267" cy="13321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Hans" b="1" dirty="0">
                <a:solidFill>
                  <a:schemeClr val="tx1"/>
                </a:solidFill>
              </a:rPr>
              <a:t>2017</a:t>
            </a:r>
            <a:r>
              <a:rPr lang="zh-Hans" altLang="en-US" b="1" dirty="0">
                <a:solidFill>
                  <a:schemeClr val="tx1"/>
                </a:solidFill>
              </a:rPr>
              <a:t> </a:t>
            </a:r>
            <a:r>
              <a:rPr lang="en-US" altLang="zh-Hans" b="1" dirty="0">
                <a:solidFill>
                  <a:schemeClr val="tx1"/>
                </a:solidFill>
              </a:rPr>
              <a:t>flu</a:t>
            </a:r>
            <a:r>
              <a:rPr lang="zh-Hans" altLang="en-US" b="1" dirty="0">
                <a:solidFill>
                  <a:schemeClr val="tx1"/>
                </a:solidFill>
              </a:rPr>
              <a:t> </a:t>
            </a:r>
            <a:r>
              <a:rPr lang="en-US" altLang="zh-Hans" b="1" dirty="0">
                <a:solidFill>
                  <a:schemeClr val="tx1"/>
                </a:solidFill>
              </a:rPr>
              <a:t>season</a:t>
            </a:r>
            <a:r>
              <a:rPr lang="zh-Hans" altLang="en-US" b="1" dirty="0">
                <a:solidFill>
                  <a:schemeClr val="tx1"/>
                </a:solidFill>
              </a:rPr>
              <a:t> </a:t>
            </a:r>
            <a:r>
              <a:rPr lang="en-US" altLang="zh-Hans" b="1" dirty="0">
                <a:solidFill>
                  <a:schemeClr val="tx1"/>
                </a:solidFill>
              </a:rPr>
              <a:t>is</a:t>
            </a:r>
            <a:r>
              <a:rPr lang="zh-Hans" altLang="en-US" b="1" dirty="0">
                <a:solidFill>
                  <a:schemeClr val="tx1"/>
                </a:solidFill>
              </a:rPr>
              <a:t> </a:t>
            </a:r>
            <a:r>
              <a:rPr lang="en-US" altLang="zh-Hans" b="1" dirty="0">
                <a:solidFill>
                  <a:schemeClr val="tx1"/>
                </a:solidFill>
              </a:rPr>
              <a:t>the</a:t>
            </a:r>
            <a:r>
              <a:rPr lang="zh-Hans" altLang="en-US" b="1" dirty="0">
                <a:solidFill>
                  <a:schemeClr val="tx1"/>
                </a:solidFill>
              </a:rPr>
              <a:t> </a:t>
            </a:r>
            <a:r>
              <a:rPr lang="en-US" altLang="zh-Hans" b="1" dirty="0">
                <a:solidFill>
                  <a:schemeClr val="tx1"/>
                </a:solidFill>
              </a:rPr>
              <a:t>worst</a:t>
            </a:r>
            <a:r>
              <a:rPr lang="zh-Hans" altLang="en-US" b="1" dirty="0">
                <a:solidFill>
                  <a:schemeClr val="tx1"/>
                </a:solidFill>
              </a:rPr>
              <a:t> </a:t>
            </a:r>
            <a:r>
              <a:rPr lang="en-US" altLang="zh-Hans" b="1" dirty="0">
                <a:solidFill>
                  <a:schemeClr val="tx1"/>
                </a:solidFill>
              </a:rPr>
              <a:t>in</a:t>
            </a:r>
            <a:r>
              <a:rPr lang="zh-Hans" altLang="en-US" b="1" dirty="0">
                <a:solidFill>
                  <a:schemeClr val="tx1"/>
                </a:solidFill>
              </a:rPr>
              <a:t> </a:t>
            </a:r>
            <a:r>
              <a:rPr lang="en-US" altLang="zh-Hans" b="1" dirty="0">
                <a:solidFill>
                  <a:schemeClr val="tx1"/>
                </a:solidFill>
              </a:rPr>
              <a:t>nearly</a:t>
            </a:r>
            <a:r>
              <a:rPr lang="zh-Hans" altLang="en-US" b="1" dirty="0">
                <a:solidFill>
                  <a:schemeClr val="tx1"/>
                </a:solidFill>
              </a:rPr>
              <a:t> </a:t>
            </a:r>
            <a:r>
              <a:rPr lang="en-US" altLang="zh-Hans" b="1" dirty="0">
                <a:solidFill>
                  <a:schemeClr val="tx1"/>
                </a:solidFill>
              </a:rPr>
              <a:t>a</a:t>
            </a:r>
            <a:r>
              <a:rPr lang="zh-Hans" altLang="en-US" b="1" dirty="0">
                <a:solidFill>
                  <a:schemeClr val="tx1"/>
                </a:solidFill>
              </a:rPr>
              <a:t> </a:t>
            </a:r>
            <a:r>
              <a:rPr lang="en-US" altLang="zh-Hans" b="1" dirty="0">
                <a:solidFill>
                  <a:schemeClr val="tx1"/>
                </a:solidFill>
              </a:rPr>
              <a:t>decade</a:t>
            </a:r>
            <a:endParaRPr lang="en-US" b="1" dirty="0">
              <a:solidFill>
                <a:schemeClr val="tx1"/>
              </a:solidFill>
            </a:endParaRPr>
          </a:p>
        </p:txBody>
      </p:sp>
      <p:pic>
        <p:nvPicPr>
          <p:cNvPr id="8" name="Picture 7">
            <a:extLst>
              <a:ext uri="{FF2B5EF4-FFF2-40B4-BE49-F238E27FC236}">
                <a16:creationId xmlns:a16="http://schemas.microsoft.com/office/drawing/2014/main" id="{0470E1B6-B411-F949-9356-F6E16BE355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1513845"/>
            <a:ext cx="4800533" cy="3600400"/>
          </a:xfrm>
          <a:prstGeom prst="rect">
            <a:avLst/>
          </a:prstGeom>
        </p:spPr>
      </p:pic>
      <p:cxnSp>
        <p:nvCxnSpPr>
          <p:cNvPr id="25" name="Curved Connector 24">
            <a:extLst>
              <a:ext uri="{FF2B5EF4-FFF2-40B4-BE49-F238E27FC236}">
                <a16:creationId xmlns:a16="http://schemas.microsoft.com/office/drawing/2014/main" id="{E996793D-685F-DC41-AB88-C99C783E9544}"/>
              </a:ext>
            </a:extLst>
          </p:cNvPr>
          <p:cNvCxnSpPr>
            <a:cxnSpLocks/>
          </p:cNvCxnSpPr>
          <p:nvPr/>
        </p:nvCxnSpPr>
        <p:spPr>
          <a:xfrm rot="5400000">
            <a:off x="5398276" y="1333797"/>
            <a:ext cx="1059750" cy="984109"/>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pic>
        <p:nvPicPr>
          <p:cNvPr id="33" name="Picture 32">
            <a:extLst>
              <a:ext uri="{FF2B5EF4-FFF2-40B4-BE49-F238E27FC236}">
                <a16:creationId xmlns:a16="http://schemas.microsoft.com/office/drawing/2014/main" id="{8ADECCEB-C5E3-3946-A3D0-C5B733DC44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205" y="2664169"/>
            <a:ext cx="2140959" cy="1668937"/>
          </a:xfrm>
          <a:prstGeom prst="rect">
            <a:avLst/>
          </a:prstGeom>
        </p:spPr>
      </p:pic>
    </p:spTree>
    <p:extLst>
      <p:ext uri="{BB962C8B-B14F-4D97-AF65-F5344CB8AC3E}">
        <p14:creationId xmlns:p14="http://schemas.microsoft.com/office/powerpoint/2010/main" val="305713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112060"/>
            <a:ext cx="4320480" cy="544964"/>
          </a:xfrm>
        </p:spPr>
        <p:txBody>
          <a:bodyPr/>
          <a:lstStyle/>
          <a:p>
            <a:r>
              <a:rPr lang="en-US" altLang="zh-Hans" sz="2000" dirty="0"/>
              <a:t>Previous</a:t>
            </a:r>
            <a:r>
              <a:rPr lang="zh-Hans" altLang="en-US" sz="2000"/>
              <a:t> </a:t>
            </a:r>
            <a:r>
              <a:rPr lang="en-US" altLang="zh-Hans" sz="2000" dirty="0"/>
              <a:t>Years</a:t>
            </a:r>
            <a:r>
              <a:rPr lang="zh-Hans" altLang="en-US" sz="2000"/>
              <a:t> </a:t>
            </a:r>
            <a:r>
              <a:rPr lang="en-US" altLang="zh-Hans" sz="2000" dirty="0"/>
              <a:t>Data</a:t>
            </a:r>
            <a:r>
              <a:rPr lang="zh-Hans" altLang="en-US" sz="2000"/>
              <a:t>  </a:t>
            </a:r>
            <a:r>
              <a:rPr lang="en-US" altLang="zh-Hans" sz="2000" dirty="0"/>
              <a:t>(2013</a:t>
            </a:r>
            <a:r>
              <a:rPr lang="zh-Hans" altLang="en-US" sz="2000"/>
              <a:t> </a:t>
            </a:r>
            <a:r>
              <a:rPr lang="en-US" altLang="zh-Hans" sz="2000" dirty="0"/>
              <a:t>–</a:t>
            </a:r>
            <a:r>
              <a:rPr lang="zh-Hans" altLang="en-US" sz="2000"/>
              <a:t> </a:t>
            </a:r>
            <a:r>
              <a:rPr lang="en-US" altLang="zh-Hans" sz="2000" dirty="0"/>
              <a:t>2016)</a:t>
            </a:r>
            <a:endParaRPr lang="en-US" sz="2000" dirty="0"/>
          </a:p>
        </p:txBody>
      </p:sp>
      <p:pic>
        <p:nvPicPr>
          <p:cNvPr id="5" name="Picture 4">
            <a:extLst>
              <a:ext uri="{FF2B5EF4-FFF2-40B4-BE49-F238E27FC236}">
                <a16:creationId xmlns:a16="http://schemas.microsoft.com/office/drawing/2014/main" id="{C88814C1-07EB-7848-BDE1-D7E094EEE9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3" y="619104"/>
            <a:ext cx="3200400" cy="2400300"/>
          </a:xfrm>
          <a:prstGeom prst="rect">
            <a:avLst/>
          </a:prstGeom>
        </p:spPr>
      </p:pic>
      <p:pic>
        <p:nvPicPr>
          <p:cNvPr id="8" name="Picture 7">
            <a:extLst>
              <a:ext uri="{FF2B5EF4-FFF2-40B4-BE49-F238E27FC236}">
                <a16:creationId xmlns:a16="http://schemas.microsoft.com/office/drawing/2014/main" id="{453616BD-9EE4-6643-B1D1-F6D5E0E986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11913" y="609960"/>
            <a:ext cx="3200400" cy="2400300"/>
          </a:xfrm>
          <a:prstGeom prst="rect">
            <a:avLst/>
          </a:prstGeom>
        </p:spPr>
      </p:pic>
      <p:pic>
        <p:nvPicPr>
          <p:cNvPr id="10" name="Picture 9">
            <a:extLst>
              <a:ext uri="{FF2B5EF4-FFF2-40B4-BE49-F238E27FC236}">
                <a16:creationId xmlns:a16="http://schemas.microsoft.com/office/drawing/2014/main" id="{CD429A01-02EC-514B-BF07-984B269F44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13" y="2743200"/>
            <a:ext cx="3200400" cy="2400300"/>
          </a:xfrm>
          <a:prstGeom prst="rect">
            <a:avLst/>
          </a:prstGeom>
        </p:spPr>
      </p:pic>
      <p:pic>
        <p:nvPicPr>
          <p:cNvPr id="12" name="Picture 11">
            <a:extLst>
              <a:ext uri="{FF2B5EF4-FFF2-40B4-BE49-F238E27FC236}">
                <a16:creationId xmlns:a16="http://schemas.microsoft.com/office/drawing/2014/main" id="{E4C1B60F-0E9B-9742-96D0-3A2032059FB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11913" y="2743200"/>
            <a:ext cx="3200400" cy="2400300"/>
          </a:xfrm>
          <a:prstGeom prst="rect">
            <a:avLst/>
          </a:prstGeom>
        </p:spPr>
      </p:pic>
      <p:sp>
        <p:nvSpPr>
          <p:cNvPr id="13" name="TextBox 12">
            <a:extLst>
              <a:ext uri="{FF2B5EF4-FFF2-40B4-BE49-F238E27FC236}">
                <a16:creationId xmlns:a16="http://schemas.microsoft.com/office/drawing/2014/main" id="{4CBFC97F-1BC8-CF4C-AEAA-3C141C8A86AE}"/>
              </a:ext>
            </a:extLst>
          </p:cNvPr>
          <p:cNvSpPr txBox="1"/>
          <p:nvPr/>
        </p:nvSpPr>
        <p:spPr>
          <a:xfrm>
            <a:off x="6429416" y="1131590"/>
            <a:ext cx="2463063" cy="1477328"/>
          </a:xfrm>
          <a:prstGeom prst="rect">
            <a:avLst/>
          </a:prstGeom>
          <a:noFill/>
        </p:spPr>
        <p:txBody>
          <a:bodyPr wrap="square" rtlCol="0">
            <a:spAutoFit/>
          </a:bodyPr>
          <a:lstStyle/>
          <a:p>
            <a:pPr marL="285750" indent="-285750">
              <a:buFont typeface="Arial" panose="020B0604020202020204" pitchFamily="34" charset="0"/>
              <a:buChar char="•"/>
            </a:pPr>
            <a:r>
              <a:rPr lang="en-US" altLang="zh-Hans" dirty="0"/>
              <a:t>H</a:t>
            </a:r>
            <a:r>
              <a:rPr lang="en-US" dirty="0"/>
              <a:t>igher vaccination </a:t>
            </a:r>
            <a:r>
              <a:rPr lang="zh-Hans" altLang="en-US"/>
              <a:t>  </a:t>
            </a:r>
            <a:r>
              <a:rPr lang="en-US" dirty="0"/>
              <a:t>rate would have</a:t>
            </a:r>
            <a:r>
              <a:rPr lang="zh-Hans" altLang="en-US"/>
              <a:t>    </a:t>
            </a:r>
            <a:r>
              <a:rPr lang="en-US" dirty="0"/>
              <a:t>lower </a:t>
            </a:r>
            <a:r>
              <a:rPr lang="en-US" altLang="zh-Hans" dirty="0"/>
              <a:t>flu</a:t>
            </a:r>
            <a:r>
              <a:rPr lang="en-US" dirty="0"/>
              <a:t> rate.</a:t>
            </a:r>
            <a:r>
              <a:rPr lang="zh-Hans" altLang="en-US"/>
              <a:t> </a:t>
            </a:r>
            <a:endParaRPr lang="en-US" altLang="zh-Hans" dirty="0"/>
          </a:p>
          <a:p>
            <a:pPr marL="285750" indent="-285750">
              <a:buFont typeface="Arial" panose="020B0604020202020204" pitchFamily="34" charset="0"/>
              <a:buChar char="•"/>
            </a:pPr>
            <a:r>
              <a:rPr lang="en-US" altLang="zh-Hans" dirty="0"/>
              <a:t>2016</a:t>
            </a:r>
            <a:r>
              <a:rPr lang="zh-Hans" altLang="en-US"/>
              <a:t> </a:t>
            </a:r>
            <a:r>
              <a:rPr lang="en-US" altLang="zh-Hans" dirty="0"/>
              <a:t>was</a:t>
            </a:r>
            <a:r>
              <a:rPr lang="zh-Hans" altLang="en-US"/>
              <a:t> </a:t>
            </a:r>
            <a:r>
              <a:rPr lang="en-US" altLang="zh-Hans" dirty="0"/>
              <a:t>getting</a:t>
            </a:r>
            <a:r>
              <a:rPr lang="zh-Hans" altLang="en-US"/>
              <a:t> </a:t>
            </a:r>
            <a:r>
              <a:rPr lang="en-US" altLang="zh-Hans" dirty="0"/>
              <a:t>worse.</a:t>
            </a:r>
            <a:endParaRPr lang="en-US" dirty="0"/>
          </a:p>
        </p:txBody>
      </p:sp>
    </p:spTree>
    <p:extLst>
      <p:ext uri="{BB962C8B-B14F-4D97-AF65-F5344CB8AC3E}">
        <p14:creationId xmlns:p14="http://schemas.microsoft.com/office/powerpoint/2010/main" val="1723998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7704" y="489262"/>
            <a:ext cx="3078342" cy="936104"/>
          </a:xfrm>
        </p:spPr>
        <p:txBody>
          <a:bodyPr/>
          <a:lstStyle/>
          <a:p>
            <a:r>
              <a:rPr lang="en-US" altLang="zh-Hans" sz="3200" dirty="0"/>
              <a:t>2015</a:t>
            </a:r>
            <a:r>
              <a:rPr lang="zh-Hans" altLang="en-US" sz="3200"/>
              <a:t> </a:t>
            </a:r>
            <a:r>
              <a:rPr lang="en-US" altLang="zh-Hans" sz="3200" dirty="0"/>
              <a:t>vs.</a:t>
            </a:r>
            <a:r>
              <a:rPr lang="zh-Hans" altLang="en-US" sz="3200"/>
              <a:t> </a:t>
            </a:r>
            <a:r>
              <a:rPr lang="en-US" altLang="zh-Hans" sz="3200" dirty="0"/>
              <a:t>2017</a:t>
            </a:r>
            <a:r>
              <a:rPr lang="zh-Hans" altLang="en-US" sz="3200"/>
              <a:t> </a:t>
            </a:r>
            <a:r>
              <a:rPr lang="en-US" altLang="zh-Hans" sz="3200" dirty="0"/>
              <a:t>Flu</a:t>
            </a:r>
            <a:r>
              <a:rPr lang="zh-Hans" altLang="en-US" sz="3200"/>
              <a:t> </a:t>
            </a:r>
            <a:r>
              <a:rPr lang="en-US" altLang="zh-Hans" sz="3200" dirty="0"/>
              <a:t>Season</a:t>
            </a:r>
            <a:endParaRPr lang="ko-KR" altLang="en-US" sz="3200" dirty="0"/>
          </a:p>
        </p:txBody>
      </p:sp>
      <p:sp>
        <p:nvSpPr>
          <p:cNvPr id="19" name="Rectangle: Rounded Corners 18">
            <a:extLst>
              <a:ext uri="{FF2B5EF4-FFF2-40B4-BE49-F238E27FC236}">
                <a16:creationId xmlns:a16="http://schemas.microsoft.com/office/drawing/2014/main" id="{D32183D4-12CA-4A9E-A4D1-9CC608A1577D}"/>
              </a:ext>
            </a:extLst>
          </p:cNvPr>
          <p:cNvSpPr/>
          <p:nvPr/>
        </p:nvSpPr>
        <p:spPr>
          <a:xfrm>
            <a:off x="5812755" y="3091252"/>
            <a:ext cx="2885605" cy="122413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Hans" dirty="0">
                <a:solidFill>
                  <a:schemeClr val="tx2"/>
                </a:solidFill>
              </a:rPr>
              <a:t>2017</a:t>
            </a:r>
            <a:r>
              <a:rPr lang="zh-Hans" altLang="en-US">
                <a:solidFill>
                  <a:schemeClr val="tx2"/>
                </a:solidFill>
              </a:rPr>
              <a:t> </a:t>
            </a:r>
            <a:r>
              <a:rPr lang="en-US" altLang="zh-Hans" dirty="0">
                <a:solidFill>
                  <a:schemeClr val="tx2"/>
                </a:solidFill>
              </a:rPr>
              <a:t>is</a:t>
            </a:r>
            <a:r>
              <a:rPr lang="zh-Hans" altLang="en-US">
                <a:solidFill>
                  <a:schemeClr val="tx2"/>
                </a:solidFill>
              </a:rPr>
              <a:t> </a:t>
            </a:r>
            <a:r>
              <a:rPr lang="en-US" altLang="zh-Hans" dirty="0">
                <a:solidFill>
                  <a:schemeClr val="tx2"/>
                </a:solidFill>
              </a:rPr>
              <a:t>the</a:t>
            </a:r>
            <a:r>
              <a:rPr lang="zh-Hans" altLang="en-US">
                <a:solidFill>
                  <a:schemeClr val="tx2"/>
                </a:solidFill>
              </a:rPr>
              <a:t> </a:t>
            </a:r>
            <a:r>
              <a:rPr lang="en-US" altLang="zh-Hans" dirty="0">
                <a:solidFill>
                  <a:schemeClr val="tx2"/>
                </a:solidFill>
              </a:rPr>
              <a:t>first</a:t>
            </a:r>
            <a:r>
              <a:rPr lang="zh-Hans" altLang="en-US">
                <a:solidFill>
                  <a:schemeClr val="tx2"/>
                </a:solidFill>
              </a:rPr>
              <a:t> </a:t>
            </a:r>
            <a:r>
              <a:rPr lang="en-US" altLang="zh-Hans" dirty="0">
                <a:solidFill>
                  <a:schemeClr val="tx2"/>
                </a:solidFill>
              </a:rPr>
              <a:t>time</a:t>
            </a:r>
            <a:r>
              <a:rPr lang="zh-Hans" altLang="en-US">
                <a:solidFill>
                  <a:schemeClr val="tx2"/>
                </a:solidFill>
              </a:rPr>
              <a:t> </a:t>
            </a:r>
            <a:r>
              <a:rPr lang="en-US" altLang="zh-Hans" dirty="0">
                <a:solidFill>
                  <a:schemeClr val="tx2"/>
                </a:solidFill>
              </a:rPr>
              <a:t>the</a:t>
            </a:r>
            <a:r>
              <a:rPr lang="zh-Hans" altLang="en-US">
                <a:solidFill>
                  <a:schemeClr val="tx2"/>
                </a:solidFill>
              </a:rPr>
              <a:t> </a:t>
            </a:r>
            <a:r>
              <a:rPr lang="en-US" altLang="zh-Hans" dirty="0">
                <a:solidFill>
                  <a:schemeClr val="tx2"/>
                </a:solidFill>
              </a:rPr>
              <a:t>flu</a:t>
            </a:r>
            <a:r>
              <a:rPr lang="zh-Hans" altLang="en-US">
                <a:solidFill>
                  <a:schemeClr val="tx2"/>
                </a:solidFill>
              </a:rPr>
              <a:t> </a:t>
            </a:r>
            <a:r>
              <a:rPr lang="en-US" altLang="zh-Hans" dirty="0">
                <a:solidFill>
                  <a:schemeClr val="tx2"/>
                </a:solidFill>
              </a:rPr>
              <a:t>rate</a:t>
            </a:r>
            <a:r>
              <a:rPr lang="zh-Hans" altLang="en-US">
                <a:solidFill>
                  <a:schemeClr val="tx2"/>
                </a:solidFill>
              </a:rPr>
              <a:t> </a:t>
            </a:r>
            <a:r>
              <a:rPr lang="en-US" altLang="zh-Hans" dirty="0">
                <a:solidFill>
                  <a:schemeClr val="tx2"/>
                </a:solidFill>
              </a:rPr>
              <a:t>higher</a:t>
            </a:r>
            <a:r>
              <a:rPr lang="zh-Hans" altLang="en-US">
                <a:solidFill>
                  <a:schemeClr val="tx2"/>
                </a:solidFill>
              </a:rPr>
              <a:t> </a:t>
            </a:r>
            <a:r>
              <a:rPr lang="en-US" altLang="zh-Hans" dirty="0">
                <a:solidFill>
                  <a:schemeClr val="tx2"/>
                </a:solidFill>
              </a:rPr>
              <a:t>than</a:t>
            </a:r>
            <a:r>
              <a:rPr lang="zh-Hans" altLang="en-US">
                <a:solidFill>
                  <a:schemeClr val="tx2"/>
                </a:solidFill>
              </a:rPr>
              <a:t> </a:t>
            </a:r>
            <a:r>
              <a:rPr lang="en-US" altLang="zh-Hans" dirty="0">
                <a:solidFill>
                  <a:schemeClr val="tx2"/>
                </a:solidFill>
              </a:rPr>
              <a:t>the</a:t>
            </a:r>
            <a:r>
              <a:rPr lang="zh-Hans" altLang="en-US">
                <a:solidFill>
                  <a:schemeClr val="tx2"/>
                </a:solidFill>
              </a:rPr>
              <a:t> </a:t>
            </a:r>
            <a:r>
              <a:rPr lang="en-US" altLang="zh-Hans" dirty="0">
                <a:solidFill>
                  <a:schemeClr val="tx2"/>
                </a:solidFill>
              </a:rPr>
              <a:t>vaccine</a:t>
            </a:r>
            <a:r>
              <a:rPr lang="zh-Hans" altLang="en-US">
                <a:solidFill>
                  <a:schemeClr val="tx2"/>
                </a:solidFill>
              </a:rPr>
              <a:t> </a:t>
            </a:r>
            <a:r>
              <a:rPr lang="en-US" altLang="zh-Hans" dirty="0">
                <a:solidFill>
                  <a:schemeClr val="tx2"/>
                </a:solidFill>
              </a:rPr>
              <a:t>rate.</a:t>
            </a:r>
            <a:r>
              <a:rPr lang="zh-Hans" altLang="en-US">
                <a:solidFill>
                  <a:schemeClr val="tx2"/>
                </a:solidFill>
              </a:rPr>
              <a:t> </a:t>
            </a:r>
            <a:endParaRPr lang="en-US" dirty="0">
              <a:solidFill>
                <a:schemeClr val="tx2"/>
              </a:solidFill>
            </a:endParaRPr>
          </a:p>
        </p:txBody>
      </p:sp>
      <p:pic>
        <p:nvPicPr>
          <p:cNvPr id="8" name="Picture 7">
            <a:extLst>
              <a:ext uri="{FF2B5EF4-FFF2-40B4-BE49-F238E27FC236}">
                <a16:creationId xmlns:a16="http://schemas.microsoft.com/office/drawing/2014/main" id="{D91F1B4E-EA4C-C640-B997-979DC7CF86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3520" y="0"/>
            <a:ext cx="3840480" cy="2880360"/>
          </a:xfrm>
          <a:prstGeom prst="rect">
            <a:avLst/>
          </a:prstGeom>
        </p:spPr>
      </p:pic>
      <p:pic>
        <p:nvPicPr>
          <p:cNvPr id="10" name="Picture 9">
            <a:extLst>
              <a:ext uri="{FF2B5EF4-FFF2-40B4-BE49-F238E27FC236}">
                <a16:creationId xmlns:a16="http://schemas.microsoft.com/office/drawing/2014/main" id="{EA715F62-C182-BD43-97B5-C88EBDBB9D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6635" y="2263140"/>
            <a:ext cx="3840480" cy="2880360"/>
          </a:xfrm>
          <a:prstGeom prst="rect">
            <a:avLst/>
          </a:prstGeom>
        </p:spPr>
      </p:pic>
    </p:spTree>
    <p:extLst>
      <p:ext uri="{BB962C8B-B14F-4D97-AF65-F5344CB8AC3E}">
        <p14:creationId xmlns:p14="http://schemas.microsoft.com/office/powerpoint/2010/main" val="106839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9068" y="627534"/>
            <a:ext cx="3240360" cy="884466"/>
          </a:xfrm>
        </p:spPr>
        <p:txBody>
          <a:bodyPr/>
          <a:lstStyle/>
          <a:p>
            <a:r>
              <a:rPr lang="en-US" altLang="ko-KR" dirty="0"/>
              <a:t>Vaccinations</a:t>
            </a:r>
            <a:br>
              <a:rPr lang="en-US" altLang="ko-KR" dirty="0"/>
            </a:br>
            <a:r>
              <a:rPr lang="en-US" altLang="ko-KR" dirty="0"/>
              <a:t>vs. Influenza</a:t>
            </a:r>
            <a:endParaRPr lang="ko-KR" altLang="en-US" dirty="0"/>
          </a:p>
        </p:txBody>
      </p:sp>
      <p:pic>
        <p:nvPicPr>
          <p:cNvPr id="18" name="Content Placeholder 17">
            <a:extLst>
              <a:ext uri="{FF2B5EF4-FFF2-40B4-BE49-F238E27FC236}">
                <a16:creationId xmlns:a16="http://schemas.microsoft.com/office/drawing/2014/main" id="{912A7E3F-B481-4B2D-B497-E7DBB38D5CE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32040" y="483520"/>
            <a:ext cx="4063166" cy="2884847"/>
          </a:xfrm>
        </p:spPr>
      </p:pic>
      <p:pic>
        <p:nvPicPr>
          <p:cNvPr id="16" name="Content Placeholder 15">
            <a:extLst>
              <a:ext uri="{FF2B5EF4-FFF2-40B4-BE49-F238E27FC236}">
                <a16:creationId xmlns:a16="http://schemas.microsoft.com/office/drawing/2014/main" id="{53099874-DBDC-42CD-B67E-2758DAEB85EE}"/>
              </a:ext>
            </a:extLst>
          </p:cNvPr>
          <p:cNvPicPr>
            <a:picLocks noGrp="1" noChangeAspect="1"/>
          </p:cNvPicPr>
          <p:nvPr>
            <p:ph idx="10"/>
          </p:nvPr>
        </p:nvPicPr>
        <p:blipFill>
          <a:blip r:embed="rId4" cstate="print">
            <a:extLst>
              <a:ext uri="{28A0092B-C50C-407E-A947-70E740481C1C}">
                <a14:useLocalDpi xmlns:a14="http://schemas.microsoft.com/office/drawing/2010/main" val="0"/>
              </a:ext>
            </a:extLst>
          </a:blip>
          <a:stretch>
            <a:fillRect/>
          </a:stretch>
        </p:blipFill>
        <p:spPr>
          <a:xfrm>
            <a:off x="1547665" y="2139702"/>
            <a:ext cx="4063166" cy="2884847"/>
          </a:xfrm>
        </p:spPr>
      </p:pic>
      <p:sp>
        <p:nvSpPr>
          <p:cNvPr id="19" name="Rectangle: Rounded Corners 18">
            <a:extLst>
              <a:ext uri="{FF2B5EF4-FFF2-40B4-BE49-F238E27FC236}">
                <a16:creationId xmlns:a16="http://schemas.microsoft.com/office/drawing/2014/main" id="{D32183D4-12CA-4A9E-A4D1-9CC608A1577D}"/>
              </a:ext>
            </a:extLst>
          </p:cNvPr>
          <p:cNvSpPr/>
          <p:nvPr/>
        </p:nvSpPr>
        <p:spPr>
          <a:xfrm>
            <a:off x="5574826" y="3147814"/>
            <a:ext cx="2777593" cy="122413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Generally, states higher vaccination rate would have lower influenza rate.</a:t>
            </a:r>
          </a:p>
        </p:txBody>
      </p:sp>
    </p:spTree>
    <p:extLst>
      <p:ext uri="{BB962C8B-B14F-4D97-AF65-F5344CB8AC3E}">
        <p14:creationId xmlns:p14="http://schemas.microsoft.com/office/powerpoint/2010/main" val="11050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1462</TotalTime>
  <Words>649</Words>
  <Application>Microsoft Office PowerPoint</Application>
  <PresentationFormat>On-screen Show (16:9)</PresentationFormat>
  <Paragraphs>96</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等线</vt:lpstr>
      <vt:lpstr>맑은 고딕</vt:lpstr>
      <vt:lpstr>宋体</vt:lpstr>
      <vt:lpstr>Arial</vt:lpstr>
      <vt:lpstr>Calibri</vt:lpstr>
      <vt:lpstr>Office Theme</vt:lpstr>
      <vt:lpstr>Custom Design</vt:lpstr>
      <vt:lpstr>PowerPoint Presentation</vt:lpstr>
      <vt:lpstr>Agendas</vt:lpstr>
      <vt:lpstr>The Story Begins</vt:lpstr>
      <vt:lpstr>Challenges Data Normalization</vt:lpstr>
      <vt:lpstr>Lessons Learned</vt:lpstr>
      <vt:lpstr>National Level Flu Trend</vt:lpstr>
      <vt:lpstr>Previous Years Data  (2013 – 2016)</vt:lpstr>
      <vt:lpstr>2015 vs. 2017 Flu Season</vt:lpstr>
      <vt:lpstr>Vaccinations vs. Influenza</vt:lpstr>
      <vt:lpstr>Vaccinations vs. Influenza</vt:lpstr>
      <vt:lpstr>Vaccinations vs. Influenza</vt:lpstr>
      <vt:lpstr>Questions?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Patrick Humphries</cp:lastModifiedBy>
  <cp:revision>69</cp:revision>
  <dcterms:created xsi:type="dcterms:W3CDTF">2014-04-01T16:27:38Z</dcterms:created>
  <dcterms:modified xsi:type="dcterms:W3CDTF">2018-04-03T01:55:10Z</dcterms:modified>
</cp:coreProperties>
</file>