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68" r:id="rId4"/>
    <p:sldId id="257" r:id="rId5"/>
    <p:sldId id="269" r:id="rId6"/>
    <p:sldId id="270" r:id="rId7"/>
    <p:sldId id="263" r:id="rId8"/>
    <p:sldId id="272" r:id="rId9"/>
    <p:sldId id="273" r:id="rId10"/>
    <p:sldId id="261" r:id="rId11"/>
    <p:sldId id="259" r:id="rId12"/>
    <p:sldId id="262" r:id="rId13"/>
    <p:sldId id="27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chen Yu" initials="YY" lastIdx="1" clrIdx="0">
    <p:extLst>
      <p:ext uri="{19B8F6BF-5375-455C-9EA6-DF929625EA0E}">
        <p15:presenceInfo xmlns:p15="http://schemas.microsoft.com/office/powerpoint/2012/main" userId="0edfdb58172bd2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2260" autoAdjust="0"/>
  </p:normalViewPr>
  <p:slideViewPr>
    <p:cSldViewPr>
      <p:cViewPr varScale="1">
        <p:scale>
          <a:sx n="95" d="100"/>
          <a:sy n="95" d="100"/>
        </p:scale>
        <p:origin x="176" y="1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FFB48-1042-473B-808E-23A5C5FAEE77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4CB7E-A0D7-4E08-8BDF-ED524DDFD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7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Hans" dirty="0"/>
              <a:t>Why</a:t>
            </a:r>
            <a:r>
              <a:rPr lang="zh-Hans" altLang="en-US"/>
              <a:t> </a:t>
            </a:r>
            <a:r>
              <a:rPr lang="en-US" altLang="zh-Hans" dirty="0"/>
              <a:t>2015?</a:t>
            </a:r>
            <a:r>
              <a:rPr lang="zh-Hans" altLang="en-US"/>
              <a:t> </a:t>
            </a:r>
            <a:r>
              <a:rPr lang="en-US" altLang="zh-Hans" dirty="0"/>
              <a:t>Because</a:t>
            </a:r>
            <a:r>
              <a:rPr lang="zh-Hans" altLang="en-US"/>
              <a:t> </a:t>
            </a:r>
            <a:r>
              <a:rPr lang="en-US" altLang="zh-Hans" dirty="0"/>
              <a:t>2015</a:t>
            </a:r>
            <a:r>
              <a:rPr lang="zh-Hans" altLang="en-US"/>
              <a:t> </a:t>
            </a:r>
            <a:r>
              <a:rPr lang="en-US" altLang="zh-Hans" dirty="0"/>
              <a:t>has</a:t>
            </a:r>
            <a:r>
              <a:rPr lang="zh-Hans" altLang="en-US"/>
              <a:t> </a:t>
            </a:r>
            <a:r>
              <a:rPr lang="en-US" altLang="zh-Hans" dirty="0"/>
              <a:t>the</a:t>
            </a:r>
            <a:r>
              <a:rPr lang="zh-Hans" altLang="en-US"/>
              <a:t> </a:t>
            </a:r>
            <a:r>
              <a:rPr lang="en-US" altLang="zh-Hans" dirty="0"/>
              <a:t>lowest</a:t>
            </a:r>
            <a:r>
              <a:rPr lang="zh-Hans" altLang="en-US"/>
              <a:t> </a:t>
            </a:r>
            <a:r>
              <a:rPr lang="en-US" altLang="zh-Hans" dirty="0"/>
              <a:t>flu</a:t>
            </a:r>
            <a:r>
              <a:rPr lang="zh-Hans" altLang="en-US"/>
              <a:t> </a:t>
            </a:r>
            <a:r>
              <a:rPr lang="en-US" altLang="zh-Hans" dirty="0"/>
              <a:t>cases</a:t>
            </a:r>
            <a:r>
              <a:rPr lang="zh-Hans" altLang="en-US"/>
              <a:t> </a:t>
            </a:r>
            <a:r>
              <a:rPr lang="en-US" altLang="zh-Hans" dirty="0"/>
              <a:t>in</a:t>
            </a:r>
            <a:r>
              <a:rPr lang="zh-Hans" altLang="en-US"/>
              <a:t> </a:t>
            </a:r>
            <a:r>
              <a:rPr lang="en-US" altLang="zh-Hans" dirty="0"/>
              <a:t>past</a:t>
            </a:r>
            <a:r>
              <a:rPr lang="zh-Hans" altLang="en-US"/>
              <a:t> </a:t>
            </a:r>
            <a:r>
              <a:rPr lang="en-US" altLang="zh-Hans" dirty="0"/>
              <a:t>5</a:t>
            </a:r>
            <a:r>
              <a:rPr lang="zh-Hans" altLang="en-US"/>
              <a:t> </a:t>
            </a:r>
            <a:r>
              <a:rPr lang="en-US" altLang="zh-Hans" dirty="0"/>
              <a:t>years.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9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proposal: higher vaccination rate will lead to lower influenza rate.</a:t>
            </a:r>
          </a:p>
          <a:p>
            <a:endParaRPr lang="en-US" dirty="0"/>
          </a:p>
          <a:p>
            <a:r>
              <a:rPr lang="en-US" dirty="0"/>
              <a:t>Result: generally true in most of the 50 states (can tell by color):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Louisiana, Mississippi, new Mexico: low vaccination rate and high flu 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Possible reason: educational level, cultural background leads to different belief.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Wisconsin, Iowa, Minnesota: high vaccination rate and low flu rate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1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2013-2014 date support the hypothesis in previous slide, higher the vaccination rate, lower the flu rate.</a:t>
            </a:r>
          </a:p>
          <a:p>
            <a:endParaRPr lang="en-US" dirty="0"/>
          </a:p>
          <a:p>
            <a:r>
              <a:rPr lang="en-US" dirty="0"/>
              <a:t>There also outliers in both years cases. For example, Virginia.</a:t>
            </a:r>
          </a:p>
          <a:p>
            <a:endParaRPr lang="en-US" dirty="0"/>
          </a:p>
          <a:p>
            <a:r>
              <a:rPr lang="en-US" dirty="0"/>
              <a:t>Possible reason: humidity, temperature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8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2017-2018 season has becoming an extremely serious flu-spreading year.</a:t>
            </a:r>
          </a:p>
          <a:p>
            <a:endParaRPr lang="en-US" dirty="0"/>
          </a:p>
          <a:p>
            <a:r>
              <a:rPr lang="en-US" dirty="0"/>
              <a:t>States that used to have high rate of influenza this years had a significant increase on number of reported cases.</a:t>
            </a:r>
          </a:p>
          <a:p>
            <a:endParaRPr lang="en-US" dirty="0"/>
          </a:p>
          <a:p>
            <a:r>
              <a:rPr lang="en-US" dirty="0"/>
              <a:t>Louisiana, Virginia, Alabama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74CB7E-A0D7-4E08-8BDF-ED524DDFD5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2139702"/>
            <a:ext cx="2304256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5:  analyticus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Team Members: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Daniel Ohriner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Patrick Humpphries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Xiangyu Zhang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Yachen Yu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259632" y="818584"/>
            <a:ext cx="63367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Vaccinations vs. </a:t>
            </a:r>
          </a:p>
          <a:p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Influenza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18"/>
            <a:ext cx="4063166" cy="2884851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8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724128" y="3291830"/>
            <a:ext cx="2777593" cy="64807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Outlier: Virginia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B9463C-CD91-4F06-B445-1DC0EB2EC9A0}"/>
              </a:ext>
            </a:extLst>
          </p:cNvPr>
          <p:cNvSpPr/>
          <p:nvPr/>
        </p:nvSpPr>
        <p:spPr>
          <a:xfrm>
            <a:off x="7164288" y="1779662"/>
            <a:ext cx="576064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26176A-201A-4980-A77E-E93A56556C2A}"/>
              </a:ext>
            </a:extLst>
          </p:cNvPr>
          <p:cNvSpPr/>
          <p:nvPr/>
        </p:nvSpPr>
        <p:spPr>
          <a:xfrm>
            <a:off x="3995936" y="3435846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1" y="483520"/>
            <a:ext cx="4063164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598DCC5-EADB-4CEA-992F-D612F7764717}"/>
              </a:ext>
            </a:extLst>
          </p:cNvPr>
          <p:cNvSpPr/>
          <p:nvPr/>
        </p:nvSpPr>
        <p:spPr>
          <a:xfrm>
            <a:off x="3491880" y="3867894"/>
            <a:ext cx="432048" cy="36004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4764A1-C833-4B2A-B7DD-95AFF385FC6A}"/>
              </a:ext>
            </a:extLst>
          </p:cNvPr>
          <p:cNvSpPr/>
          <p:nvPr/>
        </p:nvSpPr>
        <p:spPr>
          <a:xfrm>
            <a:off x="6829198" y="2211710"/>
            <a:ext cx="50405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1F0C8-BA0D-45D3-BCB6-0737B0866EA6}"/>
              </a:ext>
            </a:extLst>
          </p:cNvPr>
          <p:cNvSpPr/>
          <p:nvPr/>
        </p:nvSpPr>
        <p:spPr>
          <a:xfrm>
            <a:off x="5940152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Louisiana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1.02%</a:t>
            </a:r>
          </a:p>
          <a:p>
            <a:pPr algn="ctr"/>
            <a:r>
              <a:rPr lang="en-US" dirty="0"/>
              <a:t>2017-2018: 1.61%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FB618E-1CE0-4452-9084-5239F35D8C68}"/>
              </a:ext>
            </a:extLst>
          </p:cNvPr>
          <p:cNvSpPr/>
          <p:nvPr/>
        </p:nvSpPr>
        <p:spPr>
          <a:xfrm>
            <a:off x="5929098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Virginia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0.81%</a:t>
            </a:r>
          </a:p>
          <a:p>
            <a:pPr algn="ctr"/>
            <a:r>
              <a:rPr lang="en-US" dirty="0"/>
              <a:t>2017-2018: 1.17%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F07B8-0BD6-46B3-849E-93212F17D74D}"/>
              </a:ext>
            </a:extLst>
          </p:cNvPr>
          <p:cNvSpPr/>
          <p:nvPr/>
        </p:nvSpPr>
        <p:spPr>
          <a:xfrm>
            <a:off x="3995936" y="3435846"/>
            <a:ext cx="57606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C2AFC8-AE2B-46D9-99A1-4FE7725B2D5E}"/>
              </a:ext>
            </a:extLst>
          </p:cNvPr>
          <p:cNvSpPr/>
          <p:nvPr/>
        </p:nvSpPr>
        <p:spPr>
          <a:xfrm>
            <a:off x="7333254" y="1779662"/>
            <a:ext cx="55111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EBE7E2-D54C-4CDD-9B49-2860F3789111}"/>
              </a:ext>
            </a:extLst>
          </p:cNvPr>
          <p:cNvSpPr/>
          <p:nvPr/>
        </p:nvSpPr>
        <p:spPr>
          <a:xfrm>
            <a:off x="3710130" y="3757556"/>
            <a:ext cx="43204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2BDCB2-9EFA-4FB1-B498-5E2A7C6D9F06}"/>
              </a:ext>
            </a:extLst>
          </p:cNvPr>
          <p:cNvSpPr/>
          <p:nvPr/>
        </p:nvSpPr>
        <p:spPr>
          <a:xfrm>
            <a:off x="5931459" y="3075806"/>
            <a:ext cx="2304256" cy="12241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Alabama</a:t>
            </a:r>
            <a:r>
              <a:rPr lang="en-US" dirty="0"/>
              <a:t> Flu Rate: </a:t>
            </a:r>
          </a:p>
          <a:p>
            <a:pPr algn="ctr"/>
            <a:r>
              <a:rPr lang="en-US" dirty="0"/>
              <a:t>2013</a:t>
            </a:r>
            <a:r>
              <a:rPr lang="en-US" altLang="zh-CN" dirty="0"/>
              <a:t>-2014: 0.29%</a:t>
            </a:r>
          </a:p>
          <a:p>
            <a:pPr algn="ctr"/>
            <a:r>
              <a:rPr lang="en-US" dirty="0"/>
              <a:t>2017-2018: 1.13%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E2A795-E498-4BDD-AF0B-00F489C502D4}"/>
              </a:ext>
            </a:extLst>
          </p:cNvPr>
          <p:cNvSpPr/>
          <p:nvPr/>
        </p:nvSpPr>
        <p:spPr>
          <a:xfrm>
            <a:off x="7115151" y="2139702"/>
            <a:ext cx="409177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2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uiExpand="1" animBg="1"/>
      <p:bldP spid="6" grpId="1" animBg="1"/>
      <p:bldP spid="10" grpId="0" uiExpand="1" animBg="1"/>
      <p:bldP spid="10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1" animBg="1"/>
      <p:bldP spid="14" grpId="2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EB4F-114F-B948-B094-F546D218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915566"/>
            <a:ext cx="2880320" cy="884466"/>
          </a:xfrm>
        </p:spPr>
        <p:txBody>
          <a:bodyPr/>
          <a:lstStyle/>
          <a:p>
            <a:pPr algn="ctr"/>
            <a:r>
              <a:rPr lang="en-US" altLang="zh-Hans" dirty="0"/>
              <a:t>Questions?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44ADA-FDAB-3643-B141-D8A2F871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95686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1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5760640" cy="169959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The Story Begins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Challenges and Lessons Learned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Geographic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Graphical Perspective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Questions and Answers</a:t>
            </a:r>
            <a:endParaRPr lang="ko-KR" alt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Agendas</a:t>
            </a:r>
          </a:p>
        </p:txBody>
      </p:sp>
    </p:spTree>
    <p:extLst>
      <p:ext uri="{BB962C8B-B14F-4D97-AF65-F5344CB8AC3E}">
        <p14:creationId xmlns:p14="http://schemas.microsoft.com/office/powerpoint/2010/main" val="176020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5760640" cy="1699593"/>
          </a:xfrm>
        </p:spPr>
        <p:txBody>
          <a:bodyPr/>
          <a:lstStyle/>
          <a:p>
            <a:r>
              <a:rPr lang="en-US" sz="2000" b="1" dirty="0"/>
              <a:t>Problem:</a:t>
            </a:r>
            <a:r>
              <a:rPr lang="en-US" sz="2000" dirty="0"/>
              <a:t>  During the recent flu season, the effectiveness of the vaccine was questioned.</a:t>
            </a:r>
          </a:p>
          <a:p>
            <a:endParaRPr lang="en-US" sz="2000" dirty="0"/>
          </a:p>
          <a:p>
            <a:r>
              <a:rPr lang="en-US" sz="2000" b="1" dirty="0"/>
              <a:t>Hypothesis:</a:t>
            </a:r>
            <a:r>
              <a:rPr lang="en-US" sz="2000" dirty="0"/>
              <a:t>  If the vaccine was effective, then states with high vaccination rates will have low influenza rates.</a:t>
            </a:r>
          </a:p>
          <a:p>
            <a:endParaRPr lang="en-US" sz="2000" dirty="0"/>
          </a:p>
          <a:p>
            <a:r>
              <a:rPr lang="en-US" sz="2000" b="1" dirty="0"/>
              <a:t>Test:</a:t>
            </a:r>
            <a:r>
              <a:rPr lang="en-US" sz="2000" dirty="0"/>
              <a:t>  Compare vaccination rates from Health and Human Services (HHS) and compare them to the rates of influenza from the Center of Disease Control (CDC)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The Story Begins</a:t>
            </a: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555526"/>
            <a:ext cx="7560840" cy="576064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dirty="0"/>
              <a:t>Data Normalization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73B63-6D0D-E848-A9DB-5C396D2B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5486"/>
            <a:ext cx="2781574" cy="489104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EDCD87-F206-1E4C-AE31-C8D614627792}"/>
              </a:ext>
            </a:extLst>
          </p:cNvPr>
          <p:cNvSpPr/>
          <p:nvPr/>
        </p:nvSpPr>
        <p:spPr>
          <a:xfrm>
            <a:off x="3599715" y="1439827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CDC Calendar Weeks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92573A-E7C8-384B-A0D8-DC128E4982BB}"/>
              </a:ext>
            </a:extLst>
          </p:cNvPr>
          <p:cNvSpPr/>
          <p:nvPr/>
        </p:nvSpPr>
        <p:spPr>
          <a:xfrm>
            <a:off x="3102432" y="2476544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HHS Used Flu Season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C83B13-47FC-0642-A3BA-26A1E7CA4926}"/>
              </a:ext>
            </a:extLst>
          </p:cNvPr>
          <p:cNvSpPr/>
          <p:nvPr/>
        </p:nvSpPr>
        <p:spPr>
          <a:xfrm>
            <a:off x="2555776" y="3212364"/>
            <a:ext cx="3011144" cy="72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Normalized on HHS</a:t>
            </a:r>
          </a:p>
        </p:txBody>
      </p:sp>
    </p:spTree>
    <p:extLst>
      <p:ext uri="{BB962C8B-B14F-4D97-AF65-F5344CB8AC3E}">
        <p14:creationId xmlns:p14="http://schemas.microsoft.com/office/powerpoint/2010/main" val="168497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827584" y="1203598"/>
            <a:ext cx="7128792" cy="2952328"/>
          </a:xfrm>
        </p:spPr>
        <p:txBody>
          <a:bodyPr/>
          <a:lstStyle/>
          <a:p>
            <a:r>
              <a:rPr lang="en-US" sz="2400" dirty="0"/>
              <a:t>pandas Dataframes facilitates data manipulation.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Government APIs return JSON objects.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JSON objects can be loaded directly into pandas DataFrames.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pandas DataFrames can write directly to JSON       files.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JSON files can be read directly into pandas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339502"/>
            <a:ext cx="7560840" cy="544964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31636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411510"/>
            <a:ext cx="3384376" cy="884466"/>
          </a:xfrm>
        </p:spPr>
        <p:txBody>
          <a:bodyPr/>
          <a:lstStyle/>
          <a:p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Level</a:t>
            </a:r>
            <a:r>
              <a:rPr lang="zh-Hans" altLang="en-US" dirty="0"/>
              <a:t> </a:t>
            </a:r>
            <a:r>
              <a:rPr lang="en-US" altLang="zh-Hans" dirty="0"/>
              <a:t>Flu</a:t>
            </a:r>
            <a:r>
              <a:rPr lang="zh-Hans" altLang="en-US" dirty="0"/>
              <a:t> </a:t>
            </a:r>
            <a:r>
              <a:rPr lang="en-US" altLang="zh-Hans" dirty="0"/>
              <a:t>Trend</a:t>
            </a:r>
            <a:endParaRPr lang="ko-KR" alt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6420205" y="735590"/>
            <a:ext cx="2400267" cy="13321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ans" b="1" dirty="0">
                <a:solidFill>
                  <a:schemeClr val="tx1"/>
                </a:solidFill>
              </a:rPr>
              <a:t>2017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flu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season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is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the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worst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in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nearly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a</a:t>
            </a:r>
            <a:r>
              <a:rPr lang="zh-Hans" altLang="en-US" b="1" dirty="0">
                <a:solidFill>
                  <a:schemeClr val="tx1"/>
                </a:solidFill>
              </a:rPr>
              <a:t> </a:t>
            </a:r>
            <a:r>
              <a:rPr lang="en-US" altLang="zh-Hans" b="1" dirty="0">
                <a:solidFill>
                  <a:schemeClr val="tx1"/>
                </a:solidFill>
              </a:rPr>
              <a:t>decade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70E1B6-B411-F949-9356-F6E16BE35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13845"/>
            <a:ext cx="4800533" cy="3600400"/>
          </a:xfrm>
          <a:prstGeom prst="rect">
            <a:avLst/>
          </a:prstGeom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996793D-685F-DC41-AB88-C99C783E9544}"/>
              </a:ext>
            </a:extLst>
          </p:cNvPr>
          <p:cNvCxnSpPr>
            <a:cxnSpLocks/>
          </p:cNvCxnSpPr>
          <p:nvPr/>
        </p:nvCxnSpPr>
        <p:spPr>
          <a:xfrm rot="5400000">
            <a:off x="5398276" y="1333797"/>
            <a:ext cx="1059750" cy="98410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ADECCEB-C5E3-3946-A3D0-C5B733DC4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05" y="2664169"/>
            <a:ext cx="2140959" cy="166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112060"/>
            <a:ext cx="4320480" cy="544964"/>
          </a:xfrm>
        </p:spPr>
        <p:txBody>
          <a:bodyPr/>
          <a:lstStyle/>
          <a:p>
            <a:r>
              <a:rPr lang="en-US" altLang="zh-Hans" sz="2000" dirty="0"/>
              <a:t>Previous</a:t>
            </a:r>
            <a:r>
              <a:rPr lang="zh-Hans" altLang="en-US" sz="2000"/>
              <a:t> </a:t>
            </a:r>
            <a:r>
              <a:rPr lang="en-US" altLang="zh-Hans" sz="2000" dirty="0"/>
              <a:t>Years</a:t>
            </a:r>
            <a:r>
              <a:rPr lang="zh-Hans" altLang="en-US" sz="2000"/>
              <a:t> </a:t>
            </a:r>
            <a:r>
              <a:rPr lang="en-US" altLang="zh-Hans" sz="2000" dirty="0"/>
              <a:t>Data</a:t>
            </a:r>
            <a:r>
              <a:rPr lang="zh-Hans" altLang="en-US" sz="2000"/>
              <a:t>  </a:t>
            </a:r>
            <a:r>
              <a:rPr lang="en-US" altLang="zh-Hans" sz="2000" dirty="0"/>
              <a:t>(2013</a:t>
            </a:r>
            <a:r>
              <a:rPr lang="zh-Hans" altLang="en-US" sz="2000"/>
              <a:t> </a:t>
            </a:r>
            <a:r>
              <a:rPr lang="en-US" altLang="zh-Hans" sz="2000" dirty="0"/>
              <a:t>–</a:t>
            </a:r>
            <a:r>
              <a:rPr lang="zh-Hans" altLang="en-US" sz="2000"/>
              <a:t> </a:t>
            </a:r>
            <a:r>
              <a:rPr lang="en-US" altLang="zh-Hans" sz="2000" dirty="0"/>
              <a:t>2016)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14C1-07EB-7848-BDE1-D7E094EEE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" y="619104"/>
            <a:ext cx="3200400" cy="240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616BD-9EE4-6643-B1D1-F6D5E0E98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13" y="609960"/>
            <a:ext cx="3200400" cy="240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429A01-02EC-514B-BF07-984B269F4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" y="2743200"/>
            <a:ext cx="320040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1B60F-0E9B-9742-96D0-3A2032059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13" y="2743200"/>
            <a:ext cx="3200400" cy="2400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BFC97F-1BC8-CF4C-AEAA-3C141C8A86AE}"/>
              </a:ext>
            </a:extLst>
          </p:cNvPr>
          <p:cNvSpPr txBox="1"/>
          <p:nvPr/>
        </p:nvSpPr>
        <p:spPr>
          <a:xfrm>
            <a:off x="6429416" y="1131590"/>
            <a:ext cx="2463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dirty="0"/>
              <a:t>H</a:t>
            </a:r>
            <a:r>
              <a:rPr lang="en-US" dirty="0"/>
              <a:t>igher vaccination </a:t>
            </a:r>
            <a:r>
              <a:rPr lang="zh-Hans" altLang="en-US"/>
              <a:t>  </a:t>
            </a:r>
            <a:r>
              <a:rPr lang="en-US" dirty="0"/>
              <a:t>rate would have</a:t>
            </a:r>
            <a:r>
              <a:rPr lang="zh-Hans" altLang="en-US"/>
              <a:t>    </a:t>
            </a:r>
            <a:r>
              <a:rPr lang="en-US" dirty="0"/>
              <a:t>lower </a:t>
            </a:r>
            <a:r>
              <a:rPr lang="en-US" altLang="zh-Hans" dirty="0"/>
              <a:t>flu</a:t>
            </a:r>
            <a:r>
              <a:rPr lang="en-US" dirty="0"/>
              <a:t> rate.</a:t>
            </a:r>
            <a:r>
              <a:rPr lang="zh-Hans" altLang="en-US"/>
              <a:t> </a:t>
            </a:r>
            <a:endParaRPr lang="en-US" altLang="zh-Han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ans" dirty="0"/>
              <a:t>2016</a:t>
            </a:r>
            <a:r>
              <a:rPr lang="zh-Hans" altLang="en-US"/>
              <a:t> </a:t>
            </a:r>
            <a:r>
              <a:rPr lang="en-US" altLang="zh-Hans" dirty="0"/>
              <a:t>was</a:t>
            </a:r>
            <a:r>
              <a:rPr lang="zh-Hans" altLang="en-US"/>
              <a:t> </a:t>
            </a:r>
            <a:r>
              <a:rPr lang="en-US" altLang="zh-Hans" dirty="0"/>
              <a:t>getting</a:t>
            </a:r>
            <a:r>
              <a:rPr lang="zh-Hans" altLang="en-US"/>
              <a:t> </a:t>
            </a:r>
            <a:r>
              <a:rPr lang="en-US" altLang="zh-Hans" dirty="0"/>
              <a:t>worse.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9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489262"/>
            <a:ext cx="3078342" cy="936104"/>
          </a:xfrm>
        </p:spPr>
        <p:txBody>
          <a:bodyPr/>
          <a:lstStyle/>
          <a:p>
            <a:r>
              <a:rPr lang="en-US" altLang="zh-Hans" sz="3200" dirty="0"/>
              <a:t>2015</a:t>
            </a:r>
            <a:r>
              <a:rPr lang="zh-Hans" altLang="en-US" sz="3200"/>
              <a:t> </a:t>
            </a:r>
            <a:r>
              <a:rPr lang="en-US" altLang="zh-Hans" sz="3200" dirty="0"/>
              <a:t>vs.</a:t>
            </a:r>
            <a:r>
              <a:rPr lang="zh-Hans" altLang="en-US" sz="3200"/>
              <a:t> </a:t>
            </a:r>
            <a:r>
              <a:rPr lang="en-US" altLang="zh-Hans" sz="3200" dirty="0"/>
              <a:t>2017</a:t>
            </a:r>
            <a:r>
              <a:rPr lang="zh-Hans" altLang="en-US" sz="3200"/>
              <a:t> </a:t>
            </a:r>
            <a:r>
              <a:rPr lang="en-US" altLang="zh-Hans" sz="3200" dirty="0"/>
              <a:t>Flu</a:t>
            </a:r>
            <a:r>
              <a:rPr lang="zh-Hans" altLang="en-US" sz="3200"/>
              <a:t> </a:t>
            </a:r>
            <a:r>
              <a:rPr lang="en-US" altLang="zh-Hans" sz="3200" dirty="0"/>
              <a:t>Season</a:t>
            </a:r>
            <a:endParaRPr lang="ko-KR" alt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812755" y="3091252"/>
            <a:ext cx="2885605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Hans" dirty="0">
                <a:solidFill>
                  <a:schemeClr val="tx2"/>
                </a:solidFill>
              </a:rPr>
              <a:t>2017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is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first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time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flu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rate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higher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than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the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vaccine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r>
              <a:rPr lang="en-US" altLang="zh-Hans" dirty="0">
                <a:solidFill>
                  <a:schemeClr val="tx2"/>
                </a:solidFill>
              </a:rPr>
              <a:t>rate.</a:t>
            </a:r>
            <a:r>
              <a:rPr lang="zh-Hans" altLang="en-US">
                <a:solidFill>
                  <a:schemeClr val="tx2"/>
                </a:solidFill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F1B4E-EA4C-C640-B997-979DC7CF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20" y="0"/>
            <a:ext cx="3840480" cy="2880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15F62-C182-BD43-97B5-C88EBDBB9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5" y="2263140"/>
            <a:ext cx="384048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59068" y="627534"/>
            <a:ext cx="3240360" cy="884466"/>
          </a:xfrm>
        </p:spPr>
        <p:txBody>
          <a:bodyPr/>
          <a:lstStyle/>
          <a:p>
            <a:r>
              <a:rPr lang="en-US" altLang="ko-KR" dirty="0"/>
              <a:t>Vaccinations</a:t>
            </a:r>
            <a:br>
              <a:rPr lang="en-US" altLang="ko-KR" dirty="0"/>
            </a:br>
            <a:r>
              <a:rPr lang="en-US" altLang="ko-KR" dirty="0"/>
              <a:t>vs. Influenza</a:t>
            </a:r>
            <a:endParaRPr lang="ko-KR" alt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12A7E3F-B481-4B2D-B497-E7DBB38D5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3520"/>
            <a:ext cx="4063166" cy="2884847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3099874-DBDC-42CD-B67E-2758DAEB85E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2139702"/>
            <a:ext cx="4063166" cy="2884847"/>
          </a:xfr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2183D4-12CA-4A9E-A4D1-9CC608A1577D}"/>
              </a:ext>
            </a:extLst>
          </p:cNvPr>
          <p:cNvSpPr/>
          <p:nvPr/>
        </p:nvSpPr>
        <p:spPr>
          <a:xfrm>
            <a:off x="5574826" y="3147814"/>
            <a:ext cx="2777593" cy="12241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Generally, states higher vaccination rate would have lower influenza rate.</a:t>
            </a:r>
          </a:p>
        </p:txBody>
      </p:sp>
    </p:spTree>
    <p:extLst>
      <p:ext uri="{BB962C8B-B14F-4D97-AF65-F5344CB8AC3E}">
        <p14:creationId xmlns:p14="http://schemas.microsoft.com/office/powerpoint/2010/main" val="1105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431</Words>
  <Application>Microsoft Macintosh PowerPoint</Application>
  <PresentationFormat>On-screen Show (16:9)</PresentationFormat>
  <Paragraphs>77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맑은 고딕</vt:lpstr>
      <vt:lpstr>宋体</vt:lpstr>
      <vt:lpstr>Arial</vt:lpstr>
      <vt:lpstr>Calibri</vt:lpstr>
      <vt:lpstr>Office Theme</vt:lpstr>
      <vt:lpstr>Custom Design</vt:lpstr>
      <vt:lpstr>PowerPoint Presentation</vt:lpstr>
      <vt:lpstr>Agendas</vt:lpstr>
      <vt:lpstr>The Story Begins</vt:lpstr>
      <vt:lpstr>Challenges Data Normalization</vt:lpstr>
      <vt:lpstr>Lessons Learned</vt:lpstr>
      <vt:lpstr>National Level Flu Trend</vt:lpstr>
      <vt:lpstr>Previous Years Data  (2013 – 2016)</vt:lpstr>
      <vt:lpstr>2015 vs. 2017 Flu Season</vt:lpstr>
      <vt:lpstr>Vaccinations vs. Influenza</vt:lpstr>
      <vt:lpstr>Vaccinations vs. Influenza</vt:lpstr>
      <vt:lpstr>Vaccinations vs. Influenza</vt:lpstr>
      <vt:lpstr>Questions?</vt:lpstr>
    </vt:vector>
  </TitlesOfParts>
  <Company>Microsoft Corporation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Yachen Yu</cp:lastModifiedBy>
  <cp:revision>64</cp:revision>
  <dcterms:created xsi:type="dcterms:W3CDTF">2014-04-01T16:27:38Z</dcterms:created>
  <dcterms:modified xsi:type="dcterms:W3CDTF">2018-04-03T00:37:35Z</dcterms:modified>
</cp:coreProperties>
</file>