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8" r:id="rId3"/>
    <p:sldId id="259" r:id="rId4"/>
    <p:sldId id="262" r:id="rId5"/>
    <p:sldId id="267" r:id="rId6"/>
    <p:sldId id="268" r:id="rId7"/>
    <p:sldId id="264" r:id="rId8"/>
    <p:sldId id="269"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188"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5D930C-4B40-48B3-995B-943F00CAC15D}" type="datetimeFigureOut">
              <a:rPr lang="en-US" smtClean="0"/>
              <a:pPr/>
              <a:t>5/12/2009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73EA1-4AE6-4B70-AA81-424156C65B7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936BA72-C844-44B4-9DDB-1A390222E686}"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282">
              <a:buFont typeface="Arial" pitchFamily="34" charset="0"/>
              <a:buChar char="•"/>
              <a:defRPr/>
            </a:pPr>
            <a:r>
              <a:rPr lang="en-US" baseline="0" dirty="0" smtClean="0"/>
              <a:t> </a:t>
            </a:r>
            <a:r>
              <a:rPr lang="en-US" baseline="0" dirty="0" err="1" smtClean="0"/>
              <a:t>Renzo</a:t>
            </a:r>
            <a:r>
              <a:rPr lang="en-US" baseline="0" dirty="0" smtClean="0"/>
              <a:t> emerges from Starbucks with the above drawing scrawled on a napkin. Inspired, he starts to brainstorm about elevations. However, he wants to work within the legal constraints for development rights. He dons his nifty AR goggles, grabs his map grounding board and wand, and begins to visualize possible landscapes.</a:t>
            </a:r>
          </a:p>
          <a:p>
            <a:pPr defTabSz="914282">
              <a:buFont typeface="Arial" pitchFamily="34" charset="0"/>
              <a:buChar char="•"/>
              <a:defRPr/>
            </a:pPr>
            <a:r>
              <a:rPr lang="en-US" b="0" baseline="0" dirty="0" smtClean="0"/>
              <a:t> has a background that includes fairly modern CAD tools</a:t>
            </a:r>
          </a:p>
          <a:p>
            <a:pPr>
              <a:buFont typeface="Arial" pitchFamily="34" charset="0"/>
              <a:buChar char="•"/>
            </a:pPr>
            <a:r>
              <a:rPr lang="en-US" b="0" baseline="0" dirty="0" smtClean="0"/>
              <a:t> Workshop has been using all digital models for years to specify building data, but rarely does the digital cross over into the purely creative</a:t>
            </a:r>
          </a:p>
          <a:p>
            <a:pPr>
              <a:buFont typeface="Arial" pitchFamily="34" charset="0"/>
              <a:buChar char="•"/>
            </a:pPr>
            <a:r>
              <a:rPr lang="en-US" b="0" baseline="0" dirty="0" smtClean="0"/>
              <a:t> prefers to brainstorm in a freeform fashion, but to have hard data available when he needs it. Wishes to have his creative flourishes constrained by data when necessary</a:t>
            </a:r>
          </a:p>
          <a:p>
            <a:pPr>
              <a:buFont typeface="Arial" pitchFamily="34" charset="0"/>
              <a:buChar char="•"/>
            </a:pPr>
            <a:r>
              <a:rPr lang="en-US" b="0" baseline="0" dirty="0" smtClean="0"/>
              <a:t> specifically needs information about building heights and air rights.</a:t>
            </a:r>
          </a:p>
        </p:txBody>
      </p:sp>
      <p:sp>
        <p:nvSpPr>
          <p:cNvPr id="4" name="Slide Number Placeholder 3"/>
          <p:cNvSpPr>
            <a:spLocks noGrp="1"/>
          </p:cNvSpPr>
          <p:nvPr>
            <p:ph type="sldNum" sz="quarter" idx="10"/>
          </p:nvPr>
        </p:nvSpPr>
        <p:spPr/>
        <p:txBody>
          <a:bodyPr/>
          <a:lstStyle/>
          <a:p>
            <a:fld id="{B14A68EA-136C-45A4-BD6B-5AC34D839353}"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development includes the construction of a new building or other structure on a zoning lot, the relocation of an existing building to another lot, or the use of a tract of land for a new use.</a:t>
            </a:r>
          </a:p>
          <a:p>
            <a:endParaRPr lang="en-US" dirty="0" smtClean="0"/>
          </a:p>
          <a:p>
            <a:r>
              <a:rPr lang="en-US" dirty="0" smtClean="0"/>
              <a:t>Development rights </a:t>
            </a:r>
            <a:r>
              <a:rPr lang="en-US" dirty="0" smtClean="0">
                <a:sym typeface="Wingdings" pitchFamily="2" charset="2"/>
              </a:rPr>
              <a:t></a:t>
            </a:r>
            <a:r>
              <a:rPr lang="en-US" dirty="0" smtClean="0"/>
              <a:t>maximum amount of floor area permissible on a zoning lot.</a:t>
            </a:r>
          </a:p>
          <a:p>
            <a:endParaRPr lang="en-US" dirty="0" smtClean="0"/>
          </a:p>
          <a:p>
            <a:r>
              <a:rPr lang="en-US" dirty="0" smtClean="0"/>
              <a:t> Air rights</a:t>
            </a:r>
            <a:r>
              <a:rPr lang="en-US" dirty="0" smtClean="0">
                <a:sym typeface="Wingdings" pitchFamily="2" charset="2"/>
              </a:rPr>
              <a:t></a:t>
            </a:r>
            <a:r>
              <a:rPr lang="en-US" dirty="0" smtClean="0"/>
              <a:t> difference between the maximum permitted floor area and actual floor area is referred to as “unused development rights.” </a:t>
            </a:r>
          </a:p>
          <a:p>
            <a:endParaRPr lang="en-US" dirty="0"/>
          </a:p>
        </p:txBody>
      </p:sp>
      <p:sp>
        <p:nvSpPr>
          <p:cNvPr id="4" name="Slide Number Placeholder 3"/>
          <p:cNvSpPr>
            <a:spLocks noGrp="1"/>
          </p:cNvSpPr>
          <p:nvPr>
            <p:ph type="sldNum" sz="quarter" idx="10"/>
          </p:nvPr>
        </p:nvSpPr>
        <p:spPr/>
        <p:txBody>
          <a:bodyPr/>
          <a:lstStyle/>
          <a:p>
            <a:fld id="{B14A68EA-136C-45A4-BD6B-5AC34D839353}"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14A68EA-136C-45A4-BD6B-5AC34D839353}"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2-dof  + 2 buttons</a:t>
            </a:r>
          </a:p>
          <a:p>
            <a:r>
              <a:rPr lang="en-US" dirty="0" smtClean="0"/>
              <a:t>easy to control without looking at it</a:t>
            </a:r>
          </a:p>
          <a:p>
            <a:r>
              <a:rPr lang="en-US" sz="1200" b="0" i="0" kern="1200" dirty="0" smtClean="0">
                <a:solidFill>
                  <a:schemeClr val="tx1"/>
                </a:solidFill>
                <a:latin typeface="+mn-lt"/>
                <a:ea typeface="+mn-ea"/>
                <a:cs typeface="+mn-cs"/>
              </a:rPr>
              <a:t>Using thumb action to </a:t>
            </a:r>
          </a:p>
          <a:p>
            <a:pPr>
              <a:buFont typeface="Arial" pitchFamily="34" charset="0"/>
              <a:buChar char="•"/>
            </a:pPr>
            <a:r>
              <a:rPr lang="en-US" sz="1200" b="0" i="0" kern="1200" dirty="0" smtClean="0">
                <a:solidFill>
                  <a:schemeClr val="tx1"/>
                </a:solidFill>
                <a:latin typeface="+mn-lt"/>
                <a:ea typeface="+mn-ea"/>
                <a:cs typeface="+mn-cs"/>
              </a:rPr>
              <a:t>bring up menu</a:t>
            </a:r>
          </a:p>
          <a:p>
            <a:pPr>
              <a:buFont typeface="Arial" pitchFamily="34" charset="0"/>
              <a:buChar char="•"/>
            </a:pPr>
            <a:r>
              <a:rPr lang="en-US" sz="1200" b="0" i="0" kern="1200" dirty="0" smtClean="0">
                <a:solidFill>
                  <a:schemeClr val="tx1"/>
                </a:solidFill>
                <a:latin typeface="+mn-lt"/>
                <a:ea typeface="+mn-ea"/>
                <a:cs typeface="+mn-cs"/>
              </a:rPr>
              <a:t>select menus</a:t>
            </a:r>
            <a:endParaRPr lang="en-US" dirty="0" smtClean="0"/>
          </a:p>
          <a:p>
            <a:endParaRPr lang="en-US" dirty="0"/>
          </a:p>
        </p:txBody>
      </p:sp>
      <p:sp>
        <p:nvSpPr>
          <p:cNvPr id="4" name="Slide Number Placeholder 3"/>
          <p:cNvSpPr>
            <a:spLocks noGrp="1"/>
          </p:cNvSpPr>
          <p:nvPr>
            <p:ph type="sldNum" sz="quarter" idx="10"/>
          </p:nvPr>
        </p:nvSpPr>
        <p:spPr/>
        <p:txBody>
          <a:bodyPr/>
          <a:lstStyle/>
          <a:p>
            <a:fld id="{F936BA72-C844-44B4-9DDB-1A390222E686}"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C39826-92D6-4F30-83D3-D0857AB38485}" type="datetimeFigureOut">
              <a:rPr lang="en-US" smtClean="0"/>
              <a:pPr/>
              <a:t>5/12/2009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19B0-1740-497E-AE92-43B416BAC21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C39826-92D6-4F30-83D3-D0857AB38485}" type="datetimeFigureOut">
              <a:rPr lang="en-US" smtClean="0"/>
              <a:pPr/>
              <a:t>5/12/2009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19B0-1740-497E-AE92-43B416BAC2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C39826-92D6-4F30-83D3-D0857AB38485}" type="datetimeFigureOut">
              <a:rPr lang="en-US" smtClean="0"/>
              <a:pPr/>
              <a:t>5/12/2009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19B0-1740-497E-AE92-43B416BAC21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C39826-92D6-4F30-83D3-D0857AB38485}" type="datetimeFigureOut">
              <a:rPr lang="en-US" smtClean="0"/>
              <a:pPr/>
              <a:t>5/12/2009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19B0-1740-497E-AE92-43B416BAC21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39826-92D6-4F30-83D3-D0857AB38485}" type="datetimeFigureOut">
              <a:rPr lang="en-US" smtClean="0"/>
              <a:pPr/>
              <a:t>5/12/2009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19B0-1740-497E-AE92-43B416BAC21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C39826-92D6-4F30-83D3-D0857AB38485}" type="datetimeFigureOut">
              <a:rPr lang="en-US" smtClean="0"/>
              <a:pPr/>
              <a:t>5/12/2009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19B0-1740-497E-AE92-43B416BAC21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C39826-92D6-4F30-83D3-D0857AB38485}" type="datetimeFigureOut">
              <a:rPr lang="en-US" smtClean="0"/>
              <a:pPr/>
              <a:t>5/12/2009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D719B0-1740-497E-AE92-43B416BAC21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C39826-92D6-4F30-83D3-D0857AB38485}" type="datetimeFigureOut">
              <a:rPr lang="en-US" smtClean="0"/>
              <a:pPr/>
              <a:t>5/12/2009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D719B0-1740-497E-AE92-43B416BAC21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39826-92D6-4F30-83D3-D0857AB38485}" type="datetimeFigureOut">
              <a:rPr lang="en-US" smtClean="0"/>
              <a:pPr/>
              <a:t>5/12/2009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D719B0-1740-497E-AE92-43B416BAC21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39826-92D6-4F30-83D3-D0857AB38485}" type="datetimeFigureOut">
              <a:rPr lang="en-US" smtClean="0"/>
              <a:pPr/>
              <a:t>5/12/2009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19B0-1740-497E-AE92-43B416BAC21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39826-92D6-4F30-83D3-D0857AB38485}" type="datetimeFigureOut">
              <a:rPr lang="en-US" smtClean="0"/>
              <a:pPr/>
              <a:t>5/12/2009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19B0-1740-497E-AE92-43B416BAC21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C39826-92D6-4F30-83D3-D0857AB38485}" type="datetimeFigureOut">
              <a:rPr lang="en-US" smtClean="0"/>
              <a:pPr/>
              <a:t>5/12/2009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D719B0-1740-497E-AE92-43B416BAC21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t>
            </a:r>
            <a:r>
              <a:rPr lang="en-US" dirty="0" smtClean="0"/>
              <a:t>ead room</a:t>
            </a:r>
            <a:endParaRPr lang="en-US" dirty="0"/>
          </a:p>
        </p:txBody>
      </p:sp>
      <p:sp>
        <p:nvSpPr>
          <p:cNvPr id="3" name="Subtitle 2"/>
          <p:cNvSpPr>
            <a:spLocks noGrp="1"/>
          </p:cNvSpPr>
          <p:nvPr>
            <p:ph type="subTitle" idx="1"/>
          </p:nvPr>
        </p:nvSpPr>
        <p:spPr/>
        <p:txBody>
          <a:bodyPr/>
          <a:lstStyle/>
          <a:p>
            <a:r>
              <a:rPr lang="en-US" dirty="0" smtClean="0"/>
              <a:t>the  hood marauders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2362200"/>
            <a:ext cx="7772400" cy="1470025"/>
          </a:xfrm>
        </p:spPr>
        <p:txBody>
          <a:bodyPr/>
          <a:lstStyle/>
          <a:p>
            <a:r>
              <a:rPr lang="en-US" dirty="0" smtClean="0"/>
              <a:t>the architect</a:t>
            </a:r>
            <a:endParaRPr lang="en-US" dirty="0"/>
          </a:p>
        </p:txBody>
      </p:sp>
      <p:pic>
        <p:nvPicPr>
          <p:cNvPr id="7170" name="Picture 2" descr="http://docs.google.com/File?id=ddw69r9_150fswgtqdx_b"/>
          <p:cNvPicPr>
            <a:picLocks noChangeAspect="1" noChangeArrowheads="1"/>
          </p:cNvPicPr>
          <p:nvPr/>
        </p:nvPicPr>
        <p:blipFill>
          <a:blip r:embed="rId3"/>
          <a:srcRect/>
          <a:stretch>
            <a:fillRect/>
          </a:stretch>
        </p:blipFill>
        <p:spPr bwMode="auto">
          <a:xfrm>
            <a:off x="685800" y="1447800"/>
            <a:ext cx="3990975" cy="3638551"/>
          </a:xfrm>
          <a:prstGeom prst="rect">
            <a:avLst/>
          </a:prstGeom>
          <a:noFill/>
        </p:spPr>
      </p:pic>
      <p:sp>
        <p:nvSpPr>
          <p:cNvPr id="5" name="TextBox 4"/>
          <p:cNvSpPr txBox="1"/>
          <p:nvPr/>
        </p:nvSpPr>
        <p:spPr>
          <a:xfrm>
            <a:off x="685800" y="5029200"/>
            <a:ext cx="2043573" cy="307777"/>
          </a:xfrm>
          <a:prstGeom prst="rect">
            <a:avLst/>
          </a:prstGeom>
          <a:noFill/>
        </p:spPr>
        <p:txBody>
          <a:bodyPr wrap="none" rtlCol="0">
            <a:spAutoFit/>
          </a:bodyPr>
          <a:lstStyle/>
          <a:p>
            <a:r>
              <a:rPr lang="en-US" sz="1400" dirty="0" smtClean="0">
                <a:solidFill>
                  <a:schemeClr val="bg1">
                    <a:lumMod val="65000"/>
                  </a:schemeClr>
                </a:solidFill>
              </a:rPr>
              <a:t>http://rpbw.r.ui-pro.com/</a:t>
            </a:r>
            <a:endParaRPr lang="en-US" sz="1400" dirty="0">
              <a:solidFill>
                <a:schemeClr val="bg1">
                  <a:lumMod val="65000"/>
                </a:schemeClr>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definitions</a:t>
            </a:r>
            <a:endParaRPr lang="en-US" dirty="0"/>
          </a:p>
        </p:txBody>
      </p:sp>
      <p:sp>
        <p:nvSpPr>
          <p:cNvPr id="4" name="Subtitle 3"/>
          <p:cNvSpPr>
            <a:spLocks noGrp="1"/>
          </p:cNvSpPr>
          <p:nvPr>
            <p:ph type="subTitle" idx="1"/>
          </p:nvPr>
        </p:nvSpPr>
        <p:spPr/>
        <p:txBody>
          <a:bodyPr/>
          <a:lstStyle/>
          <a:p>
            <a:r>
              <a:rPr lang="en-US" dirty="0" smtClean="0"/>
              <a:t>development rights</a:t>
            </a:r>
          </a:p>
          <a:p>
            <a:r>
              <a:rPr lang="en-US" dirty="0" smtClean="0"/>
              <a:t>air rights</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height</a:t>
            </a:r>
            <a:endParaRPr lang="en-US" dirty="0"/>
          </a:p>
        </p:txBody>
      </p:sp>
      <p:pic>
        <p:nvPicPr>
          <p:cNvPr id="4" name="Content Placeholder 3" descr="height_1.png"/>
          <p:cNvPicPr>
            <a:picLocks noGrp="1" noChangeAspect="1"/>
          </p:cNvPicPr>
          <p:nvPr>
            <p:ph idx="1"/>
          </p:nvPr>
        </p:nvPicPr>
        <p:blipFill>
          <a:blip r:embed="rId3"/>
          <a:stretch>
            <a:fillRect/>
          </a:stretch>
        </p:blipFill>
        <p:spPr>
          <a:xfrm>
            <a:off x="1643435" y="1600200"/>
            <a:ext cx="5857129" cy="4525963"/>
          </a:xfrm>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toolset</a:t>
            </a:r>
            <a:endParaRPr lang="en-US" dirty="0"/>
          </a:p>
        </p:txBody>
      </p:sp>
      <p:sp>
        <p:nvSpPr>
          <p:cNvPr id="3" name="Subtitle 2"/>
          <p:cNvSpPr>
            <a:spLocks noGrp="1"/>
          </p:cNvSpPr>
          <p:nvPr>
            <p:ph type="subTitle" idx="1"/>
          </p:nvPr>
        </p:nvSpPr>
        <p:spPr/>
        <p:txBody>
          <a:bodyPr/>
          <a:lstStyle/>
          <a:p>
            <a:r>
              <a:rPr lang="en-US" dirty="0" smtClean="0"/>
              <a:t>what we’ve settled 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8229600" cy="1143000"/>
          </a:xfrm>
        </p:spPr>
        <p:txBody>
          <a:bodyPr/>
          <a:lstStyle/>
          <a:p>
            <a:r>
              <a:rPr lang="en-US" dirty="0" smtClean="0"/>
              <a:t>the workbench</a:t>
            </a:r>
            <a:endParaRPr lang="en-US" dirty="0"/>
          </a:p>
        </p:txBody>
      </p:sp>
      <p:pic>
        <p:nvPicPr>
          <p:cNvPr id="3" name="Picture 2"/>
          <p:cNvPicPr>
            <a:picLocks noChangeAspect="1" noChangeArrowheads="1"/>
          </p:cNvPicPr>
          <p:nvPr/>
        </p:nvPicPr>
        <p:blipFill>
          <a:blip r:embed="rId2"/>
          <a:srcRect/>
          <a:stretch>
            <a:fillRect/>
          </a:stretch>
        </p:blipFill>
        <p:spPr bwMode="auto">
          <a:xfrm>
            <a:off x="766763" y="2000847"/>
            <a:ext cx="5710237" cy="428089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 mouse</a:t>
            </a:r>
            <a:endParaRPr lang="en-US" dirty="0"/>
          </a:p>
        </p:txBody>
      </p:sp>
      <p:pic>
        <p:nvPicPr>
          <p:cNvPr id="4" name="Picture 3" descr="Picture 2.jpg"/>
          <p:cNvPicPr>
            <a:picLocks noChangeAspect="1"/>
          </p:cNvPicPr>
          <p:nvPr/>
        </p:nvPicPr>
        <p:blipFill>
          <a:blip r:embed="rId3"/>
          <a:stretch>
            <a:fillRect/>
          </a:stretch>
        </p:blipFill>
        <p:spPr>
          <a:xfrm>
            <a:off x="1524000" y="1524000"/>
            <a:ext cx="6096000" cy="45720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marking menu</a:t>
            </a:r>
            <a:endParaRPr lang="en-US" dirty="0"/>
          </a:p>
        </p:txBody>
      </p:sp>
      <p:pic>
        <p:nvPicPr>
          <p:cNvPr id="5" name="Picture 4" descr="editmenu2.jpg"/>
          <p:cNvPicPr>
            <a:picLocks noChangeAspect="1"/>
          </p:cNvPicPr>
          <p:nvPr/>
        </p:nvPicPr>
        <p:blipFill>
          <a:blip r:embed="rId2"/>
          <a:stretch>
            <a:fillRect/>
          </a:stretch>
        </p:blipFill>
        <p:spPr>
          <a:xfrm>
            <a:off x="1524000" y="1676400"/>
            <a:ext cx="6181725" cy="463244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269</Words>
  <Application>Microsoft Office PowerPoint</Application>
  <PresentationFormat>On-screen Show (4:3)</PresentationFormat>
  <Paragraphs>33</Paragraphs>
  <Slides>8</Slides>
  <Notes>5</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head room</vt:lpstr>
      <vt:lpstr>the architect</vt:lpstr>
      <vt:lpstr>definitions</vt:lpstr>
      <vt:lpstr>height</vt:lpstr>
      <vt:lpstr>the toolset</vt:lpstr>
      <vt:lpstr>the workbench</vt:lpstr>
      <vt:lpstr>air mouse</vt:lpstr>
      <vt:lpstr>marking menu</vt:lpstr>
    </vt:vector>
  </TitlesOfParts>
  <Company>Columbia Business School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 room</dc:title>
  <dc:creator>D Colin MacAllister</dc:creator>
  <cp:lastModifiedBy>D Colin MacAllister</cp:lastModifiedBy>
  <cp:revision>14</cp:revision>
  <dcterms:created xsi:type="dcterms:W3CDTF">2009-04-30T12:28:58Z</dcterms:created>
  <dcterms:modified xsi:type="dcterms:W3CDTF">2009-05-12T16:53:33Z</dcterms:modified>
</cp:coreProperties>
</file>