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2"/>
  </p:notesMasterIdLst>
  <p:sldIdLst>
    <p:sldId id="256" r:id="rId2"/>
    <p:sldId id="257" r:id="rId3"/>
    <p:sldId id="258" r:id="rId4"/>
    <p:sldId id="262" r:id="rId5"/>
    <p:sldId id="263" r:id="rId6"/>
    <p:sldId id="264" r:id="rId7"/>
    <p:sldId id="261" r:id="rId8"/>
    <p:sldId id="265" r:id="rId9"/>
    <p:sldId id="260" r:id="rId10"/>
    <p:sldId id="25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9333" autoAdjust="0"/>
  </p:normalViewPr>
  <p:slideViewPr>
    <p:cSldViewPr>
      <p:cViewPr varScale="1">
        <p:scale>
          <a:sx n="58" d="100"/>
          <a:sy n="58" d="100"/>
        </p:scale>
        <p:origin x="-150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EDBA1C-C6F5-41B1-A7B5-959ADC719CA3}" type="doc">
      <dgm:prSet loTypeId="urn:microsoft.com/office/officeart/2005/8/layout/hList2" loCatId="list" qsTypeId="urn:microsoft.com/office/officeart/2005/8/quickstyle/simple1" qsCatId="simple" csTypeId="urn:microsoft.com/office/officeart/2005/8/colors/colorful1" csCatId="colorful" phldr="1"/>
      <dgm:spPr/>
      <dgm:t>
        <a:bodyPr/>
        <a:lstStyle/>
        <a:p>
          <a:endParaRPr lang="en-US"/>
        </a:p>
      </dgm:t>
    </dgm:pt>
    <dgm:pt modelId="{A7BAAC34-A767-42F1-8310-B9E1696A7EA5}">
      <dgm:prSet phldrT="[Text]"/>
      <dgm:spPr/>
      <dgm:t>
        <a:bodyPr/>
        <a:lstStyle/>
        <a:p>
          <a:r>
            <a:rPr lang="en-US" dirty="0" smtClean="0"/>
            <a:t>Residential Units</a:t>
          </a:r>
          <a:endParaRPr lang="en-US" dirty="0"/>
        </a:p>
      </dgm:t>
    </dgm:pt>
    <dgm:pt modelId="{97C7DFD6-7669-4CA0-A4F5-BD58F31F506D}" type="parTrans" cxnId="{992E8E3F-E3A1-4D19-B203-7972030D0A00}">
      <dgm:prSet/>
      <dgm:spPr/>
      <dgm:t>
        <a:bodyPr/>
        <a:lstStyle/>
        <a:p>
          <a:endParaRPr lang="en-US"/>
        </a:p>
      </dgm:t>
    </dgm:pt>
    <dgm:pt modelId="{856431BA-0E76-429A-9B34-7FFC269DF3C6}" type="sibTrans" cxnId="{992E8E3F-E3A1-4D19-B203-7972030D0A00}">
      <dgm:prSet/>
      <dgm:spPr/>
      <dgm:t>
        <a:bodyPr/>
        <a:lstStyle/>
        <a:p>
          <a:endParaRPr lang="en-US"/>
        </a:p>
      </dgm:t>
    </dgm:pt>
    <dgm:pt modelId="{48065971-6763-4BDF-A74D-5A16904A0FD0}">
      <dgm:prSet phldrT="[Text]"/>
      <dgm:spPr/>
      <dgm:t>
        <a:bodyPr/>
        <a:lstStyle/>
        <a:p>
          <a:r>
            <a:rPr lang="en-US" dirty="0" smtClean="0"/>
            <a:t>Year built</a:t>
          </a:r>
          <a:endParaRPr lang="en-US" dirty="0"/>
        </a:p>
      </dgm:t>
    </dgm:pt>
    <dgm:pt modelId="{F996CCB5-4CE8-4390-B6EE-A8BEDF38052C}" type="parTrans" cxnId="{9AF20561-D5C7-4ED8-A940-4F5410B22485}">
      <dgm:prSet/>
      <dgm:spPr/>
      <dgm:t>
        <a:bodyPr/>
        <a:lstStyle/>
        <a:p>
          <a:endParaRPr lang="en-US"/>
        </a:p>
      </dgm:t>
    </dgm:pt>
    <dgm:pt modelId="{4C4BAB6D-EC6A-4333-911E-805ABC3F83A5}" type="sibTrans" cxnId="{9AF20561-D5C7-4ED8-A940-4F5410B22485}">
      <dgm:prSet/>
      <dgm:spPr/>
      <dgm:t>
        <a:bodyPr/>
        <a:lstStyle/>
        <a:p>
          <a:endParaRPr lang="en-US"/>
        </a:p>
      </dgm:t>
    </dgm:pt>
    <dgm:pt modelId="{6250F042-3E54-4B5E-AA7B-BA7B22BE6993}">
      <dgm:prSet phldrT="[Text]"/>
      <dgm:spPr/>
      <dgm:t>
        <a:bodyPr/>
        <a:lstStyle/>
        <a:p>
          <a:r>
            <a:rPr lang="en-US" dirty="0" smtClean="0"/>
            <a:t>Building class</a:t>
          </a:r>
          <a:endParaRPr lang="en-US" dirty="0"/>
        </a:p>
      </dgm:t>
    </dgm:pt>
    <dgm:pt modelId="{A2C5E916-4DF6-4A9E-BB54-124B8D013480}" type="parTrans" cxnId="{2DBFDB69-21E9-4C0D-9C4F-B0F9D5583F6D}">
      <dgm:prSet/>
      <dgm:spPr/>
      <dgm:t>
        <a:bodyPr/>
        <a:lstStyle/>
        <a:p>
          <a:endParaRPr lang="en-US"/>
        </a:p>
      </dgm:t>
    </dgm:pt>
    <dgm:pt modelId="{5E9DFA90-70D9-4D16-9059-510FFFA15ECA}" type="sibTrans" cxnId="{2DBFDB69-21E9-4C0D-9C4F-B0F9D5583F6D}">
      <dgm:prSet/>
      <dgm:spPr/>
      <dgm:t>
        <a:bodyPr/>
        <a:lstStyle/>
        <a:p>
          <a:endParaRPr lang="en-US"/>
        </a:p>
      </dgm:t>
    </dgm:pt>
    <dgm:pt modelId="{94DA018C-EE17-4D8A-B3E0-48FF44359D7D}">
      <dgm:prSet phldrT="[Text]"/>
      <dgm:spPr/>
      <dgm:t>
        <a:bodyPr/>
        <a:lstStyle/>
        <a:p>
          <a:r>
            <a:rPr lang="en-US" dirty="0" smtClean="0"/>
            <a:t>Commercial units</a:t>
          </a:r>
          <a:endParaRPr lang="en-US" dirty="0"/>
        </a:p>
      </dgm:t>
    </dgm:pt>
    <dgm:pt modelId="{A1D915D1-DC4A-4F46-A4C5-EA413571BDC4}" type="parTrans" cxnId="{54A63EF7-A5BE-4F52-800A-427F4422850B}">
      <dgm:prSet/>
      <dgm:spPr/>
      <dgm:t>
        <a:bodyPr/>
        <a:lstStyle/>
        <a:p>
          <a:endParaRPr lang="en-US"/>
        </a:p>
      </dgm:t>
    </dgm:pt>
    <dgm:pt modelId="{DA3F970B-5289-4D30-8E15-58D22DD11FBC}" type="sibTrans" cxnId="{54A63EF7-A5BE-4F52-800A-427F4422850B}">
      <dgm:prSet/>
      <dgm:spPr/>
      <dgm:t>
        <a:bodyPr/>
        <a:lstStyle/>
        <a:p>
          <a:endParaRPr lang="en-US"/>
        </a:p>
      </dgm:t>
    </dgm:pt>
    <dgm:pt modelId="{21741498-6199-45BA-9A88-4DEB09EB5B71}">
      <dgm:prSet phldrT="[Text]"/>
      <dgm:spPr/>
      <dgm:t>
        <a:bodyPr/>
        <a:lstStyle/>
        <a:p>
          <a:r>
            <a:rPr lang="en-US" dirty="0" smtClean="0"/>
            <a:t>Year built</a:t>
          </a:r>
          <a:endParaRPr lang="en-US" dirty="0"/>
        </a:p>
      </dgm:t>
    </dgm:pt>
    <dgm:pt modelId="{D3341246-D07F-4030-9AED-B28A81754BE3}" type="parTrans" cxnId="{4F12ED6C-D418-4180-AE46-2B236FE8E8C9}">
      <dgm:prSet/>
      <dgm:spPr/>
      <dgm:t>
        <a:bodyPr/>
        <a:lstStyle/>
        <a:p>
          <a:endParaRPr lang="en-US"/>
        </a:p>
      </dgm:t>
    </dgm:pt>
    <dgm:pt modelId="{D505D1A7-9D7F-48A2-8C9B-241D82DB4FE3}" type="sibTrans" cxnId="{4F12ED6C-D418-4180-AE46-2B236FE8E8C9}">
      <dgm:prSet/>
      <dgm:spPr/>
      <dgm:t>
        <a:bodyPr/>
        <a:lstStyle/>
        <a:p>
          <a:endParaRPr lang="en-US"/>
        </a:p>
      </dgm:t>
    </dgm:pt>
    <dgm:pt modelId="{4F6B2394-4120-4B64-915D-847F765D9669}">
      <dgm:prSet phldrT="[Text]"/>
      <dgm:spPr/>
      <dgm:t>
        <a:bodyPr/>
        <a:lstStyle/>
        <a:p>
          <a:r>
            <a:rPr lang="en-US" dirty="0" smtClean="0"/>
            <a:t>Year built</a:t>
          </a:r>
          <a:endParaRPr lang="en-US" dirty="0"/>
        </a:p>
      </dgm:t>
    </dgm:pt>
    <dgm:pt modelId="{7A377762-D8D6-42AC-9761-C2B2041772D8}" type="parTrans" cxnId="{B0D48059-E93F-49DC-9764-C19B9A0B5629}">
      <dgm:prSet/>
      <dgm:spPr/>
      <dgm:t>
        <a:bodyPr/>
        <a:lstStyle/>
        <a:p>
          <a:endParaRPr lang="en-US"/>
        </a:p>
      </dgm:t>
    </dgm:pt>
    <dgm:pt modelId="{0034D8C3-51B5-4D96-8C4E-D0C72CD25BE4}" type="sibTrans" cxnId="{B0D48059-E93F-49DC-9764-C19B9A0B5629}">
      <dgm:prSet/>
      <dgm:spPr/>
      <dgm:t>
        <a:bodyPr/>
        <a:lstStyle/>
        <a:p>
          <a:endParaRPr lang="en-US"/>
        </a:p>
      </dgm:t>
    </dgm:pt>
    <dgm:pt modelId="{D84C8A45-A666-46F0-AE33-18691BFBD013}">
      <dgm:prSet phldrT="[Text]"/>
      <dgm:spPr/>
      <dgm:t>
        <a:bodyPr/>
        <a:lstStyle/>
        <a:p>
          <a:r>
            <a:rPr lang="en-US" dirty="0" smtClean="0"/>
            <a:t>Toxic sites</a:t>
          </a:r>
          <a:endParaRPr lang="en-US" dirty="0"/>
        </a:p>
      </dgm:t>
    </dgm:pt>
    <dgm:pt modelId="{9A01EB5E-A484-4919-9C33-A487F180526A}" type="parTrans" cxnId="{A62B91FC-8CB7-401F-8281-EFCECFFFC632}">
      <dgm:prSet/>
      <dgm:spPr/>
      <dgm:t>
        <a:bodyPr/>
        <a:lstStyle/>
        <a:p>
          <a:endParaRPr lang="en-US"/>
        </a:p>
      </dgm:t>
    </dgm:pt>
    <dgm:pt modelId="{6E13FE4D-FE7A-4DEC-BA27-96C94E365D97}" type="sibTrans" cxnId="{A62B91FC-8CB7-401F-8281-EFCECFFFC632}">
      <dgm:prSet/>
      <dgm:spPr/>
      <dgm:t>
        <a:bodyPr/>
        <a:lstStyle/>
        <a:p>
          <a:endParaRPr lang="en-US"/>
        </a:p>
      </dgm:t>
    </dgm:pt>
    <dgm:pt modelId="{4BF3945F-006F-4B66-940D-0D0099B840C2}">
      <dgm:prSet phldrT="[Text]"/>
      <dgm:spPr/>
      <dgm:t>
        <a:bodyPr/>
        <a:lstStyle/>
        <a:p>
          <a:r>
            <a:rPr lang="en-US" dirty="0" smtClean="0"/>
            <a:t>Rent Price</a:t>
          </a:r>
          <a:endParaRPr lang="en-US" dirty="0"/>
        </a:p>
      </dgm:t>
    </dgm:pt>
    <dgm:pt modelId="{2EEDBF52-9267-4798-9E2E-4AF998A141D0}" type="parTrans" cxnId="{FF804379-BDC6-44CB-8F27-5102D6AA656A}">
      <dgm:prSet/>
      <dgm:spPr/>
      <dgm:t>
        <a:bodyPr/>
        <a:lstStyle/>
        <a:p>
          <a:endParaRPr lang="en-US"/>
        </a:p>
      </dgm:t>
    </dgm:pt>
    <dgm:pt modelId="{C26F5251-4600-43B4-B02D-091BDE125CA7}" type="sibTrans" cxnId="{FF804379-BDC6-44CB-8F27-5102D6AA656A}">
      <dgm:prSet/>
      <dgm:spPr/>
      <dgm:t>
        <a:bodyPr/>
        <a:lstStyle/>
        <a:p>
          <a:endParaRPr lang="en-US"/>
        </a:p>
      </dgm:t>
    </dgm:pt>
    <dgm:pt modelId="{D78CD0CD-4B5D-4930-BA3D-5DDDDF7341DE}">
      <dgm:prSet phldrT="[Text]"/>
      <dgm:spPr/>
      <dgm:t>
        <a:bodyPr/>
        <a:lstStyle/>
        <a:p>
          <a:r>
            <a:rPr lang="en-US" dirty="0" smtClean="0"/>
            <a:t>Rented date</a:t>
          </a:r>
          <a:endParaRPr lang="en-US" dirty="0"/>
        </a:p>
      </dgm:t>
    </dgm:pt>
    <dgm:pt modelId="{00C2133D-BEB3-4534-8BA6-83EC1A58BBD2}" type="parTrans" cxnId="{CFF8B277-026B-4C70-BF03-03A0F8B2442D}">
      <dgm:prSet/>
      <dgm:spPr/>
      <dgm:t>
        <a:bodyPr/>
        <a:lstStyle/>
        <a:p>
          <a:endParaRPr lang="en-US"/>
        </a:p>
      </dgm:t>
    </dgm:pt>
    <dgm:pt modelId="{6F580C0D-5AB1-41E8-88C8-F4ED12E54D10}" type="sibTrans" cxnId="{CFF8B277-026B-4C70-BF03-03A0F8B2442D}">
      <dgm:prSet/>
      <dgm:spPr/>
      <dgm:t>
        <a:bodyPr/>
        <a:lstStyle/>
        <a:p>
          <a:endParaRPr lang="en-US"/>
        </a:p>
      </dgm:t>
    </dgm:pt>
    <dgm:pt modelId="{A2C2BE8A-7964-426C-9F13-0883BA132A04}">
      <dgm:prSet phldrT="[Text]"/>
      <dgm:spPr/>
      <dgm:t>
        <a:bodyPr/>
        <a:lstStyle/>
        <a:p>
          <a:r>
            <a:rPr lang="en-US" dirty="0" smtClean="0"/>
            <a:t>Unused buildable square feet</a:t>
          </a:r>
          <a:endParaRPr lang="en-US" dirty="0"/>
        </a:p>
      </dgm:t>
    </dgm:pt>
    <dgm:pt modelId="{4B37BFFE-6B19-4042-B8B6-089BB729D4AE}" type="parTrans" cxnId="{B16F6AFD-1104-4907-9C59-F8F4D25C40BE}">
      <dgm:prSet/>
      <dgm:spPr/>
      <dgm:t>
        <a:bodyPr/>
        <a:lstStyle/>
        <a:p>
          <a:endParaRPr lang="en-US"/>
        </a:p>
      </dgm:t>
    </dgm:pt>
    <dgm:pt modelId="{2C9BE850-29A2-4EDD-82C2-96DE43EFB80E}" type="sibTrans" cxnId="{B16F6AFD-1104-4907-9C59-F8F4D25C40BE}">
      <dgm:prSet/>
      <dgm:spPr/>
      <dgm:t>
        <a:bodyPr/>
        <a:lstStyle/>
        <a:p>
          <a:endParaRPr lang="en-US"/>
        </a:p>
      </dgm:t>
    </dgm:pt>
    <dgm:pt modelId="{1F7FFF89-6129-41AD-9D89-B8833D573A08}">
      <dgm:prSet phldrT="[Text]"/>
      <dgm:spPr/>
      <dgm:t>
        <a:bodyPr/>
        <a:lstStyle/>
        <a:p>
          <a:r>
            <a:rPr lang="en-US" dirty="0" smtClean="0"/>
            <a:t>Zoning map</a:t>
          </a:r>
          <a:endParaRPr lang="en-US" dirty="0"/>
        </a:p>
      </dgm:t>
    </dgm:pt>
    <dgm:pt modelId="{80BF8D82-47D0-40BC-859A-4E013186EB14}" type="parTrans" cxnId="{21B856A3-F852-4461-8129-70EE883B3FCF}">
      <dgm:prSet/>
      <dgm:spPr/>
      <dgm:t>
        <a:bodyPr/>
        <a:lstStyle/>
        <a:p>
          <a:endParaRPr lang="en-US"/>
        </a:p>
      </dgm:t>
    </dgm:pt>
    <dgm:pt modelId="{13875827-12A5-4C43-A26C-2C9AB1C9051C}" type="sibTrans" cxnId="{21B856A3-F852-4461-8129-70EE883B3FCF}">
      <dgm:prSet/>
      <dgm:spPr/>
      <dgm:t>
        <a:bodyPr/>
        <a:lstStyle/>
        <a:p>
          <a:endParaRPr lang="en-US"/>
        </a:p>
      </dgm:t>
    </dgm:pt>
    <dgm:pt modelId="{13C6CD2B-03A1-4B46-ADA4-946359378607}">
      <dgm:prSet phldrT="[Text]"/>
      <dgm:spPr/>
      <dgm:t>
        <a:bodyPr/>
        <a:lstStyle/>
        <a:p>
          <a:r>
            <a:rPr lang="en-US" dirty="0" smtClean="0"/>
            <a:t>Zoning district</a:t>
          </a:r>
          <a:endParaRPr lang="en-US" dirty="0"/>
        </a:p>
      </dgm:t>
    </dgm:pt>
    <dgm:pt modelId="{2E8F9505-7E69-4817-A4E3-3CE07F237583}" type="parTrans" cxnId="{74A6E9F8-7889-448B-B2CA-02499F2D8943}">
      <dgm:prSet/>
      <dgm:spPr/>
      <dgm:t>
        <a:bodyPr/>
        <a:lstStyle/>
        <a:p>
          <a:endParaRPr lang="en-US"/>
        </a:p>
      </dgm:t>
    </dgm:pt>
    <dgm:pt modelId="{0E473DBD-CA24-4485-8E6A-08F444B5FE5F}" type="sibTrans" cxnId="{74A6E9F8-7889-448B-B2CA-02499F2D8943}">
      <dgm:prSet/>
      <dgm:spPr/>
      <dgm:t>
        <a:bodyPr/>
        <a:lstStyle/>
        <a:p>
          <a:endParaRPr lang="en-US"/>
        </a:p>
      </dgm:t>
    </dgm:pt>
    <dgm:pt modelId="{E444077C-12AD-4664-AA32-5F758AEDD10D}">
      <dgm:prSet phldrT="[Text]"/>
      <dgm:spPr/>
      <dgm:t>
        <a:bodyPr/>
        <a:lstStyle/>
        <a:p>
          <a:r>
            <a:rPr lang="en-US" dirty="0" smtClean="0"/>
            <a:t>Building class</a:t>
          </a:r>
          <a:endParaRPr lang="en-US" dirty="0"/>
        </a:p>
      </dgm:t>
    </dgm:pt>
    <dgm:pt modelId="{7B093EF4-2E1C-4CE1-8BB4-7307B6D5A7C6}" type="parTrans" cxnId="{C01A56A1-3933-47BA-8916-BCFE677FB846}">
      <dgm:prSet/>
      <dgm:spPr/>
      <dgm:t>
        <a:bodyPr/>
        <a:lstStyle/>
        <a:p>
          <a:endParaRPr lang="en-US"/>
        </a:p>
      </dgm:t>
    </dgm:pt>
    <dgm:pt modelId="{8919B625-0A6A-4FEF-B929-153F34942641}" type="sibTrans" cxnId="{C01A56A1-3933-47BA-8916-BCFE677FB846}">
      <dgm:prSet/>
      <dgm:spPr/>
      <dgm:t>
        <a:bodyPr/>
        <a:lstStyle/>
        <a:p>
          <a:endParaRPr lang="en-US"/>
        </a:p>
      </dgm:t>
    </dgm:pt>
    <dgm:pt modelId="{AA8A6F89-A33D-4761-AA0A-A4A74E7219A6}">
      <dgm:prSet phldrT="[Text]"/>
      <dgm:spPr/>
      <dgm:t>
        <a:bodyPr/>
        <a:lstStyle/>
        <a:p>
          <a:r>
            <a:rPr lang="en-US" dirty="0" smtClean="0"/>
            <a:t>Unused buildable square feet</a:t>
          </a:r>
          <a:endParaRPr lang="en-US" dirty="0"/>
        </a:p>
      </dgm:t>
    </dgm:pt>
    <dgm:pt modelId="{8451025F-7ED9-417B-A0EC-EB1DA8E44F3E}" type="parTrans" cxnId="{51BBD93D-DB9B-4CF5-9150-33A503AC2932}">
      <dgm:prSet/>
      <dgm:spPr/>
      <dgm:t>
        <a:bodyPr/>
        <a:lstStyle/>
        <a:p>
          <a:endParaRPr lang="en-US"/>
        </a:p>
      </dgm:t>
    </dgm:pt>
    <dgm:pt modelId="{AF9F7976-4E46-4FF0-9044-09197ED9D3C5}" type="sibTrans" cxnId="{51BBD93D-DB9B-4CF5-9150-33A503AC2932}">
      <dgm:prSet/>
      <dgm:spPr/>
      <dgm:t>
        <a:bodyPr/>
        <a:lstStyle/>
        <a:p>
          <a:endParaRPr lang="en-US"/>
        </a:p>
      </dgm:t>
    </dgm:pt>
    <dgm:pt modelId="{F5195622-BC56-4EFF-8EA9-5BC54781CB1B}">
      <dgm:prSet phldrT="[Text]"/>
      <dgm:spPr/>
      <dgm:t>
        <a:bodyPr/>
        <a:lstStyle/>
        <a:p>
          <a:r>
            <a:rPr lang="en-US" dirty="0" smtClean="0"/>
            <a:t>Zoning map</a:t>
          </a:r>
          <a:endParaRPr lang="en-US" dirty="0"/>
        </a:p>
      </dgm:t>
    </dgm:pt>
    <dgm:pt modelId="{2773B7C4-016F-4AB4-B97F-AFB935507D13}" type="parTrans" cxnId="{96163755-9CCE-444F-910D-9E2FA6079F31}">
      <dgm:prSet/>
      <dgm:spPr/>
      <dgm:t>
        <a:bodyPr/>
        <a:lstStyle/>
        <a:p>
          <a:endParaRPr lang="en-US"/>
        </a:p>
      </dgm:t>
    </dgm:pt>
    <dgm:pt modelId="{9B8FB467-FD0D-485F-9845-CDC86085DD59}" type="sibTrans" cxnId="{96163755-9CCE-444F-910D-9E2FA6079F31}">
      <dgm:prSet/>
      <dgm:spPr/>
      <dgm:t>
        <a:bodyPr/>
        <a:lstStyle/>
        <a:p>
          <a:endParaRPr lang="en-US"/>
        </a:p>
      </dgm:t>
    </dgm:pt>
    <dgm:pt modelId="{B5904DCE-30F5-4721-84DC-ECA57BA48AC5}">
      <dgm:prSet phldrT="[Text]"/>
      <dgm:spPr/>
      <dgm:t>
        <a:bodyPr/>
        <a:lstStyle/>
        <a:p>
          <a:r>
            <a:rPr lang="en-US" dirty="0" smtClean="0"/>
            <a:t>Zoning district</a:t>
          </a:r>
          <a:endParaRPr lang="en-US" dirty="0"/>
        </a:p>
      </dgm:t>
    </dgm:pt>
    <dgm:pt modelId="{EA2777E4-4F1D-4879-8A9B-00A032166D7D}" type="parTrans" cxnId="{83350C5F-3193-45A9-BC2A-956D481B6767}">
      <dgm:prSet/>
      <dgm:spPr/>
      <dgm:t>
        <a:bodyPr/>
        <a:lstStyle/>
        <a:p>
          <a:endParaRPr lang="en-US"/>
        </a:p>
      </dgm:t>
    </dgm:pt>
    <dgm:pt modelId="{34A9950C-7C50-49B4-929C-122EF2896776}" type="sibTrans" cxnId="{83350C5F-3193-45A9-BC2A-956D481B6767}">
      <dgm:prSet/>
      <dgm:spPr/>
      <dgm:t>
        <a:bodyPr/>
        <a:lstStyle/>
        <a:p>
          <a:endParaRPr lang="en-US"/>
        </a:p>
      </dgm:t>
    </dgm:pt>
    <dgm:pt modelId="{FC2D186E-440C-42AF-91D9-27CB85E1E90D}">
      <dgm:prSet phldrT="[Text]"/>
      <dgm:spPr/>
      <dgm:t>
        <a:bodyPr/>
        <a:lstStyle/>
        <a:p>
          <a:r>
            <a:rPr lang="en-US" dirty="0" smtClean="0"/>
            <a:t>Campus buildings</a:t>
          </a:r>
          <a:endParaRPr lang="en-US" dirty="0"/>
        </a:p>
      </dgm:t>
    </dgm:pt>
    <dgm:pt modelId="{74091DE0-A98E-450A-BE9C-576B7AC51115}" type="parTrans" cxnId="{FDE60739-B09A-4D53-A180-B6CF9DF84D75}">
      <dgm:prSet/>
      <dgm:spPr/>
      <dgm:t>
        <a:bodyPr/>
        <a:lstStyle/>
        <a:p>
          <a:endParaRPr lang="en-US"/>
        </a:p>
      </dgm:t>
    </dgm:pt>
    <dgm:pt modelId="{A284DD4A-823A-4F3F-93E6-1F7A0758D5BC}" type="sibTrans" cxnId="{FDE60739-B09A-4D53-A180-B6CF9DF84D75}">
      <dgm:prSet/>
      <dgm:spPr/>
      <dgm:t>
        <a:bodyPr/>
        <a:lstStyle/>
        <a:p>
          <a:endParaRPr lang="en-US"/>
        </a:p>
      </dgm:t>
    </dgm:pt>
    <dgm:pt modelId="{AED98A8D-4503-46F4-8E0F-B8465D9F4BA3}">
      <dgm:prSet phldrT="[Text]"/>
      <dgm:spPr/>
      <dgm:t>
        <a:bodyPr/>
        <a:lstStyle/>
        <a:p>
          <a:r>
            <a:rPr lang="en-US" dirty="0" smtClean="0"/>
            <a:t>Unused buildable square feet</a:t>
          </a:r>
          <a:endParaRPr lang="en-US" dirty="0"/>
        </a:p>
      </dgm:t>
    </dgm:pt>
    <dgm:pt modelId="{9D6A316B-ABCA-4CA0-A838-A4D3949E0F59}" type="parTrans" cxnId="{C5B42F12-7A89-4631-A0AC-92A6C5FCD4CC}">
      <dgm:prSet/>
      <dgm:spPr/>
      <dgm:t>
        <a:bodyPr/>
        <a:lstStyle/>
        <a:p>
          <a:endParaRPr lang="en-US"/>
        </a:p>
      </dgm:t>
    </dgm:pt>
    <dgm:pt modelId="{E36528E1-2042-4CE7-8714-7A4DC218D5F3}" type="sibTrans" cxnId="{C5B42F12-7A89-4631-A0AC-92A6C5FCD4CC}">
      <dgm:prSet/>
      <dgm:spPr/>
      <dgm:t>
        <a:bodyPr/>
        <a:lstStyle/>
        <a:p>
          <a:endParaRPr lang="en-US"/>
        </a:p>
      </dgm:t>
    </dgm:pt>
    <dgm:pt modelId="{D8DF0873-F800-4A74-8EF4-CDA622F44EAC}">
      <dgm:prSet phldrT="[Text]"/>
      <dgm:spPr/>
      <dgm:t>
        <a:bodyPr/>
        <a:lstStyle/>
        <a:p>
          <a:r>
            <a:rPr lang="en-US" dirty="0" smtClean="0"/>
            <a:t>Zoning map</a:t>
          </a:r>
          <a:endParaRPr lang="en-US" dirty="0"/>
        </a:p>
      </dgm:t>
    </dgm:pt>
    <dgm:pt modelId="{D2BC1D4C-C8EC-46CE-AAB6-E9F790037484}" type="parTrans" cxnId="{3FA140E7-DE02-406A-91E6-95B080F8E143}">
      <dgm:prSet/>
      <dgm:spPr/>
      <dgm:t>
        <a:bodyPr/>
        <a:lstStyle/>
        <a:p>
          <a:endParaRPr lang="en-US"/>
        </a:p>
      </dgm:t>
    </dgm:pt>
    <dgm:pt modelId="{FF08F5EC-5F75-492A-8952-9FC729CF98DE}" type="sibTrans" cxnId="{3FA140E7-DE02-406A-91E6-95B080F8E143}">
      <dgm:prSet/>
      <dgm:spPr/>
      <dgm:t>
        <a:bodyPr/>
        <a:lstStyle/>
        <a:p>
          <a:endParaRPr lang="en-US"/>
        </a:p>
      </dgm:t>
    </dgm:pt>
    <dgm:pt modelId="{8B36232C-F3DE-47EE-AE1B-5B070919AA70}">
      <dgm:prSet phldrT="[Text]"/>
      <dgm:spPr/>
      <dgm:t>
        <a:bodyPr/>
        <a:lstStyle/>
        <a:p>
          <a:r>
            <a:rPr lang="en-US" dirty="0" smtClean="0"/>
            <a:t>Zoning district</a:t>
          </a:r>
          <a:endParaRPr lang="en-US" dirty="0"/>
        </a:p>
      </dgm:t>
    </dgm:pt>
    <dgm:pt modelId="{5D2F5301-440D-4099-AE86-CDC0D4C02EEF}" type="parTrans" cxnId="{156F5323-ABDD-4ABE-AF79-FEC5B0B96C2A}">
      <dgm:prSet/>
      <dgm:spPr/>
      <dgm:t>
        <a:bodyPr/>
        <a:lstStyle/>
        <a:p>
          <a:endParaRPr lang="en-US"/>
        </a:p>
      </dgm:t>
    </dgm:pt>
    <dgm:pt modelId="{4C810B2A-0888-4D45-AAC8-3F7167569E92}" type="sibTrans" cxnId="{156F5323-ABDD-4ABE-AF79-FEC5B0B96C2A}">
      <dgm:prSet/>
      <dgm:spPr/>
      <dgm:t>
        <a:bodyPr/>
        <a:lstStyle/>
        <a:p>
          <a:endParaRPr lang="en-US"/>
        </a:p>
      </dgm:t>
    </dgm:pt>
    <dgm:pt modelId="{97E5175B-7F8E-422D-8BA7-EFD7D0E6643E}">
      <dgm:prSet phldrT="[Text]"/>
      <dgm:spPr/>
      <dgm:t>
        <a:bodyPr/>
        <a:lstStyle/>
        <a:p>
          <a:r>
            <a:rPr lang="en-US" dirty="0" smtClean="0"/>
            <a:t>Buildings around </a:t>
          </a:r>
          <a:endParaRPr lang="en-US" dirty="0"/>
        </a:p>
      </dgm:t>
    </dgm:pt>
    <dgm:pt modelId="{08C00A0B-49A3-4DDC-8342-16FCE5D00717}" type="parTrans" cxnId="{195D5221-38ED-416E-B33A-8EDE6105FD1A}">
      <dgm:prSet/>
      <dgm:spPr/>
    </dgm:pt>
    <dgm:pt modelId="{5E6A5FBC-E37A-4E00-9A7D-3F2C64B04693}" type="sibTrans" cxnId="{195D5221-38ED-416E-B33A-8EDE6105FD1A}">
      <dgm:prSet/>
      <dgm:spPr/>
    </dgm:pt>
    <dgm:pt modelId="{03A869B9-3348-4A61-81D2-25C3E2C20B34}">
      <dgm:prSet phldrT="[Text]"/>
      <dgm:spPr/>
      <dgm:t>
        <a:bodyPr/>
        <a:lstStyle/>
        <a:p>
          <a:r>
            <a:rPr lang="en-US" dirty="0" smtClean="0"/>
            <a:t>Rent/Sale price</a:t>
          </a:r>
          <a:endParaRPr lang="en-US" dirty="0"/>
        </a:p>
      </dgm:t>
    </dgm:pt>
    <dgm:pt modelId="{56C6F5DA-5D57-472B-80E5-DCE9D5AD5C5E}" type="parTrans" cxnId="{BAC1ABF0-090D-4503-847F-7290E1933F9C}">
      <dgm:prSet/>
      <dgm:spPr/>
    </dgm:pt>
    <dgm:pt modelId="{762A23C3-B11C-47B5-B55B-8A31B1C72D2D}" type="sibTrans" cxnId="{BAC1ABF0-090D-4503-847F-7290E1933F9C}">
      <dgm:prSet/>
      <dgm:spPr/>
    </dgm:pt>
    <dgm:pt modelId="{7C48D388-1721-4ACA-B9C5-F7DE4E4361D8}">
      <dgm:prSet phldrT="[Text]"/>
      <dgm:spPr/>
      <dgm:t>
        <a:bodyPr/>
        <a:lstStyle/>
        <a:p>
          <a:r>
            <a:rPr lang="en-US" dirty="0" smtClean="0"/>
            <a:t>Cost of infrastructure</a:t>
          </a:r>
          <a:endParaRPr lang="en-US" dirty="0"/>
        </a:p>
      </dgm:t>
    </dgm:pt>
    <dgm:pt modelId="{7AD12D07-20CB-4C38-967D-2554E04427B6}" type="parTrans" cxnId="{C14B9218-3A6E-4E62-B44D-2B5C32AC2B13}">
      <dgm:prSet/>
      <dgm:spPr/>
    </dgm:pt>
    <dgm:pt modelId="{7CD0C49E-1663-48BD-BA8C-BD1B0AA411E8}" type="sibTrans" cxnId="{C14B9218-3A6E-4E62-B44D-2B5C32AC2B13}">
      <dgm:prSet/>
      <dgm:spPr/>
    </dgm:pt>
    <dgm:pt modelId="{5ECFA321-FD76-49C1-8E39-3F758FFE2EC0}" type="pres">
      <dgm:prSet presAssocID="{D4EDBA1C-C6F5-41B1-A7B5-959ADC719CA3}" presName="linearFlow" presStyleCnt="0">
        <dgm:presLayoutVars>
          <dgm:dir/>
          <dgm:animLvl val="lvl"/>
          <dgm:resizeHandles/>
        </dgm:presLayoutVars>
      </dgm:prSet>
      <dgm:spPr/>
      <dgm:t>
        <a:bodyPr/>
        <a:lstStyle/>
        <a:p>
          <a:endParaRPr lang="en-US"/>
        </a:p>
      </dgm:t>
    </dgm:pt>
    <dgm:pt modelId="{03F6F54D-20A2-4609-A9BA-EC94FF9EFB32}" type="pres">
      <dgm:prSet presAssocID="{A7BAAC34-A767-42F1-8310-B9E1696A7EA5}" presName="compositeNode" presStyleCnt="0">
        <dgm:presLayoutVars>
          <dgm:bulletEnabled val="1"/>
        </dgm:presLayoutVars>
      </dgm:prSet>
      <dgm:spPr/>
    </dgm:pt>
    <dgm:pt modelId="{969A85A2-B179-478C-9F8E-977CFC939A1D}" type="pres">
      <dgm:prSet presAssocID="{A7BAAC34-A767-42F1-8310-B9E1696A7EA5}" presName="image" presStyleLbl="fgImgPlace1" presStyleIdx="0" presStyleCnt="3"/>
      <dgm:spPr/>
    </dgm:pt>
    <dgm:pt modelId="{2319F7EE-3528-49BE-8E83-9291678CEB24}" type="pres">
      <dgm:prSet presAssocID="{A7BAAC34-A767-42F1-8310-B9E1696A7EA5}" presName="childNode" presStyleLbl="node1" presStyleIdx="0" presStyleCnt="3">
        <dgm:presLayoutVars>
          <dgm:bulletEnabled val="1"/>
        </dgm:presLayoutVars>
      </dgm:prSet>
      <dgm:spPr/>
      <dgm:t>
        <a:bodyPr/>
        <a:lstStyle/>
        <a:p>
          <a:endParaRPr lang="en-US"/>
        </a:p>
      </dgm:t>
    </dgm:pt>
    <dgm:pt modelId="{ED9DC9D7-5F91-4D25-89E7-2AC943A8CAA3}" type="pres">
      <dgm:prSet presAssocID="{A7BAAC34-A767-42F1-8310-B9E1696A7EA5}" presName="parentNode" presStyleLbl="revTx" presStyleIdx="0" presStyleCnt="3">
        <dgm:presLayoutVars>
          <dgm:chMax val="0"/>
          <dgm:bulletEnabled val="1"/>
        </dgm:presLayoutVars>
      </dgm:prSet>
      <dgm:spPr/>
      <dgm:t>
        <a:bodyPr/>
        <a:lstStyle/>
        <a:p>
          <a:endParaRPr lang="en-US"/>
        </a:p>
      </dgm:t>
    </dgm:pt>
    <dgm:pt modelId="{65EA3D45-606B-4236-B741-F0577E48FCAE}" type="pres">
      <dgm:prSet presAssocID="{856431BA-0E76-429A-9B34-7FFC269DF3C6}" presName="sibTrans" presStyleCnt="0"/>
      <dgm:spPr/>
    </dgm:pt>
    <dgm:pt modelId="{D26BCA83-A970-4D6C-9092-E07A84FF46B2}" type="pres">
      <dgm:prSet presAssocID="{94DA018C-EE17-4D8A-B3E0-48FF44359D7D}" presName="compositeNode" presStyleCnt="0">
        <dgm:presLayoutVars>
          <dgm:bulletEnabled val="1"/>
        </dgm:presLayoutVars>
      </dgm:prSet>
      <dgm:spPr/>
    </dgm:pt>
    <dgm:pt modelId="{A4DB8829-437C-4D6B-BD7E-5CEC9E936F59}" type="pres">
      <dgm:prSet presAssocID="{94DA018C-EE17-4D8A-B3E0-48FF44359D7D}" presName="image" presStyleLbl="fgImgPlace1" presStyleIdx="1" presStyleCnt="3"/>
      <dgm:spPr/>
    </dgm:pt>
    <dgm:pt modelId="{1C952B25-8416-46B0-8B8F-C65ACCD9555F}" type="pres">
      <dgm:prSet presAssocID="{94DA018C-EE17-4D8A-B3E0-48FF44359D7D}" presName="childNode" presStyleLbl="node1" presStyleIdx="1" presStyleCnt="3">
        <dgm:presLayoutVars>
          <dgm:bulletEnabled val="1"/>
        </dgm:presLayoutVars>
      </dgm:prSet>
      <dgm:spPr/>
      <dgm:t>
        <a:bodyPr/>
        <a:lstStyle/>
        <a:p>
          <a:endParaRPr lang="en-US"/>
        </a:p>
      </dgm:t>
    </dgm:pt>
    <dgm:pt modelId="{362E8AEB-3E51-48A5-97CD-17ECC57945B4}" type="pres">
      <dgm:prSet presAssocID="{94DA018C-EE17-4D8A-B3E0-48FF44359D7D}" presName="parentNode" presStyleLbl="revTx" presStyleIdx="1" presStyleCnt="3">
        <dgm:presLayoutVars>
          <dgm:chMax val="0"/>
          <dgm:bulletEnabled val="1"/>
        </dgm:presLayoutVars>
      </dgm:prSet>
      <dgm:spPr/>
      <dgm:t>
        <a:bodyPr/>
        <a:lstStyle/>
        <a:p>
          <a:endParaRPr lang="en-US"/>
        </a:p>
      </dgm:t>
    </dgm:pt>
    <dgm:pt modelId="{23B8CEB9-6091-4AE1-B7EF-FE8C5C48E75B}" type="pres">
      <dgm:prSet presAssocID="{DA3F970B-5289-4D30-8E15-58D22DD11FBC}" presName="sibTrans" presStyleCnt="0"/>
      <dgm:spPr/>
    </dgm:pt>
    <dgm:pt modelId="{AD19D5A2-20B0-4043-AAD0-9E5CCCAA46E6}" type="pres">
      <dgm:prSet presAssocID="{FC2D186E-440C-42AF-91D9-27CB85E1E90D}" presName="compositeNode" presStyleCnt="0">
        <dgm:presLayoutVars>
          <dgm:bulletEnabled val="1"/>
        </dgm:presLayoutVars>
      </dgm:prSet>
      <dgm:spPr/>
    </dgm:pt>
    <dgm:pt modelId="{46C065EF-54F1-48C2-AB49-81296A19394E}" type="pres">
      <dgm:prSet presAssocID="{FC2D186E-440C-42AF-91D9-27CB85E1E90D}" presName="image" presStyleLbl="fgImgPlace1" presStyleIdx="2" presStyleCnt="3"/>
      <dgm:spPr/>
    </dgm:pt>
    <dgm:pt modelId="{9271B1C5-60C9-485A-87E8-CB2A2F44B6F4}" type="pres">
      <dgm:prSet presAssocID="{FC2D186E-440C-42AF-91D9-27CB85E1E90D}" presName="childNode" presStyleLbl="node1" presStyleIdx="2" presStyleCnt="3">
        <dgm:presLayoutVars>
          <dgm:bulletEnabled val="1"/>
        </dgm:presLayoutVars>
      </dgm:prSet>
      <dgm:spPr/>
      <dgm:t>
        <a:bodyPr/>
        <a:lstStyle/>
        <a:p>
          <a:endParaRPr lang="en-US"/>
        </a:p>
      </dgm:t>
    </dgm:pt>
    <dgm:pt modelId="{95F2ADE5-7781-4852-9E76-F3EB210654EA}" type="pres">
      <dgm:prSet presAssocID="{FC2D186E-440C-42AF-91D9-27CB85E1E90D}" presName="parentNode" presStyleLbl="revTx" presStyleIdx="2" presStyleCnt="3">
        <dgm:presLayoutVars>
          <dgm:chMax val="0"/>
          <dgm:bulletEnabled val="1"/>
        </dgm:presLayoutVars>
      </dgm:prSet>
      <dgm:spPr/>
      <dgm:t>
        <a:bodyPr/>
        <a:lstStyle/>
        <a:p>
          <a:endParaRPr lang="en-US"/>
        </a:p>
      </dgm:t>
    </dgm:pt>
  </dgm:ptLst>
  <dgm:cxnLst>
    <dgm:cxn modelId="{C15A3C00-73C3-469A-87B9-6A58076A4ED8}" type="presOf" srcId="{D4EDBA1C-C6F5-41B1-A7B5-959ADC719CA3}" destId="{5ECFA321-FD76-49C1-8E39-3F758FFE2EC0}" srcOrd="0" destOrd="0" presId="urn:microsoft.com/office/officeart/2005/8/layout/hList2"/>
    <dgm:cxn modelId="{DC25FA37-5CA4-4575-995A-18181317C478}" type="presOf" srcId="{1F7FFF89-6129-41AD-9D89-B8833D573A08}" destId="{2319F7EE-3528-49BE-8E83-9291678CEB24}" srcOrd="0" destOrd="6" presId="urn:microsoft.com/office/officeart/2005/8/layout/hList2"/>
    <dgm:cxn modelId="{3460E98B-91BC-4D0E-A970-F736C8B9E900}" type="presOf" srcId="{AA8A6F89-A33D-4761-AA0A-A4A74E7219A6}" destId="{1C952B25-8416-46B0-8B8F-C65ACCD9555F}" srcOrd="0" destOrd="3" presId="urn:microsoft.com/office/officeart/2005/8/layout/hList2"/>
    <dgm:cxn modelId="{C01A56A1-3933-47BA-8916-BCFE677FB846}" srcId="{94DA018C-EE17-4D8A-B3E0-48FF44359D7D}" destId="{E444077C-12AD-4664-AA32-5F758AEDD10D}" srcOrd="1" destOrd="0" parTransId="{7B093EF4-2E1C-4CE1-8BB4-7307B6D5A7C6}" sibTransId="{8919B625-0A6A-4FEF-B929-153F34942641}"/>
    <dgm:cxn modelId="{4F12ED6C-D418-4180-AE46-2B236FE8E8C9}" srcId="{94DA018C-EE17-4D8A-B3E0-48FF44359D7D}" destId="{21741498-6199-45BA-9A88-4DEB09EB5B71}" srcOrd="0" destOrd="0" parTransId="{D3341246-D07F-4030-9AED-B28A81754BE3}" sibTransId="{D505D1A7-9D7F-48A2-8C9B-241D82DB4FE3}"/>
    <dgm:cxn modelId="{A89A7B61-2A3F-400C-A7ED-704507474C4E}" type="presOf" srcId="{D8DF0873-F800-4A74-8EF4-CDA622F44EAC}" destId="{9271B1C5-60C9-485A-87E8-CB2A2F44B6F4}" srcOrd="0" destOrd="3" presId="urn:microsoft.com/office/officeart/2005/8/layout/hList2"/>
    <dgm:cxn modelId="{96163755-9CCE-444F-910D-9E2FA6079F31}" srcId="{94DA018C-EE17-4D8A-B3E0-48FF44359D7D}" destId="{F5195622-BC56-4EFF-8EA9-5BC54781CB1B}" srcOrd="4" destOrd="0" parTransId="{2773B7C4-016F-4AB4-B97F-AFB935507D13}" sibTransId="{9B8FB467-FD0D-485F-9845-CDC86085DD59}"/>
    <dgm:cxn modelId="{42E86A4B-8E50-4107-A457-7DF18514F0A8}" type="presOf" srcId="{E444077C-12AD-4664-AA32-5F758AEDD10D}" destId="{1C952B25-8416-46B0-8B8F-C65ACCD9555F}" srcOrd="0" destOrd="1" presId="urn:microsoft.com/office/officeart/2005/8/layout/hList2"/>
    <dgm:cxn modelId="{AFF8B8A2-C0F5-4F1B-909B-C05056CE7063}" type="presOf" srcId="{6250F042-3E54-4B5E-AA7B-BA7B22BE6993}" destId="{2319F7EE-3528-49BE-8E83-9291678CEB24}" srcOrd="0" destOrd="1" presId="urn:microsoft.com/office/officeart/2005/8/layout/hList2"/>
    <dgm:cxn modelId="{DE1473B2-59AD-4A15-A8F0-514974D14F1E}" type="presOf" srcId="{48065971-6763-4BDF-A74D-5A16904A0FD0}" destId="{2319F7EE-3528-49BE-8E83-9291678CEB24}" srcOrd="0" destOrd="0" presId="urn:microsoft.com/office/officeart/2005/8/layout/hList2"/>
    <dgm:cxn modelId="{A3557CFD-1970-4A0B-BD02-DC3E973F9A7F}" type="presOf" srcId="{21741498-6199-45BA-9A88-4DEB09EB5B71}" destId="{1C952B25-8416-46B0-8B8F-C65ACCD9555F}" srcOrd="0" destOrd="0" presId="urn:microsoft.com/office/officeart/2005/8/layout/hList2"/>
    <dgm:cxn modelId="{887F0A47-D351-491A-B12F-DA2442F8E148}" type="presOf" srcId="{A7BAAC34-A767-42F1-8310-B9E1696A7EA5}" destId="{ED9DC9D7-5F91-4D25-89E7-2AC943A8CAA3}" srcOrd="0" destOrd="0" presId="urn:microsoft.com/office/officeart/2005/8/layout/hList2"/>
    <dgm:cxn modelId="{A94AAFF1-311B-4BA9-8803-B12039B3A899}" type="presOf" srcId="{7C48D388-1721-4ACA-B9C5-F7DE4E4361D8}" destId="{9271B1C5-60C9-485A-87E8-CB2A2F44B6F4}" srcOrd="0" destOrd="1" presId="urn:microsoft.com/office/officeart/2005/8/layout/hList2"/>
    <dgm:cxn modelId="{5372DF61-15B0-4895-8848-0C00587E0FC3}" type="presOf" srcId="{03A869B9-3348-4A61-81D2-25C3E2C20B34}" destId="{1C952B25-8416-46B0-8B8F-C65ACCD9555F}" srcOrd="0" destOrd="2" presId="urn:microsoft.com/office/officeart/2005/8/layout/hList2"/>
    <dgm:cxn modelId="{9AF20561-D5C7-4ED8-A940-4F5410B22485}" srcId="{A7BAAC34-A767-42F1-8310-B9E1696A7EA5}" destId="{48065971-6763-4BDF-A74D-5A16904A0FD0}" srcOrd="0" destOrd="0" parTransId="{F996CCB5-4CE8-4390-B6EE-A8BEDF38052C}" sibTransId="{4C4BAB6D-EC6A-4333-911E-805ABC3F83A5}"/>
    <dgm:cxn modelId="{F1346739-38C8-4422-B74C-41FA23F65FB0}" type="presOf" srcId="{FC2D186E-440C-42AF-91D9-27CB85E1E90D}" destId="{95F2ADE5-7781-4852-9E76-F3EB210654EA}" srcOrd="0" destOrd="0" presId="urn:microsoft.com/office/officeart/2005/8/layout/hList2"/>
    <dgm:cxn modelId="{74A6E9F8-7889-448B-B2CA-02499F2D8943}" srcId="{A7BAAC34-A767-42F1-8310-B9E1696A7EA5}" destId="{13C6CD2B-03A1-4B46-ADA4-946359378607}" srcOrd="7" destOrd="0" parTransId="{2E8F9505-7E69-4817-A4E3-3CE07F237583}" sibTransId="{0E473DBD-CA24-4485-8E6A-08F444B5FE5F}"/>
    <dgm:cxn modelId="{A62B91FC-8CB7-401F-8281-EFCECFFFC632}" srcId="{A7BAAC34-A767-42F1-8310-B9E1696A7EA5}" destId="{D84C8A45-A666-46F0-AE33-18691BFBD013}" srcOrd="2" destOrd="0" parTransId="{9A01EB5E-A484-4919-9C33-A487F180526A}" sibTransId="{6E13FE4D-FE7A-4DEC-BA27-96C94E365D97}"/>
    <dgm:cxn modelId="{51BBD93D-DB9B-4CF5-9150-33A503AC2932}" srcId="{94DA018C-EE17-4D8A-B3E0-48FF44359D7D}" destId="{AA8A6F89-A33D-4761-AA0A-A4A74E7219A6}" srcOrd="3" destOrd="0" parTransId="{8451025F-7ED9-417B-A0EC-EB1DA8E44F3E}" sibTransId="{AF9F7976-4E46-4FF0-9044-09197ED9D3C5}"/>
    <dgm:cxn modelId="{C5B42F12-7A89-4631-A0AC-92A6C5FCD4CC}" srcId="{FC2D186E-440C-42AF-91D9-27CB85E1E90D}" destId="{AED98A8D-4503-46F4-8E0F-B8465D9F4BA3}" srcOrd="2" destOrd="0" parTransId="{9D6A316B-ABCA-4CA0-A838-A4D3949E0F59}" sibTransId="{E36528E1-2042-4CE7-8714-7A4DC218D5F3}"/>
    <dgm:cxn modelId="{54A63EF7-A5BE-4F52-800A-427F4422850B}" srcId="{D4EDBA1C-C6F5-41B1-A7B5-959ADC719CA3}" destId="{94DA018C-EE17-4D8A-B3E0-48FF44359D7D}" srcOrd="1" destOrd="0" parTransId="{A1D915D1-DC4A-4F46-A4C5-EA413571BDC4}" sibTransId="{DA3F970B-5289-4D30-8E15-58D22DD11FBC}"/>
    <dgm:cxn modelId="{3FA140E7-DE02-406A-91E6-95B080F8E143}" srcId="{FC2D186E-440C-42AF-91D9-27CB85E1E90D}" destId="{D8DF0873-F800-4A74-8EF4-CDA622F44EAC}" srcOrd="3" destOrd="0" parTransId="{D2BC1D4C-C8EC-46CE-AAB6-E9F790037484}" sibTransId="{FF08F5EC-5F75-492A-8952-9FC729CF98DE}"/>
    <dgm:cxn modelId="{CFF8B277-026B-4C70-BF03-03A0F8B2442D}" srcId="{A7BAAC34-A767-42F1-8310-B9E1696A7EA5}" destId="{D78CD0CD-4B5D-4930-BA3D-5DDDDF7341DE}" srcOrd="4" destOrd="0" parTransId="{00C2133D-BEB3-4534-8BA6-83EC1A58BBD2}" sibTransId="{6F580C0D-5AB1-41E8-88C8-F4ED12E54D10}"/>
    <dgm:cxn modelId="{F872B4CF-2F80-4212-9024-77B1208608B8}" type="presOf" srcId="{D78CD0CD-4B5D-4930-BA3D-5DDDDF7341DE}" destId="{2319F7EE-3528-49BE-8E83-9291678CEB24}" srcOrd="0" destOrd="4" presId="urn:microsoft.com/office/officeart/2005/8/layout/hList2"/>
    <dgm:cxn modelId="{B4744BAB-F3C7-48CA-A4B1-AE7A34196EAA}" type="presOf" srcId="{D84C8A45-A666-46F0-AE33-18691BFBD013}" destId="{2319F7EE-3528-49BE-8E83-9291678CEB24}" srcOrd="0" destOrd="2" presId="urn:microsoft.com/office/officeart/2005/8/layout/hList2"/>
    <dgm:cxn modelId="{72ACF2A5-2BE8-48D1-AE8B-AE5AD7387E86}" type="presOf" srcId="{A2C2BE8A-7964-426C-9F13-0883BA132A04}" destId="{2319F7EE-3528-49BE-8E83-9291678CEB24}" srcOrd="0" destOrd="5" presId="urn:microsoft.com/office/officeart/2005/8/layout/hList2"/>
    <dgm:cxn modelId="{0145401E-8E9C-4E35-86D6-5D9ECCBE71D3}" type="presOf" srcId="{F5195622-BC56-4EFF-8EA9-5BC54781CB1B}" destId="{1C952B25-8416-46B0-8B8F-C65ACCD9555F}" srcOrd="0" destOrd="4" presId="urn:microsoft.com/office/officeart/2005/8/layout/hList2"/>
    <dgm:cxn modelId="{B0D48059-E93F-49DC-9764-C19B9A0B5629}" srcId="{FC2D186E-440C-42AF-91D9-27CB85E1E90D}" destId="{4F6B2394-4120-4B64-915D-847F765D9669}" srcOrd="0" destOrd="0" parTransId="{7A377762-D8D6-42AC-9761-C2B2041772D8}" sibTransId="{0034D8C3-51B5-4D96-8C4E-D0C72CD25BE4}"/>
    <dgm:cxn modelId="{2DBFDB69-21E9-4C0D-9C4F-B0F9D5583F6D}" srcId="{A7BAAC34-A767-42F1-8310-B9E1696A7EA5}" destId="{6250F042-3E54-4B5E-AA7B-BA7B22BE6993}" srcOrd="1" destOrd="0" parTransId="{A2C5E916-4DF6-4A9E-BB54-124B8D013480}" sibTransId="{5E9DFA90-70D9-4D16-9059-510FFFA15ECA}"/>
    <dgm:cxn modelId="{195D5221-38ED-416E-B33A-8EDE6105FD1A}" srcId="{A7BAAC34-A767-42F1-8310-B9E1696A7EA5}" destId="{97E5175B-7F8E-422D-8BA7-EFD7D0E6643E}" srcOrd="8" destOrd="0" parTransId="{08C00A0B-49A3-4DDC-8342-16FCE5D00717}" sibTransId="{5E6A5FBC-E37A-4E00-9A7D-3F2C64B04693}"/>
    <dgm:cxn modelId="{83350C5F-3193-45A9-BC2A-956D481B6767}" srcId="{94DA018C-EE17-4D8A-B3E0-48FF44359D7D}" destId="{B5904DCE-30F5-4721-84DC-ECA57BA48AC5}" srcOrd="5" destOrd="0" parTransId="{EA2777E4-4F1D-4879-8A9B-00A032166D7D}" sibTransId="{34A9950C-7C50-49B4-929C-122EF2896776}"/>
    <dgm:cxn modelId="{156F5323-ABDD-4ABE-AF79-FEC5B0B96C2A}" srcId="{FC2D186E-440C-42AF-91D9-27CB85E1E90D}" destId="{8B36232C-F3DE-47EE-AE1B-5B070919AA70}" srcOrd="4" destOrd="0" parTransId="{5D2F5301-440D-4099-AE86-CDC0D4C02EEF}" sibTransId="{4C810B2A-0888-4D45-AAC8-3F7167569E92}"/>
    <dgm:cxn modelId="{FDDCC33D-ECA2-4BDF-8F19-73D8FE82E2E3}" type="presOf" srcId="{94DA018C-EE17-4D8A-B3E0-48FF44359D7D}" destId="{362E8AEB-3E51-48A5-97CD-17ECC57945B4}" srcOrd="0" destOrd="0" presId="urn:microsoft.com/office/officeart/2005/8/layout/hList2"/>
    <dgm:cxn modelId="{FDE60739-B09A-4D53-A180-B6CF9DF84D75}" srcId="{D4EDBA1C-C6F5-41B1-A7B5-959ADC719CA3}" destId="{FC2D186E-440C-42AF-91D9-27CB85E1E90D}" srcOrd="2" destOrd="0" parTransId="{74091DE0-A98E-450A-BE9C-576B7AC51115}" sibTransId="{A284DD4A-823A-4F3F-93E6-1F7A0758D5BC}"/>
    <dgm:cxn modelId="{B16F6AFD-1104-4907-9C59-F8F4D25C40BE}" srcId="{A7BAAC34-A767-42F1-8310-B9E1696A7EA5}" destId="{A2C2BE8A-7964-426C-9F13-0883BA132A04}" srcOrd="5" destOrd="0" parTransId="{4B37BFFE-6B19-4042-B8B6-089BB729D4AE}" sibTransId="{2C9BE850-29A2-4EDD-82C2-96DE43EFB80E}"/>
    <dgm:cxn modelId="{802B2692-E633-475D-8153-0E7E5173F224}" type="presOf" srcId="{4BF3945F-006F-4B66-940D-0D0099B840C2}" destId="{2319F7EE-3528-49BE-8E83-9291678CEB24}" srcOrd="0" destOrd="3" presId="urn:microsoft.com/office/officeart/2005/8/layout/hList2"/>
    <dgm:cxn modelId="{FF804379-BDC6-44CB-8F27-5102D6AA656A}" srcId="{A7BAAC34-A767-42F1-8310-B9E1696A7EA5}" destId="{4BF3945F-006F-4B66-940D-0D0099B840C2}" srcOrd="3" destOrd="0" parTransId="{2EEDBF52-9267-4798-9E2E-4AF998A141D0}" sibTransId="{C26F5251-4600-43B4-B02D-091BDE125CA7}"/>
    <dgm:cxn modelId="{992E8E3F-E3A1-4D19-B203-7972030D0A00}" srcId="{D4EDBA1C-C6F5-41B1-A7B5-959ADC719CA3}" destId="{A7BAAC34-A767-42F1-8310-B9E1696A7EA5}" srcOrd="0" destOrd="0" parTransId="{97C7DFD6-7669-4CA0-A4F5-BD58F31F506D}" sibTransId="{856431BA-0E76-429A-9B34-7FFC269DF3C6}"/>
    <dgm:cxn modelId="{BAC1ABF0-090D-4503-847F-7290E1933F9C}" srcId="{94DA018C-EE17-4D8A-B3E0-48FF44359D7D}" destId="{03A869B9-3348-4A61-81D2-25C3E2C20B34}" srcOrd="2" destOrd="0" parTransId="{56C6F5DA-5D57-472B-80E5-DCE9D5AD5C5E}" sibTransId="{762A23C3-B11C-47B5-B55B-8A31B1C72D2D}"/>
    <dgm:cxn modelId="{C14B9218-3A6E-4E62-B44D-2B5C32AC2B13}" srcId="{FC2D186E-440C-42AF-91D9-27CB85E1E90D}" destId="{7C48D388-1721-4ACA-B9C5-F7DE4E4361D8}" srcOrd="1" destOrd="0" parTransId="{7AD12D07-20CB-4C38-967D-2554E04427B6}" sibTransId="{7CD0C49E-1663-48BD-BA8C-BD1B0AA411E8}"/>
    <dgm:cxn modelId="{FF937F72-BFD3-45B5-A313-E83D6F6B8EFE}" type="presOf" srcId="{B5904DCE-30F5-4721-84DC-ECA57BA48AC5}" destId="{1C952B25-8416-46B0-8B8F-C65ACCD9555F}" srcOrd="0" destOrd="5" presId="urn:microsoft.com/office/officeart/2005/8/layout/hList2"/>
    <dgm:cxn modelId="{264CEC40-840E-4761-9D0C-268356105C26}" type="presOf" srcId="{13C6CD2B-03A1-4B46-ADA4-946359378607}" destId="{2319F7EE-3528-49BE-8E83-9291678CEB24}" srcOrd="0" destOrd="7" presId="urn:microsoft.com/office/officeart/2005/8/layout/hList2"/>
    <dgm:cxn modelId="{1FD39C06-4A26-4C23-8ECD-532DE26E63CF}" type="presOf" srcId="{97E5175B-7F8E-422D-8BA7-EFD7D0E6643E}" destId="{2319F7EE-3528-49BE-8E83-9291678CEB24}" srcOrd="0" destOrd="8" presId="urn:microsoft.com/office/officeart/2005/8/layout/hList2"/>
    <dgm:cxn modelId="{11D3F8BF-46FD-4EE0-B03A-57340EADFCDA}" type="presOf" srcId="{4F6B2394-4120-4B64-915D-847F765D9669}" destId="{9271B1C5-60C9-485A-87E8-CB2A2F44B6F4}" srcOrd="0" destOrd="0" presId="urn:microsoft.com/office/officeart/2005/8/layout/hList2"/>
    <dgm:cxn modelId="{F91E79A5-DF3F-4DAB-95D1-6FAA5EEAAAF4}" type="presOf" srcId="{8B36232C-F3DE-47EE-AE1B-5B070919AA70}" destId="{9271B1C5-60C9-485A-87E8-CB2A2F44B6F4}" srcOrd="0" destOrd="4" presId="urn:microsoft.com/office/officeart/2005/8/layout/hList2"/>
    <dgm:cxn modelId="{21B856A3-F852-4461-8129-70EE883B3FCF}" srcId="{A7BAAC34-A767-42F1-8310-B9E1696A7EA5}" destId="{1F7FFF89-6129-41AD-9D89-B8833D573A08}" srcOrd="6" destOrd="0" parTransId="{80BF8D82-47D0-40BC-859A-4E013186EB14}" sibTransId="{13875827-12A5-4C43-A26C-2C9AB1C9051C}"/>
    <dgm:cxn modelId="{8960AC5B-F89F-44BE-85E1-8CEED2FF23E9}" type="presOf" srcId="{AED98A8D-4503-46F4-8E0F-B8465D9F4BA3}" destId="{9271B1C5-60C9-485A-87E8-CB2A2F44B6F4}" srcOrd="0" destOrd="2" presId="urn:microsoft.com/office/officeart/2005/8/layout/hList2"/>
    <dgm:cxn modelId="{0D323CE7-1273-427A-BE96-0C2A129C3533}" type="presParOf" srcId="{5ECFA321-FD76-49C1-8E39-3F758FFE2EC0}" destId="{03F6F54D-20A2-4609-A9BA-EC94FF9EFB32}" srcOrd="0" destOrd="0" presId="urn:microsoft.com/office/officeart/2005/8/layout/hList2"/>
    <dgm:cxn modelId="{3133FD8D-B6D6-4EBA-95C8-8484DA1E6367}" type="presParOf" srcId="{03F6F54D-20A2-4609-A9BA-EC94FF9EFB32}" destId="{969A85A2-B179-478C-9F8E-977CFC939A1D}" srcOrd="0" destOrd="0" presId="urn:microsoft.com/office/officeart/2005/8/layout/hList2"/>
    <dgm:cxn modelId="{2EB0AF59-4CCB-45F3-BBDE-7B5C12EC0BC3}" type="presParOf" srcId="{03F6F54D-20A2-4609-A9BA-EC94FF9EFB32}" destId="{2319F7EE-3528-49BE-8E83-9291678CEB24}" srcOrd="1" destOrd="0" presId="urn:microsoft.com/office/officeart/2005/8/layout/hList2"/>
    <dgm:cxn modelId="{1A05E28E-071B-4BEF-841C-2BB177CF058A}" type="presParOf" srcId="{03F6F54D-20A2-4609-A9BA-EC94FF9EFB32}" destId="{ED9DC9D7-5F91-4D25-89E7-2AC943A8CAA3}" srcOrd="2" destOrd="0" presId="urn:microsoft.com/office/officeart/2005/8/layout/hList2"/>
    <dgm:cxn modelId="{9EDD3D02-78A6-43BC-BCBF-750CD19B5FDC}" type="presParOf" srcId="{5ECFA321-FD76-49C1-8E39-3F758FFE2EC0}" destId="{65EA3D45-606B-4236-B741-F0577E48FCAE}" srcOrd="1" destOrd="0" presId="urn:microsoft.com/office/officeart/2005/8/layout/hList2"/>
    <dgm:cxn modelId="{52E658D2-B010-4294-BF20-81C14BFCDA2C}" type="presParOf" srcId="{5ECFA321-FD76-49C1-8E39-3F758FFE2EC0}" destId="{D26BCA83-A970-4D6C-9092-E07A84FF46B2}" srcOrd="2" destOrd="0" presId="urn:microsoft.com/office/officeart/2005/8/layout/hList2"/>
    <dgm:cxn modelId="{8B763301-0DEC-47DB-BD74-F42AB37DDDAC}" type="presParOf" srcId="{D26BCA83-A970-4D6C-9092-E07A84FF46B2}" destId="{A4DB8829-437C-4D6B-BD7E-5CEC9E936F59}" srcOrd="0" destOrd="0" presId="urn:microsoft.com/office/officeart/2005/8/layout/hList2"/>
    <dgm:cxn modelId="{0F383573-6695-49C0-A408-46DD489BF2EA}" type="presParOf" srcId="{D26BCA83-A970-4D6C-9092-E07A84FF46B2}" destId="{1C952B25-8416-46B0-8B8F-C65ACCD9555F}" srcOrd="1" destOrd="0" presId="urn:microsoft.com/office/officeart/2005/8/layout/hList2"/>
    <dgm:cxn modelId="{8EA54F85-65B2-4A75-B3B6-5FBAB2B08E60}" type="presParOf" srcId="{D26BCA83-A970-4D6C-9092-E07A84FF46B2}" destId="{362E8AEB-3E51-48A5-97CD-17ECC57945B4}" srcOrd="2" destOrd="0" presId="urn:microsoft.com/office/officeart/2005/8/layout/hList2"/>
    <dgm:cxn modelId="{4C915BB9-2F64-46FC-B5DD-7A701C9D4EB9}" type="presParOf" srcId="{5ECFA321-FD76-49C1-8E39-3F758FFE2EC0}" destId="{23B8CEB9-6091-4AE1-B7EF-FE8C5C48E75B}" srcOrd="3" destOrd="0" presId="urn:microsoft.com/office/officeart/2005/8/layout/hList2"/>
    <dgm:cxn modelId="{2DBA81BA-F72E-4D45-9E8A-0F337BD45F7C}" type="presParOf" srcId="{5ECFA321-FD76-49C1-8E39-3F758FFE2EC0}" destId="{AD19D5A2-20B0-4043-AAD0-9E5CCCAA46E6}" srcOrd="4" destOrd="0" presId="urn:microsoft.com/office/officeart/2005/8/layout/hList2"/>
    <dgm:cxn modelId="{C677301C-AAA4-4219-8E34-C429CBEA1E9D}" type="presParOf" srcId="{AD19D5A2-20B0-4043-AAD0-9E5CCCAA46E6}" destId="{46C065EF-54F1-48C2-AB49-81296A19394E}" srcOrd="0" destOrd="0" presId="urn:microsoft.com/office/officeart/2005/8/layout/hList2"/>
    <dgm:cxn modelId="{F2BA81F5-484C-433F-B9D7-8EA8314272DB}" type="presParOf" srcId="{AD19D5A2-20B0-4043-AAD0-9E5CCCAA46E6}" destId="{9271B1C5-60C9-485A-87E8-CB2A2F44B6F4}" srcOrd="1" destOrd="0" presId="urn:microsoft.com/office/officeart/2005/8/layout/hList2"/>
    <dgm:cxn modelId="{D65E6D40-FB1D-44FA-BC1D-B82C27D12A90}" type="presParOf" srcId="{AD19D5A2-20B0-4043-AAD0-9E5CCCAA46E6}" destId="{95F2ADE5-7781-4852-9E76-F3EB210654EA}" srcOrd="2" destOrd="0" presId="urn:microsoft.com/office/officeart/2005/8/layout/hList2"/>
  </dgm:cxnLst>
  <dgm:bg/>
  <dgm:whole/>
</dgm:dataModel>
</file>

<file path=ppt/diagrams/data2.xml><?xml version="1.0" encoding="utf-8"?>
<dgm:dataModel xmlns:dgm="http://schemas.openxmlformats.org/drawingml/2006/diagram" xmlns:a="http://schemas.openxmlformats.org/drawingml/2006/main">
  <dgm:ptLst>
    <dgm:pt modelId="{F4ACBEAB-BE5A-4E7F-B1B3-9C12568F8AE7}"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94DD68B9-BF04-45F6-A05A-605E146B4AE7}">
      <dgm:prSet phldrT="[Text]"/>
      <dgm:spPr/>
      <dgm:t>
        <a:bodyPr/>
        <a:lstStyle/>
        <a:p>
          <a:r>
            <a:rPr lang="en-US" dirty="0" smtClean="0"/>
            <a:t>Finding a Lot</a:t>
          </a:r>
          <a:endParaRPr lang="en-US" dirty="0"/>
        </a:p>
      </dgm:t>
    </dgm:pt>
    <dgm:pt modelId="{8B715F2D-BBB9-4C9D-A4C1-1BC9E75AE496}" type="parTrans" cxnId="{CAB311A3-77CD-4CC1-838B-559069AE8E85}">
      <dgm:prSet/>
      <dgm:spPr/>
      <dgm:t>
        <a:bodyPr/>
        <a:lstStyle/>
        <a:p>
          <a:endParaRPr lang="en-US"/>
        </a:p>
      </dgm:t>
    </dgm:pt>
    <dgm:pt modelId="{97BAED2E-D0A0-4A3B-9572-D574BBF64DD7}" type="sibTrans" cxnId="{CAB311A3-77CD-4CC1-838B-559069AE8E85}">
      <dgm:prSet/>
      <dgm:spPr/>
      <dgm:t>
        <a:bodyPr/>
        <a:lstStyle/>
        <a:p>
          <a:endParaRPr lang="en-US"/>
        </a:p>
      </dgm:t>
    </dgm:pt>
    <dgm:pt modelId="{5C2109BD-30C6-4AF3-8E6B-8AD3E2A6918B}">
      <dgm:prSet phldrT="[Text]"/>
      <dgm:spPr/>
      <dgm:t>
        <a:bodyPr/>
        <a:lstStyle/>
        <a:p>
          <a:r>
            <a:rPr lang="en-US" dirty="0" smtClean="0"/>
            <a:t>Tinker with building</a:t>
          </a:r>
          <a:endParaRPr lang="en-US" dirty="0"/>
        </a:p>
      </dgm:t>
    </dgm:pt>
    <dgm:pt modelId="{763A1D74-1F5E-4427-8D19-AB01E10BB06D}" type="parTrans" cxnId="{0A7DD4B7-4F17-4419-B156-DC1707E6D9EC}">
      <dgm:prSet/>
      <dgm:spPr/>
      <dgm:t>
        <a:bodyPr/>
        <a:lstStyle/>
        <a:p>
          <a:endParaRPr lang="en-US"/>
        </a:p>
      </dgm:t>
    </dgm:pt>
    <dgm:pt modelId="{07E2AAB2-FD25-4148-A6C8-CC1C00CB43C9}" type="sibTrans" cxnId="{0A7DD4B7-4F17-4419-B156-DC1707E6D9EC}">
      <dgm:prSet/>
      <dgm:spPr/>
      <dgm:t>
        <a:bodyPr/>
        <a:lstStyle/>
        <a:p>
          <a:endParaRPr lang="en-US"/>
        </a:p>
      </dgm:t>
    </dgm:pt>
    <dgm:pt modelId="{3E3D9722-E558-4D19-A8C5-C32893B282B2}">
      <dgm:prSet phldrT="[Text]"/>
      <dgm:spPr/>
      <dgm:t>
        <a:bodyPr/>
        <a:lstStyle/>
        <a:p>
          <a:r>
            <a:rPr lang="en-US" dirty="0" smtClean="0"/>
            <a:t>Add/subtract floor</a:t>
          </a:r>
          <a:endParaRPr lang="en-US" dirty="0"/>
        </a:p>
      </dgm:t>
    </dgm:pt>
    <dgm:pt modelId="{79D70ECA-45B0-4C85-9002-8388EC15ACE4}" type="parTrans" cxnId="{EFF596A5-AE89-4433-8106-3FCA4EBD9FA4}">
      <dgm:prSet/>
      <dgm:spPr/>
      <dgm:t>
        <a:bodyPr/>
        <a:lstStyle/>
        <a:p>
          <a:endParaRPr lang="en-US"/>
        </a:p>
      </dgm:t>
    </dgm:pt>
    <dgm:pt modelId="{14C6A4E0-8BB9-4D65-B1C9-1BD27AF940C6}" type="sibTrans" cxnId="{EFF596A5-AE89-4433-8106-3FCA4EBD9FA4}">
      <dgm:prSet/>
      <dgm:spPr/>
      <dgm:t>
        <a:bodyPr/>
        <a:lstStyle/>
        <a:p>
          <a:endParaRPr lang="en-US"/>
        </a:p>
      </dgm:t>
    </dgm:pt>
    <dgm:pt modelId="{DEEFAC31-4A69-4633-B03E-C5AE525B0B68}">
      <dgm:prSet phldrT="[Text]"/>
      <dgm:spPr/>
      <dgm:t>
        <a:bodyPr/>
        <a:lstStyle/>
        <a:p>
          <a:r>
            <a:rPr lang="en-US" dirty="0" smtClean="0"/>
            <a:t>Surrounding buildings for Air Rights</a:t>
          </a:r>
          <a:endParaRPr lang="en-US" dirty="0"/>
        </a:p>
      </dgm:t>
    </dgm:pt>
    <dgm:pt modelId="{52FB5094-D44F-465D-AD3D-1A00D26CD21F}" type="parTrans" cxnId="{0EFE77BE-B2A7-44AF-8945-D4E5F091B545}">
      <dgm:prSet/>
      <dgm:spPr/>
      <dgm:t>
        <a:bodyPr/>
        <a:lstStyle/>
        <a:p>
          <a:endParaRPr lang="en-US"/>
        </a:p>
      </dgm:t>
    </dgm:pt>
    <dgm:pt modelId="{B2DB04B0-55BC-46CA-864D-F6811B774232}" type="sibTrans" cxnId="{0EFE77BE-B2A7-44AF-8945-D4E5F091B545}">
      <dgm:prSet/>
      <dgm:spPr/>
      <dgm:t>
        <a:bodyPr/>
        <a:lstStyle/>
        <a:p>
          <a:endParaRPr lang="en-US"/>
        </a:p>
      </dgm:t>
    </dgm:pt>
    <dgm:pt modelId="{19079E9C-7D5D-4644-B5DC-4FAC2C7D2D6F}" type="pres">
      <dgm:prSet presAssocID="{F4ACBEAB-BE5A-4E7F-B1B3-9C12568F8AE7}" presName="matrix" presStyleCnt="0">
        <dgm:presLayoutVars>
          <dgm:chMax val="1"/>
          <dgm:dir/>
          <dgm:resizeHandles val="exact"/>
        </dgm:presLayoutVars>
      </dgm:prSet>
      <dgm:spPr/>
      <dgm:t>
        <a:bodyPr/>
        <a:lstStyle/>
        <a:p>
          <a:endParaRPr lang="en-US"/>
        </a:p>
      </dgm:t>
    </dgm:pt>
    <dgm:pt modelId="{ECA2B5FE-84B4-46F3-A385-F5282FB3241A}" type="pres">
      <dgm:prSet presAssocID="{F4ACBEAB-BE5A-4E7F-B1B3-9C12568F8AE7}" presName="diamond" presStyleLbl="bgShp" presStyleIdx="0" presStyleCnt="1" custLinFactNeighborX="-2500" custLinFactNeighborY="29375"/>
      <dgm:spPr/>
    </dgm:pt>
    <dgm:pt modelId="{FB736331-F4A4-415A-ABE8-8FA7A65F2A0A}" type="pres">
      <dgm:prSet presAssocID="{F4ACBEAB-BE5A-4E7F-B1B3-9C12568F8AE7}" presName="quad1" presStyleLbl="node1" presStyleIdx="0" presStyleCnt="4">
        <dgm:presLayoutVars>
          <dgm:chMax val="0"/>
          <dgm:chPref val="0"/>
          <dgm:bulletEnabled val="1"/>
        </dgm:presLayoutVars>
      </dgm:prSet>
      <dgm:spPr/>
      <dgm:t>
        <a:bodyPr/>
        <a:lstStyle/>
        <a:p>
          <a:endParaRPr lang="en-US"/>
        </a:p>
      </dgm:t>
    </dgm:pt>
    <dgm:pt modelId="{99D0998C-5E07-45F9-8DAF-D3DC1E92D8F4}" type="pres">
      <dgm:prSet presAssocID="{F4ACBEAB-BE5A-4E7F-B1B3-9C12568F8AE7}" presName="quad2" presStyleLbl="node1" presStyleIdx="1" presStyleCnt="4">
        <dgm:presLayoutVars>
          <dgm:chMax val="0"/>
          <dgm:chPref val="0"/>
          <dgm:bulletEnabled val="1"/>
        </dgm:presLayoutVars>
      </dgm:prSet>
      <dgm:spPr/>
      <dgm:t>
        <a:bodyPr/>
        <a:lstStyle/>
        <a:p>
          <a:endParaRPr lang="en-US"/>
        </a:p>
      </dgm:t>
    </dgm:pt>
    <dgm:pt modelId="{30023EE5-E0CF-47A8-99D1-263D3B6F4050}" type="pres">
      <dgm:prSet presAssocID="{F4ACBEAB-BE5A-4E7F-B1B3-9C12568F8AE7}" presName="quad3" presStyleLbl="node1" presStyleIdx="2" presStyleCnt="4">
        <dgm:presLayoutVars>
          <dgm:chMax val="0"/>
          <dgm:chPref val="0"/>
          <dgm:bulletEnabled val="1"/>
        </dgm:presLayoutVars>
      </dgm:prSet>
      <dgm:spPr/>
      <dgm:t>
        <a:bodyPr/>
        <a:lstStyle/>
        <a:p>
          <a:endParaRPr lang="en-US"/>
        </a:p>
      </dgm:t>
    </dgm:pt>
    <dgm:pt modelId="{48518F9B-0500-4165-91F7-0E3F34EF5588}" type="pres">
      <dgm:prSet presAssocID="{F4ACBEAB-BE5A-4E7F-B1B3-9C12568F8AE7}" presName="quad4" presStyleLbl="node1" presStyleIdx="3" presStyleCnt="4">
        <dgm:presLayoutVars>
          <dgm:chMax val="0"/>
          <dgm:chPref val="0"/>
          <dgm:bulletEnabled val="1"/>
        </dgm:presLayoutVars>
      </dgm:prSet>
      <dgm:spPr/>
      <dgm:t>
        <a:bodyPr/>
        <a:lstStyle/>
        <a:p>
          <a:endParaRPr lang="en-US"/>
        </a:p>
      </dgm:t>
    </dgm:pt>
  </dgm:ptLst>
  <dgm:cxnLst>
    <dgm:cxn modelId="{EFF596A5-AE89-4433-8106-3FCA4EBD9FA4}" srcId="{F4ACBEAB-BE5A-4E7F-B1B3-9C12568F8AE7}" destId="{3E3D9722-E558-4D19-A8C5-C32893B282B2}" srcOrd="2" destOrd="0" parTransId="{79D70ECA-45B0-4C85-9002-8388EC15ACE4}" sibTransId="{14C6A4E0-8BB9-4D65-B1C9-1BD27AF940C6}"/>
    <dgm:cxn modelId="{96D0F301-9D9E-4125-BF70-3440E1CF6253}" type="presOf" srcId="{3E3D9722-E558-4D19-A8C5-C32893B282B2}" destId="{30023EE5-E0CF-47A8-99D1-263D3B6F4050}" srcOrd="0" destOrd="0" presId="urn:microsoft.com/office/officeart/2005/8/layout/matrix3"/>
    <dgm:cxn modelId="{0A7DD4B7-4F17-4419-B156-DC1707E6D9EC}" srcId="{F4ACBEAB-BE5A-4E7F-B1B3-9C12568F8AE7}" destId="{5C2109BD-30C6-4AF3-8E6B-8AD3E2A6918B}" srcOrd="1" destOrd="0" parTransId="{763A1D74-1F5E-4427-8D19-AB01E10BB06D}" sibTransId="{07E2AAB2-FD25-4148-A6C8-CC1C00CB43C9}"/>
    <dgm:cxn modelId="{4C393E40-FDDC-4CFB-86AD-BBB8E2A16F86}" type="presOf" srcId="{F4ACBEAB-BE5A-4E7F-B1B3-9C12568F8AE7}" destId="{19079E9C-7D5D-4644-B5DC-4FAC2C7D2D6F}" srcOrd="0" destOrd="0" presId="urn:microsoft.com/office/officeart/2005/8/layout/matrix3"/>
    <dgm:cxn modelId="{CAB311A3-77CD-4CC1-838B-559069AE8E85}" srcId="{F4ACBEAB-BE5A-4E7F-B1B3-9C12568F8AE7}" destId="{94DD68B9-BF04-45F6-A05A-605E146B4AE7}" srcOrd="0" destOrd="0" parTransId="{8B715F2D-BBB9-4C9D-A4C1-1BC9E75AE496}" sibTransId="{97BAED2E-D0A0-4A3B-9572-D574BBF64DD7}"/>
    <dgm:cxn modelId="{24453E32-BBAD-4C1D-B714-5177226F16D2}" type="presOf" srcId="{5C2109BD-30C6-4AF3-8E6B-8AD3E2A6918B}" destId="{99D0998C-5E07-45F9-8DAF-D3DC1E92D8F4}" srcOrd="0" destOrd="0" presId="urn:microsoft.com/office/officeart/2005/8/layout/matrix3"/>
    <dgm:cxn modelId="{0EFE77BE-B2A7-44AF-8945-D4E5F091B545}" srcId="{F4ACBEAB-BE5A-4E7F-B1B3-9C12568F8AE7}" destId="{DEEFAC31-4A69-4633-B03E-C5AE525B0B68}" srcOrd="3" destOrd="0" parTransId="{52FB5094-D44F-465D-AD3D-1A00D26CD21F}" sibTransId="{B2DB04B0-55BC-46CA-864D-F6811B774232}"/>
    <dgm:cxn modelId="{669FE8DA-C897-4908-AB99-28A87D988D10}" type="presOf" srcId="{DEEFAC31-4A69-4633-B03E-C5AE525B0B68}" destId="{48518F9B-0500-4165-91F7-0E3F34EF5588}" srcOrd="0" destOrd="0" presId="urn:microsoft.com/office/officeart/2005/8/layout/matrix3"/>
    <dgm:cxn modelId="{9242360E-DBED-4F36-97DF-79050B255EF2}" type="presOf" srcId="{94DD68B9-BF04-45F6-A05A-605E146B4AE7}" destId="{FB736331-F4A4-415A-ABE8-8FA7A65F2A0A}" srcOrd="0" destOrd="0" presId="urn:microsoft.com/office/officeart/2005/8/layout/matrix3"/>
    <dgm:cxn modelId="{BFBDE21C-DE64-41D6-812F-0CBBA5234669}" type="presParOf" srcId="{19079E9C-7D5D-4644-B5DC-4FAC2C7D2D6F}" destId="{ECA2B5FE-84B4-46F3-A385-F5282FB3241A}" srcOrd="0" destOrd="0" presId="urn:microsoft.com/office/officeart/2005/8/layout/matrix3"/>
    <dgm:cxn modelId="{80C952A8-C127-4C75-BC4E-EA19E05F2057}" type="presParOf" srcId="{19079E9C-7D5D-4644-B5DC-4FAC2C7D2D6F}" destId="{FB736331-F4A4-415A-ABE8-8FA7A65F2A0A}" srcOrd="1" destOrd="0" presId="urn:microsoft.com/office/officeart/2005/8/layout/matrix3"/>
    <dgm:cxn modelId="{D6C8512E-E1C6-4A82-9FDA-1861A3B17FB9}" type="presParOf" srcId="{19079E9C-7D5D-4644-B5DC-4FAC2C7D2D6F}" destId="{99D0998C-5E07-45F9-8DAF-D3DC1E92D8F4}" srcOrd="2" destOrd="0" presId="urn:microsoft.com/office/officeart/2005/8/layout/matrix3"/>
    <dgm:cxn modelId="{71E5995A-A498-41E2-8984-10FD482B8DEA}" type="presParOf" srcId="{19079E9C-7D5D-4644-B5DC-4FAC2C7D2D6F}" destId="{30023EE5-E0CF-47A8-99D1-263D3B6F4050}" srcOrd="3" destOrd="0" presId="urn:microsoft.com/office/officeart/2005/8/layout/matrix3"/>
    <dgm:cxn modelId="{D7956EC5-3060-4228-B8A7-36B71D32DBF9}" type="presParOf" srcId="{19079E9C-7D5D-4644-B5DC-4FAC2C7D2D6F}" destId="{48518F9B-0500-4165-91F7-0E3F34EF5588}" srcOrd="4" destOrd="0" presId="urn:microsoft.com/office/officeart/2005/8/layout/matrix3"/>
  </dgm:cxnLst>
  <dgm:bg/>
  <dgm:whole/>
</dgm:dataModel>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547470-1ECD-451B-B676-EF34F87A7E5A}" type="datetimeFigureOut">
              <a:rPr lang="en-US" smtClean="0"/>
              <a:pPr/>
              <a:t>4/8/2009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B85BFE-4E88-4720-8329-F682D26D49B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development includes the construction of a new building or other structure on a zoning lot, the relocation of an existing building to another lot, or the use of a tract of land for a new use.</a:t>
            </a:r>
          </a:p>
          <a:p>
            <a:endParaRPr lang="en-US" dirty="0" smtClean="0"/>
          </a:p>
          <a:p>
            <a:r>
              <a:rPr lang="en-US" dirty="0" smtClean="0"/>
              <a:t>Development rights </a:t>
            </a:r>
            <a:r>
              <a:rPr lang="en-US" dirty="0" smtClean="0">
                <a:sym typeface="Wingdings" pitchFamily="2" charset="2"/>
              </a:rPr>
              <a:t></a:t>
            </a:r>
            <a:r>
              <a:rPr lang="en-US" dirty="0" smtClean="0"/>
              <a:t>maximum amount of floor area permissible on a zoning lot.</a:t>
            </a:r>
          </a:p>
          <a:p>
            <a:endParaRPr lang="en-US" dirty="0" smtClean="0"/>
          </a:p>
          <a:p>
            <a:r>
              <a:rPr lang="en-US" dirty="0" smtClean="0"/>
              <a:t> Air rights</a:t>
            </a:r>
            <a:r>
              <a:rPr lang="en-US" dirty="0" smtClean="0">
                <a:sym typeface="Wingdings" pitchFamily="2" charset="2"/>
              </a:rPr>
              <a:t></a:t>
            </a:r>
            <a:r>
              <a:rPr lang="en-US" dirty="0" smtClean="0"/>
              <a:t> difference between the maximum permitted floor area and actual floor area is referred to as “unused development rights.” </a:t>
            </a:r>
            <a:endParaRPr lang="en-US" dirty="0"/>
          </a:p>
        </p:txBody>
      </p:sp>
      <p:sp>
        <p:nvSpPr>
          <p:cNvPr id="4" name="Slide Number Placeholder 3"/>
          <p:cNvSpPr>
            <a:spLocks noGrp="1"/>
          </p:cNvSpPr>
          <p:nvPr>
            <p:ph type="sldNum" sz="quarter" idx="10"/>
          </p:nvPr>
        </p:nvSpPr>
        <p:spPr/>
        <p:txBody>
          <a:bodyPr/>
          <a:lstStyle/>
          <a:p>
            <a:fld id="{FEB85BFE-4E88-4720-8329-F682D26D49BE}"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zoning lot merger is the joining of two or more adjacent zoning lots into one new zoning lot. Unused development rights may be shifted from one lot to another, as-of-right, only through a zoning lot merger.</a:t>
            </a:r>
          </a:p>
          <a:p>
            <a:r>
              <a:rPr lang="en-US" dirty="0" smtClean="0"/>
              <a:t>A transfer of development rights (TDR) allows for the transfer of unused development rights from one zoning lot to another in special circumstances, usually to promote the preservation of historic buildings, open space or unique cultural resources.</a:t>
            </a:r>
            <a:endParaRPr lang="en-US" dirty="0"/>
          </a:p>
        </p:txBody>
      </p:sp>
      <p:sp>
        <p:nvSpPr>
          <p:cNvPr id="4" name="Slide Number Placeholder 3"/>
          <p:cNvSpPr>
            <a:spLocks noGrp="1"/>
          </p:cNvSpPr>
          <p:nvPr>
            <p:ph type="sldNum" sz="quarter" idx="10"/>
          </p:nvPr>
        </p:nvSpPr>
        <p:spPr/>
        <p:txBody>
          <a:bodyPr/>
          <a:lstStyle/>
          <a:p>
            <a:fld id="{FEB85BFE-4E88-4720-8329-F682D26D49BE}"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Enlargement*</a:t>
            </a:r>
            <a:br>
              <a:rPr lang="en-US" dirty="0" smtClean="0"/>
            </a:br>
            <a:r>
              <a:rPr lang="en-US" dirty="0" smtClean="0"/>
              <a:t>An enlargement is a built addition to an existing building that increases the floor area of the building.</a:t>
            </a:r>
            <a:br>
              <a:rPr lang="en-US" dirty="0" smtClean="0"/>
            </a:br>
            <a:r>
              <a:rPr lang="en-US" dirty="0" smtClean="0"/>
              <a:t/>
            </a:r>
            <a:br>
              <a:rPr lang="en-US" dirty="0" smtClean="0"/>
            </a:br>
            <a:r>
              <a:rPr lang="en-US" dirty="0" smtClean="0"/>
              <a:t>Extension*</a:t>
            </a:r>
            <a:br>
              <a:rPr lang="en-US" dirty="0" smtClean="0"/>
            </a:br>
            <a:r>
              <a:rPr lang="en-US" dirty="0" smtClean="0"/>
              <a:t>An extension is an expansion of the existing floor area occupied by an existing use</a:t>
            </a:r>
            <a:endParaRPr lang="en-US" dirty="0"/>
          </a:p>
        </p:txBody>
      </p:sp>
      <p:sp>
        <p:nvSpPr>
          <p:cNvPr id="4" name="Slide Number Placeholder 3"/>
          <p:cNvSpPr>
            <a:spLocks noGrp="1"/>
          </p:cNvSpPr>
          <p:nvPr>
            <p:ph type="sldNum" sz="quarter" idx="10"/>
          </p:nvPr>
        </p:nvSpPr>
        <p:spPr/>
        <p:txBody>
          <a:bodyPr/>
          <a:lstStyle/>
          <a:p>
            <a:fld id="{FEB85BFE-4E88-4720-8329-F682D26D49BE}"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floor area of a building is the sum of the gross area of each floor of the building, excluding mechanical space, cellar space, floor space in open balconies, elevators or stair bulkheads and, in most zoning districts, floor space used for accessory parking that is located less than 23 feet above curb level</a:t>
            </a:r>
          </a:p>
          <a:p>
            <a:endParaRPr lang="en-US" dirty="0" smtClean="0"/>
          </a:p>
          <a:p>
            <a:r>
              <a:rPr lang="en-US" dirty="0" smtClean="0"/>
              <a:t>Floor Area Ratio (FAR)*</a:t>
            </a:r>
            <a:br>
              <a:rPr lang="en-US" dirty="0" smtClean="0"/>
            </a:br>
            <a:r>
              <a:rPr lang="en-US" dirty="0" smtClean="0"/>
              <a:t>The floor area ratio (FAR) is the principal bulk regulation controlling the size of buildings. FAR is the ratio of total building floor area to the area of its zoning lot. Each zoning district has an FAR control which, when multiplied</a:t>
            </a:r>
            <a:br>
              <a:rPr lang="en-US" dirty="0" smtClean="0"/>
            </a:br>
            <a:r>
              <a:rPr lang="en-US" dirty="0" smtClean="0"/>
              <a:t>by the lot area of the zoning lot, produces the maximum amount of floor area allowable in a building on the zoning lot. For example, on a 10,000 square-foot zoning lot in a district with a maximum FAR of 1.0, the floor area of a building cannot exceed 10,000 square feet.</a:t>
            </a:r>
            <a:endParaRPr lang="en-US" dirty="0"/>
          </a:p>
        </p:txBody>
      </p:sp>
      <p:sp>
        <p:nvSpPr>
          <p:cNvPr id="4" name="Slide Number Placeholder 3"/>
          <p:cNvSpPr>
            <a:spLocks noGrp="1"/>
          </p:cNvSpPr>
          <p:nvPr>
            <p:ph type="sldNum" sz="quarter" idx="10"/>
          </p:nvPr>
        </p:nvSpPr>
        <p:spPr/>
        <p:txBody>
          <a:bodyPr/>
          <a:lstStyle/>
          <a:p>
            <a:fld id="{FEB85BFE-4E88-4720-8329-F682D26D49BE}"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segregation</a:t>
            </a:r>
            <a:r>
              <a:rPr lang="en-US" baseline="0" dirty="0" smtClean="0"/>
              <a:t> of the different building units on the basis of occupancy and the data corresponding to each of these are depicted as well.</a:t>
            </a:r>
            <a:endParaRPr lang="en-US" dirty="0"/>
          </a:p>
        </p:txBody>
      </p:sp>
      <p:sp>
        <p:nvSpPr>
          <p:cNvPr id="4" name="Slide Number Placeholder 3"/>
          <p:cNvSpPr>
            <a:spLocks noGrp="1"/>
          </p:cNvSpPr>
          <p:nvPr>
            <p:ph type="sldNum" sz="quarter" idx="10"/>
          </p:nvPr>
        </p:nvSpPr>
        <p:spPr/>
        <p:txBody>
          <a:bodyPr/>
          <a:lstStyle/>
          <a:p>
            <a:fld id="{FEB85BFE-4E88-4720-8329-F682D26D49BE}"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selection and manipulation of the building for operations required by user, these data are shown for the old and new structures.</a:t>
            </a:r>
            <a:endParaRPr lang="en-US" dirty="0"/>
          </a:p>
        </p:txBody>
      </p:sp>
      <p:sp>
        <p:nvSpPr>
          <p:cNvPr id="4" name="Slide Number Placeholder 3"/>
          <p:cNvSpPr>
            <a:spLocks noGrp="1"/>
          </p:cNvSpPr>
          <p:nvPr>
            <p:ph type="sldNum" sz="quarter" idx="10"/>
          </p:nvPr>
        </p:nvSpPr>
        <p:spPr/>
        <p:txBody>
          <a:bodyPr/>
          <a:lstStyle/>
          <a:p>
            <a:fld id="{FEB85BFE-4E88-4720-8329-F682D26D49BE}"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click</a:t>
            </a:r>
            <a:r>
              <a:rPr lang="en-US" baseline="0" dirty="0" smtClean="0"/>
              <a:t> of each building in the block, the following data is shown which gives general information of the building.</a:t>
            </a:r>
          </a:p>
          <a:p>
            <a:r>
              <a:rPr lang="en-US" baseline="0" dirty="0" smtClean="0"/>
              <a:t>Corresponding to each of the data a graphical display of the comparisons of these parameters is shown.</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EB85BFE-4E88-4720-8329-F682D26D49B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4/8/2009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4/8/2009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4/8/2009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4/8/2009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4/8/2009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828800"/>
            <a:ext cx="7851648" cy="1371600"/>
          </a:xfrm>
        </p:spPr>
        <p:txBody>
          <a:bodyPr>
            <a:normAutofit fontScale="90000"/>
          </a:bodyPr>
          <a:lstStyle/>
          <a:p>
            <a:pPr algn="ctr"/>
            <a:r>
              <a:rPr lang="en-US" dirty="0" smtClean="0"/>
              <a:t>Air Rights</a:t>
            </a:r>
            <a:br>
              <a:rPr lang="en-US" dirty="0" smtClean="0"/>
            </a:br>
            <a:r>
              <a:rPr lang="en-US" dirty="0" smtClean="0"/>
              <a:t>and</a:t>
            </a:r>
            <a:br>
              <a:rPr lang="en-US" dirty="0" smtClean="0"/>
            </a:br>
            <a:r>
              <a:rPr lang="en-US" dirty="0" smtClean="0"/>
              <a:t>Data analysis</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Jacquilene</a:t>
            </a:r>
            <a:r>
              <a:rPr lang="en-US" dirty="0" smtClean="0"/>
              <a:t> Jacob</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Rectangle 2"/>
          <p:cNvSpPr/>
          <p:nvPr/>
        </p:nvSpPr>
        <p:spPr>
          <a:xfrm>
            <a:off x="2743200" y="2667000"/>
            <a:ext cx="20574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TextBox 3"/>
          <p:cNvSpPr txBox="1"/>
          <p:nvPr/>
        </p:nvSpPr>
        <p:spPr>
          <a:xfrm>
            <a:off x="2819400" y="2743200"/>
            <a:ext cx="1828800" cy="3139321"/>
          </a:xfrm>
          <a:prstGeom prst="rect">
            <a:avLst/>
          </a:prstGeom>
          <a:noFill/>
        </p:spPr>
        <p:txBody>
          <a:bodyPr wrap="square" rtlCol="0">
            <a:spAutoFit/>
          </a:bodyPr>
          <a:lstStyle/>
          <a:p>
            <a:r>
              <a:rPr lang="en-US" dirty="0" smtClean="0"/>
              <a:t>1.Height of the building</a:t>
            </a:r>
          </a:p>
          <a:p>
            <a:r>
              <a:rPr lang="en-US" dirty="0" smtClean="0"/>
              <a:t>2.Height allowed</a:t>
            </a:r>
          </a:p>
          <a:p>
            <a:r>
              <a:rPr lang="en-US" dirty="0" smtClean="0"/>
              <a:t>3.Address of the building</a:t>
            </a:r>
          </a:p>
          <a:p>
            <a:r>
              <a:rPr lang="en-US" dirty="0" smtClean="0"/>
              <a:t>4.Tranferable air rights</a:t>
            </a:r>
          </a:p>
          <a:p>
            <a:r>
              <a:rPr lang="en-US" dirty="0" smtClean="0"/>
              <a:t>5. Unused air rights</a:t>
            </a:r>
          </a:p>
          <a:p>
            <a:endParaRPr lang="en-US" dirty="0"/>
          </a:p>
        </p:txBody>
      </p:sp>
      <p:cxnSp>
        <p:nvCxnSpPr>
          <p:cNvPr id="6" name="Straight Arrow Connector 5"/>
          <p:cNvCxnSpPr/>
          <p:nvPr/>
        </p:nvCxnSpPr>
        <p:spPr>
          <a:xfrm flipV="1">
            <a:off x="3962400" y="2514600"/>
            <a:ext cx="1447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638800" y="2057400"/>
            <a:ext cx="32004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3600" y="2133600"/>
            <a:ext cx="2743200" cy="923330"/>
          </a:xfrm>
          <a:prstGeom prst="rect">
            <a:avLst/>
          </a:prstGeom>
          <a:noFill/>
        </p:spPr>
        <p:txBody>
          <a:bodyPr wrap="square" rtlCol="0">
            <a:spAutoFit/>
          </a:bodyPr>
          <a:lstStyle/>
          <a:p>
            <a:r>
              <a:rPr lang="en-US" dirty="0" smtClean="0"/>
              <a:t>Graph showing the varying height s of neighborhood buildings</a:t>
            </a:r>
            <a:endParaRPr lang="en-US" dirty="0"/>
          </a:p>
        </p:txBody>
      </p:sp>
      <p:cxnSp>
        <p:nvCxnSpPr>
          <p:cNvPr id="11" name="Straight Arrow Connector 10"/>
          <p:cNvCxnSpPr/>
          <p:nvPr/>
        </p:nvCxnSpPr>
        <p:spPr>
          <a:xfrm>
            <a:off x="3886200" y="37338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410200" y="3429000"/>
            <a:ext cx="32766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791200" y="3657600"/>
            <a:ext cx="2438400" cy="646331"/>
          </a:xfrm>
          <a:prstGeom prst="rect">
            <a:avLst/>
          </a:prstGeom>
          <a:noFill/>
        </p:spPr>
        <p:txBody>
          <a:bodyPr wrap="square" rtlCol="0">
            <a:spAutoFit/>
          </a:bodyPr>
          <a:lstStyle/>
          <a:p>
            <a:r>
              <a:rPr lang="en-US" dirty="0" smtClean="0"/>
              <a:t>Graph of allowed and violated heights</a:t>
            </a:r>
            <a:endParaRPr lang="en-US" dirty="0"/>
          </a:p>
        </p:txBody>
      </p:sp>
      <p:cxnSp>
        <p:nvCxnSpPr>
          <p:cNvPr id="15" name="Straight Arrow Connector 14"/>
          <p:cNvCxnSpPr/>
          <p:nvPr/>
        </p:nvCxnSpPr>
        <p:spPr>
          <a:xfrm>
            <a:off x="4191000" y="4800600"/>
            <a:ext cx="1295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562600" y="5105400"/>
            <a:ext cx="3124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867400" y="5257800"/>
            <a:ext cx="2895600" cy="923330"/>
          </a:xfrm>
          <a:prstGeom prst="rect">
            <a:avLst/>
          </a:prstGeom>
          <a:noFill/>
        </p:spPr>
        <p:txBody>
          <a:bodyPr wrap="square" rtlCol="0">
            <a:spAutoFit/>
          </a:bodyPr>
          <a:lstStyle/>
          <a:p>
            <a:r>
              <a:rPr lang="en-US" dirty="0" smtClean="0"/>
              <a:t>Graphs of transferable air rights for buildings against year.</a:t>
            </a:r>
            <a:endParaRPr lang="en-US" dirty="0"/>
          </a:p>
        </p:txBody>
      </p:sp>
      <p:cxnSp>
        <p:nvCxnSpPr>
          <p:cNvPr id="22" name="Straight Arrow Connector 21"/>
          <p:cNvCxnSpPr/>
          <p:nvPr/>
        </p:nvCxnSpPr>
        <p:spPr>
          <a:xfrm rot="10800000">
            <a:off x="1981200" y="4572000"/>
            <a:ext cx="838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0" y="3657600"/>
            <a:ext cx="2667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28600" y="3733800"/>
            <a:ext cx="2590800" cy="646331"/>
          </a:xfrm>
          <a:prstGeom prst="rect">
            <a:avLst/>
          </a:prstGeom>
          <a:noFill/>
        </p:spPr>
        <p:txBody>
          <a:bodyPr wrap="square" rtlCol="0">
            <a:spAutoFit/>
          </a:bodyPr>
          <a:lstStyle/>
          <a:p>
            <a:r>
              <a:rPr lang="en-US" dirty="0" smtClean="0"/>
              <a:t>Graph of unused air rights  over years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air rights?</a:t>
            </a:r>
            <a:endParaRPr lang="en-US" dirty="0"/>
          </a:p>
        </p:txBody>
      </p:sp>
      <p:sp>
        <p:nvSpPr>
          <p:cNvPr id="3" name="Content Placeholder 2"/>
          <p:cNvSpPr>
            <a:spLocks noGrp="1"/>
          </p:cNvSpPr>
          <p:nvPr>
            <p:ph idx="1"/>
          </p:nvPr>
        </p:nvSpPr>
        <p:spPr/>
        <p:txBody>
          <a:bodyPr/>
          <a:lstStyle/>
          <a:p>
            <a:pPr>
              <a:buNone/>
            </a:pPr>
            <a:r>
              <a:rPr lang="en-US" dirty="0" smtClean="0"/>
              <a:t/>
            </a:r>
            <a:br>
              <a:rPr lang="en-US" dirty="0" smtClean="0"/>
            </a:br>
            <a:endParaRPr lang="en-US" dirty="0"/>
          </a:p>
        </p:txBody>
      </p:sp>
      <p:pic>
        <p:nvPicPr>
          <p:cNvPr id="6" name="Picture 5" descr="2112819434_7bfcaf87bc.jpg"/>
          <p:cNvPicPr>
            <a:picLocks noChangeAspect="1"/>
          </p:cNvPicPr>
          <p:nvPr/>
        </p:nvPicPr>
        <p:blipFill>
          <a:blip r:embed="rId3"/>
          <a:stretch>
            <a:fillRect/>
          </a:stretch>
        </p:blipFill>
        <p:spPr>
          <a:xfrm>
            <a:off x="5638800" y="1828800"/>
            <a:ext cx="2852928" cy="4572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305800" cy="3810000"/>
          </a:xfrm>
        </p:spPr>
        <p:txBody>
          <a:bodyPr>
            <a:normAutofit fontScale="90000"/>
          </a:bodyPr>
          <a:lstStyle/>
          <a:p>
            <a:r>
              <a:rPr lang="en-US" dirty="0" smtClean="0"/>
              <a:t>Zoning lot merger</a:t>
            </a:r>
            <a:br>
              <a:rPr lang="en-US" dirty="0" smtClean="0"/>
            </a:br>
            <a:r>
              <a:rPr lang="en-US" dirty="0" smtClean="0"/>
              <a:t/>
            </a:r>
            <a:br>
              <a:rPr lang="en-US" dirty="0" smtClean="0"/>
            </a:br>
            <a:r>
              <a:rPr lang="en-US" dirty="0" smtClean="0"/>
              <a:t>		</a:t>
            </a:r>
            <a:br>
              <a:rPr lang="en-US" dirty="0" smtClean="0"/>
            </a:br>
            <a:r>
              <a:rPr lang="en-US" dirty="0" smtClean="0"/>
              <a:t>				Transfer of </a:t>
            </a:r>
            <a:br>
              <a:rPr lang="en-US" dirty="0" smtClean="0"/>
            </a:br>
            <a:r>
              <a:rPr lang="en-US" dirty="0" smtClean="0"/>
              <a:t>				development rights</a:t>
            </a:r>
            <a:endParaRPr lang="en-US" dirty="0"/>
          </a:p>
        </p:txBody>
      </p:sp>
      <p:pic>
        <p:nvPicPr>
          <p:cNvPr id="3" name="Picture 2" descr="zh_trans_dev_rights.jpg"/>
          <p:cNvPicPr>
            <a:picLocks noChangeAspect="1"/>
          </p:cNvPicPr>
          <p:nvPr/>
        </p:nvPicPr>
        <p:blipFill>
          <a:blip r:embed="rId3"/>
          <a:stretch>
            <a:fillRect/>
          </a:stretch>
        </p:blipFill>
        <p:spPr>
          <a:xfrm>
            <a:off x="762000" y="3657600"/>
            <a:ext cx="3048000" cy="2724150"/>
          </a:xfrm>
          <a:prstGeom prst="rect">
            <a:avLst/>
          </a:prstGeom>
        </p:spPr>
      </p:pic>
      <p:pic>
        <p:nvPicPr>
          <p:cNvPr id="4" name="Picture 3" descr="zh_zone_lot_merger.jpg"/>
          <p:cNvPicPr>
            <a:picLocks noChangeAspect="1"/>
          </p:cNvPicPr>
          <p:nvPr/>
        </p:nvPicPr>
        <p:blipFill>
          <a:blip r:embed="rId4"/>
          <a:stretch>
            <a:fillRect/>
          </a:stretch>
        </p:blipFill>
        <p:spPr>
          <a:xfrm>
            <a:off x="5486400" y="838200"/>
            <a:ext cx="3048000" cy="22669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and Enlargement</a:t>
            </a:r>
            <a:endParaRPr lang="en-US" dirty="0"/>
          </a:p>
        </p:txBody>
      </p:sp>
      <p:pic>
        <p:nvPicPr>
          <p:cNvPr id="3" name="Picture 2" descr="zh_enlargement.jpg"/>
          <p:cNvPicPr>
            <a:picLocks noChangeAspect="1"/>
          </p:cNvPicPr>
          <p:nvPr/>
        </p:nvPicPr>
        <p:blipFill>
          <a:blip r:embed="rId3"/>
          <a:stretch>
            <a:fillRect/>
          </a:stretch>
        </p:blipFill>
        <p:spPr>
          <a:xfrm>
            <a:off x="3048000" y="2295525"/>
            <a:ext cx="3048000" cy="22669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Floor Area</a:t>
            </a:r>
            <a:endParaRPr lang="en-US" dirty="0"/>
          </a:p>
        </p:txBody>
      </p:sp>
      <p:pic>
        <p:nvPicPr>
          <p:cNvPr id="6" name="Picture 5" descr="zh_far_25.jpg"/>
          <p:cNvPicPr>
            <a:picLocks noChangeAspect="1"/>
          </p:cNvPicPr>
          <p:nvPr/>
        </p:nvPicPr>
        <p:blipFill>
          <a:blip r:embed="rId3"/>
          <a:stretch>
            <a:fillRect/>
          </a:stretch>
        </p:blipFill>
        <p:spPr>
          <a:xfrm>
            <a:off x="5791200" y="1143000"/>
            <a:ext cx="2714625" cy="2667000"/>
          </a:xfrm>
          <a:prstGeom prst="rect">
            <a:avLst/>
          </a:prstGeom>
        </p:spPr>
      </p:pic>
      <p:pic>
        <p:nvPicPr>
          <p:cNvPr id="7" name="Picture 6" descr="zh_far_50.jpg"/>
          <p:cNvPicPr>
            <a:picLocks noChangeAspect="1"/>
          </p:cNvPicPr>
          <p:nvPr/>
        </p:nvPicPr>
        <p:blipFill>
          <a:blip r:embed="rId4"/>
          <a:stretch>
            <a:fillRect/>
          </a:stretch>
        </p:blipFill>
        <p:spPr>
          <a:xfrm>
            <a:off x="685800" y="2667000"/>
            <a:ext cx="2714625" cy="2419350"/>
          </a:xfrm>
          <a:prstGeom prst="rect">
            <a:avLst/>
          </a:prstGeom>
        </p:spPr>
      </p:pic>
      <p:pic>
        <p:nvPicPr>
          <p:cNvPr id="8" name="Picture 7" descr="zh_far_100.jpg"/>
          <p:cNvPicPr>
            <a:picLocks noChangeAspect="1"/>
          </p:cNvPicPr>
          <p:nvPr/>
        </p:nvPicPr>
        <p:blipFill>
          <a:blip r:embed="rId5"/>
          <a:stretch>
            <a:fillRect/>
          </a:stretch>
        </p:blipFill>
        <p:spPr>
          <a:xfrm>
            <a:off x="3733800" y="4343400"/>
            <a:ext cx="2714625" cy="22193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8229600" cy="2724912"/>
          </a:xfrm>
        </p:spPr>
        <p:txBody>
          <a:bodyPr>
            <a:normAutofit/>
          </a:bodyPr>
          <a:lstStyle/>
          <a:p>
            <a:r>
              <a:rPr lang="en-US" dirty="0" smtClean="0"/>
              <a:t>What would the architect want to see?</a:t>
            </a:r>
            <a:br>
              <a:rPr lang="en-US" dirty="0" smtClean="0"/>
            </a:br>
            <a:endParaRPr lang="en-US" dirty="0"/>
          </a:p>
        </p:txBody>
      </p:sp>
      <p:pic>
        <p:nvPicPr>
          <p:cNvPr id="4" name="Picture 3" descr="Architect_Glasses_by_bwillen_via_flickr.jpg"/>
          <p:cNvPicPr>
            <a:picLocks noChangeAspect="1"/>
          </p:cNvPicPr>
          <p:nvPr/>
        </p:nvPicPr>
        <p:blipFill>
          <a:blip r:embed="rId2"/>
          <a:stretch>
            <a:fillRect/>
          </a:stretch>
        </p:blipFill>
        <p:spPr>
          <a:xfrm>
            <a:off x="3733800" y="2743200"/>
            <a:ext cx="3810000" cy="381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for kinds of buildings</a:t>
            </a:r>
            <a:endParaRPr lang="en-US" dirty="0"/>
          </a:p>
        </p:txBody>
      </p:sp>
      <p:graphicFrame>
        <p:nvGraphicFramePr>
          <p:cNvPr id="6" name="Diagram 5"/>
          <p:cNvGraphicFramePr/>
          <p:nvPr/>
        </p:nvGraphicFramePr>
        <p:xfrm>
          <a:off x="1524000" y="19812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for Interaction</a:t>
            </a:r>
            <a:endParaRPr lang="en-US" dirty="0"/>
          </a:p>
        </p:txBody>
      </p:sp>
      <p:graphicFrame>
        <p:nvGraphicFramePr>
          <p:cNvPr id="3" name="Diagram 2"/>
          <p:cNvGraphicFramePr/>
          <p:nvPr/>
        </p:nvGraphicFramePr>
        <p:xfrm>
          <a:off x="1524000" y="2057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Line Callout 2 (No Border) 3"/>
          <p:cNvSpPr/>
          <p:nvPr/>
        </p:nvSpPr>
        <p:spPr>
          <a:xfrm>
            <a:off x="6248400" y="914400"/>
            <a:ext cx="1752600" cy="1752600"/>
          </a:xfrm>
          <a:prstGeom prst="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ine Callout 3 5"/>
          <p:cNvSpPr/>
          <p:nvPr/>
        </p:nvSpPr>
        <p:spPr>
          <a:xfrm>
            <a:off x="762000" y="2057400"/>
            <a:ext cx="1828800" cy="1371600"/>
          </a:xfrm>
          <a:prstGeom prst="borderCallout3">
            <a:avLst>
              <a:gd name="adj1" fmla="val 97639"/>
              <a:gd name="adj2" fmla="val 82500"/>
              <a:gd name="adj3" fmla="val 94306"/>
              <a:gd name="adj4" fmla="val 79166"/>
              <a:gd name="adj5" fmla="val 116667"/>
              <a:gd name="adj6" fmla="val 92500"/>
              <a:gd name="adj7" fmla="val 116296"/>
              <a:gd name="adj8" fmla="val 1158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ine Callout 1 (No Border) 7"/>
          <p:cNvSpPr/>
          <p:nvPr/>
        </p:nvSpPr>
        <p:spPr>
          <a:xfrm>
            <a:off x="7010400" y="3581400"/>
            <a:ext cx="1905000" cy="2133600"/>
          </a:xfrm>
          <a:prstGeom prst="callout1">
            <a:avLst>
              <a:gd name="adj1" fmla="val 26750"/>
              <a:gd name="adj2" fmla="val -591"/>
              <a:gd name="adj3" fmla="val 62404"/>
              <a:gd name="adj4" fmla="val -418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ine Callout 1 (No Border) 8"/>
          <p:cNvSpPr/>
          <p:nvPr/>
        </p:nvSpPr>
        <p:spPr>
          <a:xfrm>
            <a:off x="533400" y="4114800"/>
            <a:ext cx="1905000" cy="1447800"/>
          </a:xfrm>
          <a:prstGeom prst="callout1">
            <a:avLst>
              <a:gd name="adj1" fmla="val 64645"/>
              <a:gd name="adj2" fmla="val 103409"/>
              <a:gd name="adj3" fmla="val 106615"/>
              <a:gd name="adj4" fmla="val 1277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685800" y="1981200"/>
            <a:ext cx="1981200" cy="1169551"/>
          </a:xfrm>
          <a:prstGeom prst="rect">
            <a:avLst/>
          </a:prstGeom>
          <a:noFill/>
        </p:spPr>
        <p:txBody>
          <a:bodyPr wrap="square" rtlCol="0">
            <a:spAutoFit/>
          </a:bodyPr>
          <a:lstStyle/>
          <a:p>
            <a:r>
              <a:rPr lang="en-US" sz="1400" dirty="0" smtClean="0"/>
              <a:t>1.Address</a:t>
            </a:r>
          </a:p>
          <a:p>
            <a:r>
              <a:rPr lang="en-US" sz="1400" dirty="0" smtClean="0"/>
              <a:t>2.Height  of building</a:t>
            </a:r>
          </a:p>
          <a:p>
            <a:r>
              <a:rPr lang="en-US" sz="1400" dirty="0" smtClean="0"/>
              <a:t>3.Transferable air rights</a:t>
            </a:r>
          </a:p>
          <a:p>
            <a:r>
              <a:rPr lang="en-US" sz="1400" dirty="0" smtClean="0"/>
              <a:t>4. Violated air rights</a:t>
            </a:r>
            <a:endParaRPr lang="en-US" sz="1400" dirty="0"/>
          </a:p>
        </p:txBody>
      </p:sp>
      <p:sp>
        <p:nvSpPr>
          <p:cNvPr id="13" name="TextBox 12"/>
          <p:cNvSpPr txBox="1"/>
          <p:nvPr/>
        </p:nvSpPr>
        <p:spPr>
          <a:xfrm>
            <a:off x="6324600" y="1066800"/>
            <a:ext cx="1524000" cy="1477328"/>
          </a:xfrm>
          <a:prstGeom prst="rect">
            <a:avLst/>
          </a:prstGeom>
          <a:noFill/>
        </p:spPr>
        <p:txBody>
          <a:bodyPr wrap="square" rtlCol="0">
            <a:spAutoFit/>
          </a:bodyPr>
          <a:lstStyle/>
          <a:p>
            <a:r>
              <a:rPr lang="en-US" dirty="0" smtClean="0"/>
              <a:t>1.Address of surrounding buildings</a:t>
            </a:r>
          </a:p>
          <a:p>
            <a:r>
              <a:rPr lang="en-US" dirty="0" smtClean="0"/>
              <a:t>2.Air rights available</a:t>
            </a:r>
            <a:endParaRPr lang="en-US" dirty="0"/>
          </a:p>
        </p:txBody>
      </p:sp>
      <p:sp>
        <p:nvSpPr>
          <p:cNvPr id="15" name="TextBox 14"/>
          <p:cNvSpPr txBox="1"/>
          <p:nvPr/>
        </p:nvSpPr>
        <p:spPr>
          <a:xfrm>
            <a:off x="685800" y="4191000"/>
            <a:ext cx="1752600" cy="1015663"/>
          </a:xfrm>
          <a:prstGeom prst="rect">
            <a:avLst/>
          </a:prstGeom>
          <a:noFill/>
        </p:spPr>
        <p:txBody>
          <a:bodyPr wrap="square" rtlCol="0">
            <a:spAutoFit/>
          </a:bodyPr>
          <a:lstStyle/>
          <a:p>
            <a:r>
              <a:rPr lang="en-US" sz="1200" dirty="0" smtClean="0"/>
              <a:t>1.Square feet area before</a:t>
            </a:r>
          </a:p>
          <a:p>
            <a:r>
              <a:rPr lang="en-US" sz="1200" dirty="0" smtClean="0"/>
              <a:t>2.Square feet area after</a:t>
            </a:r>
          </a:p>
          <a:p>
            <a:r>
              <a:rPr lang="en-US" sz="1200" dirty="0" smtClean="0"/>
              <a:t>3.Air rights transferred, bought or leased</a:t>
            </a:r>
            <a:endParaRPr lang="en-US" sz="1200" dirty="0"/>
          </a:p>
        </p:txBody>
      </p:sp>
      <p:sp>
        <p:nvSpPr>
          <p:cNvPr id="16" name="TextBox 15"/>
          <p:cNvSpPr txBox="1"/>
          <p:nvPr/>
        </p:nvSpPr>
        <p:spPr>
          <a:xfrm>
            <a:off x="7086600" y="3733800"/>
            <a:ext cx="1676400" cy="1754326"/>
          </a:xfrm>
          <a:prstGeom prst="rect">
            <a:avLst/>
          </a:prstGeom>
          <a:noFill/>
        </p:spPr>
        <p:txBody>
          <a:bodyPr wrap="square" rtlCol="0">
            <a:spAutoFit/>
          </a:bodyPr>
          <a:lstStyle/>
          <a:p>
            <a:r>
              <a:rPr lang="en-US" dirty="0" smtClean="0"/>
              <a:t>1.Air rights available</a:t>
            </a:r>
          </a:p>
          <a:p>
            <a:r>
              <a:rPr lang="en-US" dirty="0" smtClean="0"/>
              <a:t>2. Violated air rights</a:t>
            </a:r>
          </a:p>
          <a:p>
            <a:r>
              <a:rPr lang="en-US" dirty="0" smtClean="0"/>
              <a:t>3.Total square feet area.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305800" cy="1143000"/>
          </a:xfrm>
        </p:spPr>
        <p:txBody>
          <a:bodyPr>
            <a:normAutofit fontScale="90000"/>
          </a:bodyPr>
          <a:lstStyle/>
          <a:p>
            <a:r>
              <a:rPr lang="en-US" dirty="0" smtClean="0"/>
              <a:t>Dynamic data on manipulation of air rights on buildings</a:t>
            </a:r>
            <a:endParaRPr lang="en-US" dirty="0"/>
          </a:p>
        </p:txBody>
      </p:sp>
      <p:sp>
        <p:nvSpPr>
          <p:cNvPr id="3" name="Rectangle 2"/>
          <p:cNvSpPr/>
          <p:nvPr/>
        </p:nvSpPr>
        <p:spPr>
          <a:xfrm>
            <a:off x="2590800" y="2667000"/>
            <a:ext cx="3429000" cy="381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457200" y="4267200"/>
            <a:ext cx="1295400" cy="2057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Old</a:t>
            </a:r>
            <a:endParaRPr lang="en-US" dirty="0"/>
          </a:p>
        </p:txBody>
      </p:sp>
      <p:sp>
        <p:nvSpPr>
          <p:cNvPr id="5" name="Isosceles Triangle 4"/>
          <p:cNvSpPr/>
          <p:nvPr/>
        </p:nvSpPr>
        <p:spPr>
          <a:xfrm>
            <a:off x="7010400" y="2514600"/>
            <a:ext cx="1143000" cy="388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rot="5400000">
            <a:off x="1372394" y="4572000"/>
            <a:ext cx="38092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467100" y="4533900"/>
            <a:ext cx="3733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76600" y="2667001"/>
            <a:ext cx="2209800" cy="3539430"/>
          </a:xfrm>
          <a:prstGeom prst="rect">
            <a:avLst/>
          </a:prstGeom>
          <a:noFill/>
        </p:spPr>
        <p:txBody>
          <a:bodyPr wrap="square" rtlCol="0">
            <a:spAutoFit/>
          </a:bodyPr>
          <a:lstStyle/>
          <a:p>
            <a:pPr marL="342900" indent="-342900">
              <a:buAutoNum type="arabicPeriod"/>
            </a:pPr>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Purchase price</a:t>
            </a:r>
          </a:p>
          <a:p>
            <a:pPr marL="342900" indent="-342900">
              <a:buAutoNum type="arabicPeriod"/>
            </a:pPr>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Total square feet</a:t>
            </a:r>
          </a:p>
          <a:p>
            <a:pPr marL="342900" indent="-342900">
              <a:buAutoNum type="arabicPeriod"/>
            </a:pPr>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Air rights transferred.</a:t>
            </a:r>
          </a:p>
          <a:p>
            <a:pPr marL="342900" indent="-342900">
              <a:buAutoNum type="arabicPeriod"/>
            </a:pPr>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Number of floors added or subtracted</a:t>
            </a:r>
          </a:p>
          <a:p>
            <a:pPr marL="342900" indent="-342900">
              <a:buAutoNum type="arabicPeriod"/>
            </a:pPr>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Rents for housing</a:t>
            </a:r>
          </a:p>
          <a:p>
            <a:pPr marL="342900" indent="-342900">
              <a:buAutoNum type="arabicPeriod"/>
            </a:pPr>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Occupancy</a:t>
            </a:r>
          </a:p>
          <a:p>
            <a:pPr marL="342900" indent="-342900">
              <a:buAutoNum type="arabicPeriod"/>
            </a:pPr>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Current Occupancy</a:t>
            </a:r>
          </a:p>
          <a:p>
            <a:pPr marL="342900" indent="-342900">
              <a:buAutoNum type="arabicPeriod"/>
            </a:pPr>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Total cost of construction</a:t>
            </a:r>
          </a:p>
          <a:p>
            <a:pPr marL="342900" indent="-342900">
              <a:buAutoNum type="arabicPeriod"/>
            </a:pPr>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Property value</a:t>
            </a:r>
          </a:p>
        </p:txBody>
      </p:sp>
      <p:sp>
        <p:nvSpPr>
          <p:cNvPr id="19" name="TextBox 18"/>
          <p:cNvSpPr txBox="1"/>
          <p:nvPr/>
        </p:nvSpPr>
        <p:spPr>
          <a:xfrm>
            <a:off x="7315200" y="5867400"/>
            <a:ext cx="1066800" cy="369332"/>
          </a:xfrm>
          <a:prstGeom prst="rect">
            <a:avLst/>
          </a:prstGeom>
          <a:noFill/>
        </p:spPr>
        <p:txBody>
          <a:bodyPr wrap="square" rtlCol="0">
            <a:spAutoFit/>
          </a:bodyPr>
          <a:lstStyle/>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New</a:t>
            </a:r>
            <a:endParaRPr lang="en-US" dirty="0"/>
          </a:p>
        </p:txBody>
      </p:sp>
      <p:sp>
        <p:nvSpPr>
          <p:cNvPr id="13" name="TextBox 12"/>
          <p:cNvSpPr txBox="1"/>
          <p:nvPr/>
        </p:nvSpPr>
        <p:spPr>
          <a:xfrm>
            <a:off x="2743200" y="2895600"/>
            <a:ext cx="304800" cy="3693319"/>
          </a:xfrm>
          <a:prstGeom prst="rect">
            <a:avLst/>
          </a:prstGeom>
          <a:noFill/>
        </p:spPr>
        <p:txBody>
          <a:bodyPr wrap="square" rtlCol="0">
            <a:spAutoFit/>
          </a:bodyPr>
          <a:lstStyle/>
          <a:p>
            <a:r>
              <a:rPr lang="en-US" dirty="0" smtClean="0"/>
              <a:t>V</a:t>
            </a:r>
          </a:p>
          <a:p>
            <a:r>
              <a:rPr lang="en-US" dirty="0" smtClean="0"/>
              <a:t>A</a:t>
            </a:r>
          </a:p>
          <a:p>
            <a:r>
              <a:rPr lang="en-US" dirty="0" smtClean="0"/>
              <a:t>L</a:t>
            </a:r>
          </a:p>
          <a:p>
            <a:r>
              <a:rPr lang="en-US" dirty="0" smtClean="0"/>
              <a:t>U</a:t>
            </a:r>
          </a:p>
          <a:p>
            <a:r>
              <a:rPr lang="en-US" dirty="0" smtClean="0"/>
              <a:t>E</a:t>
            </a:r>
          </a:p>
          <a:p>
            <a:r>
              <a:rPr lang="en-US" dirty="0" smtClean="0"/>
              <a:t>S</a:t>
            </a:r>
          </a:p>
          <a:p>
            <a:endParaRPr lang="en-US" dirty="0" smtClean="0"/>
          </a:p>
          <a:p>
            <a:r>
              <a:rPr lang="en-US" dirty="0" smtClean="0"/>
              <a:t>For</a:t>
            </a:r>
          </a:p>
          <a:p>
            <a:r>
              <a:rPr lang="en-US" dirty="0" smtClean="0"/>
              <a:t>old</a:t>
            </a:r>
            <a:endParaRPr lang="en-US" sz="1200" dirty="0"/>
          </a:p>
        </p:txBody>
      </p:sp>
      <p:sp>
        <p:nvSpPr>
          <p:cNvPr id="14" name="TextBox 13"/>
          <p:cNvSpPr txBox="1"/>
          <p:nvPr/>
        </p:nvSpPr>
        <p:spPr>
          <a:xfrm>
            <a:off x="5486400" y="2819400"/>
            <a:ext cx="304800" cy="3693319"/>
          </a:xfrm>
          <a:prstGeom prst="rect">
            <a:avLst/>
          </a:prstGeom>
          <a:noFill/>
        </p:spPr>
        <p:txBody>
          <a:bodyPr wrap="square" rtlCol="0">
            <a:spAutoFit/>
          </a:bodyPr>
          <a:lstStyle/>
          <a:p>
            <a:r>
              <a:rPr lang="en-US" dirty="0" smtClean="0"/>
              <a:t>V</a:t>
            </a:r>
          </a:p>
          <a:p>
            <a:r>
              <a:rPr lang="en-US" dirty="0" smtClean="0"/>
              <a:t>A</a:t>
            </a:r>
          </a:p>
          <a:p>
            <a:r>
              <a:rPr lang="en-US" dirty="0" smtClean="0"/>
              <a:t>L</a:t>
            </a:r>
          </a:p>
          <a:p>
            <a:r>
              <a:rPr lang="en-US" dirty="0" smtClean="0"/>
              <a:t>U</a:t>
            </a:r>
          </a:p>
          <a:p>
            <a:r>
              <a:rPr lang="en-US" dirty="0" smtClean="0"/>
              <a:t>E</a:t>
            </a:r>
          </a:p>
          <a:p>
            <a:r>
              <a:rPr lang="en-US" dirty="0" smtClean="0"/>
              <a:t>S</a:t>
            </a:r>
          </a:p>
          <a:p>
            <a:endParaRPr lang="en-US" dirty="0" smtClean="0"/>
          </a:p>
          <a:p>
            <a:r>
              <a:rPr lang="en-US" dirty="0" smtClean="0"/>
              <a:t>for</a:t>
            </a:r>
          </a:p>
          <a:p>
            <a:r>
              <a:rPr lang="en-US" dirty="0" smtClean="0"/>
              <a:t>new</a:t>
            </a:r>
            <a:endParaRPr lang="en-US" sz="1200" dirty="0"/>
          </a:p>
        </p:txBody>
      </p:sp>
      <p:cxnSp>
        <p:nvCxnSpPr>
          <p:cNvPr id="15" name="Straight Arrow Connector 14"/>
          <p:cNvCxnSpPr/>
          <p:nvPr/>
        </p:nvCxnSpPr>
        <p:spPr>
          <a:xfrm>
            <a:off x="1524000" y="4495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172200" y="4495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244</TotalTime>
  <Words>577</Words>
  <Application>Microsoft Office PowerPoint</Application>
  <PresentationFormat>On-screen Show (4:3)</PresentationFormat>
  <Paragraphs>112</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Air Rights and Data analysis</vt:lpstr>
      <vt:lpstr>What are air rights?</vt:lpstr>
      <vt:lpstr>Zoning lot merger         Transfer of      development rights</vt:lpstr>
      <vt:lpstr>Extension and Enlargement</vt:lpstr>
      <vt:lpstr>Floor Area</vt:lpstr>
      <vt:lpstr>What would the architect want to see? </vt:lpstr>
      <vt:lpstr>Data for kinds of buildings</vt:lpstr>
      <vt:lpstr>Data for Interaction</vt:lpstr>
      <vt:lpstr>Dynamic data on manipulation of air rights on buildings</vt:lpstr>
      <vt:lpstr>DATA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Rights  or  Air Rights</dc:title>
  <dc:creator>Jacky</dc:creator>
  <cp:lastModifiedBy>D Colin MacAllister</cp:lastModifiedBy>
  <cp:revision>84</cp:revision>
  <dcterms:created xsi:type="dcterms:W3CDTF">2006-08-16T00:00:00Z</dcterms:created>
  <dcterms:modified xsi:type="dcterms:W3CDTF">2009-04-09T01:00:47Z</dcterms:modified>
</cp:coreProperties>
</file>