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95" r:id="rId2"/>
    <p:sldId id="256" r:id="rId3"/>
    <p:sldId id="283" r:id="rId4"/>
    <p:sldId id="257" r:id="rId5"/>
    <p:sldId id="258" r:id="rId6"/>
    <p:sldId id="266" r:id="rId7"/>
    <p:sldId id="267" r:id="rId8"/>
    <p:sldId id="268" r:id="rId9"/>
    <p:sldId id="269" r:id="rId10"/>
    <p:sldId id="270" r:id="rId11"/>
    <p:sldId id="292" r:id="rId12"/>
    <p:sldId id="296" r:id="rId13"/>
    <p:sldId id="297" r:id="rId14"/>
    <p:sldId id="298" r:id="rId15"/>
    <p:sldId id="289" r:id="rId16"/>
    <p:sldId id="290" r:id="rId17"/>
    <p:sldId id="291" r:id="rId18"/>
    <p:sldId id="294" r:id="rId19"/>
    <p:sldId id="271" r:id="rId20"/>
    <p:sldId id="273" r:id="rId21"/>
    <p:sldId id="276" r:id="rId22"/>
    <p:sldId id="284" r:id="rId23"/>
  </p:sldIdLst>
  <p:sldSz cx="9144000" cy="6858000" type="screen4x3"/>
  <p:notesSz cx="6980238" cy="92662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013" autoAdjust="0"/>
    <p:restoredTop sz="73611" autoAdjust="0"/>
  </p:normalViewPr>
  <p:slideViewPr>
    <p:cSldViewPr>
      <p:cViewPr varScale="1">
        <p:scale>
          <a:sx n="54" d="100"/>
          <a:sy n="54" d="100"/>
        </p:scale>
        <p:origin x="-160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556" y="-90"/>
      </p:cViewPr>
      <p:guideLst>
        <p:guide orient="horz" pos="2919"/>
        <p:guide pos="2199"/>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463312"/>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3953853" y="0"/>
            <a:ext cx="3024770" cy="463312"/>
          </a:xfrm>
          <a:prstGeom prst="rect">
            <a:avLst/>
          </a:prstGeom>
        </p:spPr>
        <p:txBody>
          <a:bodyPr vert="horz" lIns="92830" tIns="46415" rIns="92830" bIns="46415" rtlCol="0"/>
          <a:lstStyle>
            <a:lvl1pPr algn="r">
              <a:defRPr sz="1200"/>
            </a:lvl1pPr>
          </a:lstStyle>
          <a:p>
            <a:fld id="{7BE5E569-2E51-4971-9A09-64DB6C6BB743}" type="datetimeFigureOut">
              <a:rPr lang="en-US" smtClean="0"/>
              <a:pPr/>
              <a:t>4/9/2009</a:t>
            </a:fld>
            <a:endParaRPr lang="en-US"/>
          </a:p>
        </p:txBody>
      </p:sp>
      <p:sp>
        <p:nvSpPr>
          <p:cNvPr id="4" name="Footer Placeholder 3"/>
          <p:cNvSpPr>
            <a:spLocks noGrp="1"/>
          </p:cNvSpPr>
          <p:nvPr>
            <p:ph type="ftr" sz="quarter" idx="2"/>
          </p:nvPr>
        </p:nvSpPr>
        <p:spPr>
          <a:xfrm>
            <a:off x="0" y="8801318"/>
            <a:ext cx="3024770" cy="463312"/>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3953853" y="8801318"/>
            <a:ext cx="3024770" cy="463312"/>
          </a:xfrm>
          <a:prstGeom prst="rect">
            <a:avLst/>
          </a:prstGeom>
        </p:spPr>
        <p:txBody>
          <a:bodyPr vert="horz" lIns="92830" tIns="46415" rIns="92830" bIns="46415" rtlCol="0" anchor="b"/>
          <a:lstStyle>
            <a:lvl1pPr algn="r">
              <a:defRPr sz="1200"/>
            </a:lvl1pPr>
          </a:lstStyle>
          <a:p>
            <a:fld id="{013BB09B-9396-4227-892A-BBB50907803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463312"/>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53853" y="0"/>
            <a:ext cx="3024770" cy="463312"/>
          </a:xfrm>
          <a:prstGeom prst="rect">
            <a:avLst/>
          </a:prstGeom>
        </p:spPr>
        <p:txBody>
          <a:bodyPr vert="horz" lIns="92830" tIns="46415" rIns="92830" bIns="46415" rtlCol="0"/>
          <a:lstStyle>
            <a:lvl1pPr algn="r">
              <a:defRPr sz="1200"/>
            </a:lvl1pPr>
          </a:lstStyle>
          <a:p>
            <a:fld id="{BE2F3C20-6349-451F-A82C-C7DBE94ACC3A}" type="datetimeFigureOut">
              <a:rPr lang="en-US" smtClean="0"/>
              <a:pPr/>
              <a:t>4/9/2009</a:t>
            </a:fld>
            <a:endParaRPr lang="en-US"/>
          </a:p>
        </p:txBody>
      </p:sp>
      <p:sp>
        <p:nvSpPr>
          <p:cNvPr id="4" name="Slide Image Placeholder 3"/>
          <p:cNvSpPr>
            <a:spLocks noGrp="1" noRot="1" noChangeAspect="1"/>
          </p:cNvSpPr>
          <p:nvPr>
            <p:ph type="sldImg" idx="2"/>
          </p:nvPr>
        </p:nvSpPr>
        <p:spPr>
          <a:xfrm>
            <a:off x="1173163" y="695325"/>
            <a:ext cx="4633912" cy="3475038"/>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698024" y="4401463"/>
            <a:ext cx="5584190" cy="4169807"/>
          </a:xfrm>
          <a:prstGeom prst="rect">
            <a:avLst/>
          </a:prstGeom>
        </p:spPr>
        <p:txBody>
          <a:bodyPr vert="horz" lIns="92830" tIns="46415" rIns="92830" bIns="464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01318"/>
            <a:ext cx="3024770" cy="463312"/>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53853" y="8801318"/>
            <a:ext cx="3024770" cy="463312"/>
          </a:xfrm>
          <a:prstGeom prst="rect">
            <a:avLst/>
          </a:prstGeom>
        </p:spPr>
        <p:txBody>
          <a:bodyPr vert="horz" lIns="92830" tIns="46415" rIns="92830" bIns="46415" rtlCol="0" anchor="b"/>
          <a:lstStyle>
            <a:lvl1pPr algn="r">
              <a:defRPr sz="1200"/>
            </a:lvl1pPr>
          </a:lstStyle>
          <a:p>
            <a:fld id="{B14A68EA-136C-45A4-BD6B-5AC34D8393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4A68EA-136C-45A4-BD6B-5AC34D83935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floor area of a building is the sum of the gross area of each floor of the building, excluding mechanical space, cellar space, floor space in open balconies, elevators or stair bulkheads and, in most zoning districts, floor space used for accessory parking that is located less than 23 feet above curb level</a:t>
            </a:r>
          </a:p>
          <a:p>
            <a:endParaRPr lang="en-US" dirty="0" smtClean="0"/>
          </a:p>
          <a:p>
            <a:r>
              <a:rPr lang="en-US" dirty="0" smtClean="0"/>
              <a:t>Floor Area Ratio (FAR)*</a:t>
            </a:r>
            <a:br>
              <a:rPr lang="en-US" dirty="0" smtClean="0"/>
            </a:br>
            <a:r>
              <a:rPr lang="en-US" dirty="0" smtClean="0"/>
              <a:t>The floor area ratio (FAR) is the principal bulk regulation controlling the size of buildings. FAR is the ratio of total building floor area to the area of its zoning lot. Each zoning district has an FAR control which, when multiplied</a:t>
            </a:r>
            <a:br>
              <a:rPr lang="en-US" dirty="0" smtClean="0"/>
            </a:br>
            <a:r>
              <a:rPr lang="en-US" dirty="0" smtClean="0"/>
              <a:t>by the lot area of the zoning lot, produces the maximum amount of floor area allowable in a building on the zoning lot. For example, on a 10,000 square-foot zoning lot in a district with a maximum FAR of 1.0, the floor area of a building cannot exceed 10,000 square feet.</a:t>
            </a:r>
          </a:p>
          <a:p>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4A68EA-136C-45A4-BD6B-5AC34D839353}"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4A68EA-136C-45A4-BD6B-5AC34D839353}"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4A68EA-136C-45A4-BD6B-5AC34D839353}"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4A68EA-136C-45A4-BD6B-5AC34D839353}"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4A68EA-136C-45A4-BD6B-5AC34D839353}"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defTabSz="928299">
              <a:defRPr/>
            </a:pPr>
            <a:r>
              <a:rPr lang="en-US" dirty="0" smtClean="0"/>
              <a:t>The segregation</a:t>
            </a:r>
            <a:r>
              <a:rPr lang="en-US" baseline="0" dirty="0" smtClean="0"/>
              <a:t> of the different building units on the basis of occupancy and the data corresponding to each of these are depicted as well.</a:t>
            </a:r>
          </a:p>
          <a:p>
            <a:pPr defTabSz="928299">
              <a:defRPr/>
            </a:pPr>
            <a:endParaRPr lang="en-US" baseline="0" dirty="0" smtClean="0"/>
          </a:p>
          <a:p>
            <a:pPr defTabSz="928299">
              <a:defRPr/>
            </a:pPr>
            <a:r>
              <a:rPr lang="en-US" sz="1100" dirty="0" smtClean="0"/>
              <a:t>Residential</a:t>
            </a:r>
          </a:p>
          <a:p>
            <a:pPr marL="116037" lvl="1" indent="-116037" defTabSz="586633">
              <a:lnSpc>
                <a:spcPct val="90000"/>
              </a:lnSpc>
              <a:spcBef>
                <a:spcPct val="0"/>
              </a:spcBef>
              <a:spcAft>
                <a:spcPct val="15000"/>
              </a:spcAft>
              <a:buChar char="••"/>
            </a:pPr>
            <a:r>
              <a:rPr lang="en-US" kern="1200" dirty="0" smtClean="0"/>
              <a:t>Year built</a:t>
            </a:r>
          </a:p>
          <a:p>
            <a:pPr marL="116037" lvl="1" indent="-116037" defTabSz="586633">
              <a:lnSpc>
                <a:spcPct val="90000"/>
              </a:lnSpc>
              <a:spcBef>
                <a:spcPct val="0"/>
              </a:spcBef>
              <a:spcAft>
                <a:spcPct val="15000"/>
              </a:spcAft>
              <a:buChar char="••"/>
            </a:pPr>
            <a:r>
              <a:rPr lang="en-US" kern="1200" dirty="0" smtClean="0"/>
              <a:t>Building class</a:t>
            </a:r>
          </a:p>
          <a:p>
            <a:pPr marL="116037" lvl="1" indent="-116037" defTabSz="586633">
              <a:lnSpc>
                <a:spcPct val="90000"/>
              </a:lnSpc>
              <a:spcBef>
                <a:spcPct val="0"/>
              </a:spcBef>
              <a:spcAft>
                <a:spcPct val="15000"/>
              </a:spcAft>
              <a:buChar char="••"/>
            </a:pPr>
            <a:r>
              <a:rPr lang="en-US" kern="1200" dirty="0" smtClean="0"/>
              <a:t>Toxic sites</a:t>
            </a:r>
          </a:p>
          <a:p>
            <a:pPr marL="116037" lvl="1" indent="-116037" defTabSz="586633">
              <a:lnSpc>
                <a:spcPct val="90000"/>
              </a:lnSpc>
              <a:spcBef>
                <a:spcPct val="0"/>
              </a:spcBef>
              <a:spcAft>
                <a:spcPct val="15000"/>
              </a:spcAft>
              <a:buChar char="••"/>
            </a:pPr>
            <a:r>
              <a:rPr lang="en-US" kern="1200" dirty="0" smtClean="0"/>
              <a:t>Rent Price</a:t>
            </a:r>
          </a:p>
          <a:p>
            <a:pPr marL="116037" lvl="1" indent="-116037" defTabSz="586633">
              <a:lnSpc>
                <a:spcPct val="90000"/>
              </a:lnSpc>
              <a:spcBef>
                <a:spcPct val="0"/>
              </a:spcBef>
              <a:spcAft>
                <a:spcPct val="15000"/>
              </a:spcAft>
              <a:buChar char="••"/>
            </a:pPr>
            <a:r>
              <a:rPr lang="en-US" kern="1200" dirty="0" smtClean="0"/>
              <a:t>Rented date</a:t>
            </a:r>
          </a:p>
          <a:p>
            <a:pPr marL="116037" lvl="1" indent="-116037" defTabSz="586633">
              <a:lnSpc>
                <a:spcPct val="90000"/>
              </a:lnSpc>
              <a:spcBef>
                <a:spcPct val="0"/>
              </a:spcBef>
              <a:spcAft>
                <a:spcPct val="15000"/>
              </a:spcAft>
              <a:buChar char="••"/>
            </a:pPr>
            <a:r>
              <a:rPr lang="en-US" kern="1200" dirty="0" smtClean="0"/>
              <a:t>Unused buildable square feet</a:t>
            </a:r>
          </a:p>
          <a:p>
            <a:pPr marL="116037" lvl="1" indent="-116037" defTabSz="586633">
              <a:lnSpc>
                <a:spcPct val="90000"/>
              </a:lnSpc>
              <a:spcBef>
                <a:spcPct val="0"/>
              </a:spcBef>
              <a:spcAft>
                <a:spcPct val="15000"/>
              </a:spcAft>
              <a:buChar char="••"/>
            </a:pPr>
            <a:r>
              <a:rPr lang="en-US" kern="1200" dirty="0" smtClean="0"/>
              <a:t>Zoning map</a:t>
            </a:r>
          </a:p>
          <a:p>
            <a:pPr marL="116037" lvl="1" indent="-116037" defTabSz="586633">
              <a:lnSpc>
                <a:spcPct val="90000"/>
              </a:lnSpc>
              <a:spcBef>
                <a:spcPct val="0"/>
              </a:spcBef>
              <a:spcAft>
                <a:spcPct val="15000"/>
              </a:spcAft>
              <a:buChar char="••"/>
            </a:pPr>
            <a:r>
              <a:rPr lang="en-US" kern="1200" dirty="0" smtClean="0"/>
              <a:t>Zoning district</a:t>
            </a:r>
          </a:p>
          <a:p>
            <a:pPr marL="116037" lvl="1" indent="-116037" defTabSz="586633">
              <a:lnSpc>
                <a:spcPct val="90000"/>
              </a:lnSpc>
              <a:spcBef>
                <a:spcPct val="0"/>
              </a:spcBef>
              <a:spcAft>
                <a:spcPct val="15000"/>
              </a:spcAft>
              <a:buChar char="••"/>
            </a:pPr>
            <a:r>
              <a:rPr lang="en-US" kern="1200" dirty="0" smtClean="0"/>
              <a:t>Buildings around </a:t>
            </a:r>
          </a:p>
          <a:p>
            <a:pPr defTabSz="928299">
              <a:defRPr/>
            </a:pPr>
            <a:endParaRPr lang="en-US" sz="1100" dirty="0" smtClean="0"/>
          </a:p>
          <a:p>
            <a:r>
              <a:rPr lang="en-US" sz="1100" dirty="0" smtClean="0"/>
              <a:t>Commercial </a:t>
            </a:r>
          </a:p>
          <a:p>
            <a:pPr marL="116037" lvl="1" indent="-116037" defTabSz="586633">
              <a:lnSpc>
                <a:spcPct val="90000"/>
              </a:lnSpc>
              <a:spcBef>
                <a:spcPct val="0"/>
              </a:spcBef>
              <a:spcAft>
                <a:spcPct val="15000"/>
              </a:spcAft>
              <a:buChar char="••"/>
            </a:pPr>
            <a:r>
              <a:rPr lang="en-US" kern="1200" dirty="0" smtClean="0"/>
              <a:t>Year built</a:t>
            </a:r>
          </a:p>
          <a:p>
            <a:pPr marL="116037" lvl="1" indent="-116037" defTabSz="586633">
              <a:lnSpc>
                <a:spcPct val="90000"/>
              </a:lnSpc>
              <a:spcBef>
                <a:spcPct val="0"/>
              </a:spcBef>
              <a:spcAft>
                <a:spcPct val="15000"/>
              </a:spcAft>
              <a:buChar char="••"/>
            </a:pPr>
            <a:r>
              <a:rPr lang="en-US" kern="1200" dirty="0" smtClean="0"/>
              <a:t>Building class</a:t>
            </a:r>
          </a:p>
          <a:p>
            <a:pPr marL="116037" lvl="1" indent="-116037" defTabSz="586633">
              <a:lnSpc>
                <a:spcPct val="90000"/>
              </a:lnSpc>
              <a:spcBef>
                <a:spcPct val="0"/>
              </a:spcBef>
              <a:spcAft>
                <a:spcPct val="15000"/>
              </a:spcAft>
              <a:buChar char="••"/>
            </a:pPr>
            <a:r>
              <a:rPr lang="en-US" kern="1200" dirty="0" smtClean="0"/>
              <a:t>Rent/Sale price</a:t>
            </a:r>
          </a:p>
          <a:p>
            <a:pPr marL="116037" lvl="1" indent="-116037" defTabSz="586633">
              <a:lnSpc>
                <a:spcPct val="90000"/>
              </a:lnSpc>
              <a:spcBef>
                <a:spcPct val="0"/>
              </a:spcBef>
              <a:spcAft>
                <a:spcPct val="15000"/>
              </a:spcAft>
              <a:buChar char="••"/>
            </a:pPr>
            <a:r>
              <a:rPr lang="en-US" kern="1200" dirty="0" smtClean="0"/>
              <a:t>Unused buildable square feet</a:t>
            </a:r>
          </a:p>
          <a:p>
            <a:pPr marL="116037" lvl="1" indent="-116037" defTabSz="586633">
              <a:lnSpc>
                <a:spcPct val="90000"/>
              </a:lnSpc>
              <a:spcBef>
                <a:spcPct val="0"/>
              </a:spcBef>
              <a:spcAft>
                <a:spcPct val="15000"/>
              </a:spcAft>
              <a:buChar char="••"/>
            </a:pPr>
            <a:r>
              <a:rPr lang="en-US" kern="1200" dirty="0" smtClean="0"/>
              <a:t>Zoning map</a:t>
            </a:r>
          </a:p>
          <a:p>
            <a:pPr marL="116037" lvl="1" indent="-116037" defTabSz="586633">
              <a:lnSpc>
                <a:spcPct val="90000"/>
              </a:lnSpc>
              <a:spcBef>
                <a:spcPct val="0"/>
              </a:spcBef>
              <a:spcAft>
                <a:spcPct val="15000"/>
              </a:spcAft>
              <a:buChar char="••"/>
            </a:pPr>
            <a:r>
              <a:rPr lang="en-US" kern="1200" dirty="0" smtClean="0"/>
              <a:t>Zoning district</a:t>
            </a:r>
          </a:p>
          <a:p>
            <a:endParaRPr lang="en-US" sz="1100" dirty="0" smtClean="0"/>
          </a:p>
          <a:p>
            <a:r>
              <a:rPr lang="en-US" sz="1100" dirty="0" smtClean="0"/>
              <a:t>Campus </a:t>
            </a:r>
          </a:p>
          <a:p>
            <a:pPr marL="116037" lvl="1" indent="-116037" defTabSz="586633">
              <a:lnSpc>
                <a:spcPct val="90000"/>
              </a:lnSpc>
              <a:spcBef>
                <a:spcPct val="0"/>
              </a:spcBef>
              <a:spcAft>
                <a:spcPct val="15000"/>
              </a:spcAft>
              <a:buChar char="••"/>
            </a:pPr>
            <a:r>
              <a:rPr lang="en-US" kern="1200" dirty="0" smtClean="0"/>
              <a:t>Year built</a:t>
            </a:r>
          </a:p>
          <a:p>
            <a:pPr marL="116037" lvl="1" indent="-116037" defTabSz="586633">
              <a:lnSpc>
                <a:spcPct val="90000"/>
              </a:lnSpc>
              <a:spcBef>
                <a:spcPct val="0"/>
              </a:spcBef>
              <a:spcAft>
                <a:spcPct val="15000"/>
              </a:spcAft>
              <a:buChar char="••"/>
            </a:pPr>
            <a:r>
              <a:rPr lang="en-US" kern="1200" dirty="0" smtClean="0"/>
              <a:t>Cost of infrastructure</a:t>
            </a:r>
          </a:p>
          <a:p>
            <a:pPr marL="116037" lvl="1" indent="-116037" defTabSz="586633">
              <a:lnSpc>
                <a:spcPct val="90000"/>
              </a:lnSpc>
              <a:spcBef>
                <a:spcPct val="0"/>
              </a:spcBef>
              <a:spcAft>
                <a:spcPct val="15000"/>
              </a:spcAft>
              <a:buChar char="••"/>
            </a:pPr>
            <a:r>
              <a:rPr lang="en-US" kern="1200" dirty="0" smtClean="0"/>
              <a:t>Unused buildable square feet</a:t>
            </a:r>
          </a:p>
          <a:p>
            <a:pPr marL="116037" lvl="1" indent="-116037" defTabSz="586633">
              <a:lnSpc>
                <a:spcPct val="90000"/>
              </a:lnSpc>
              <a:spcBef>
                <a:spcPct val="0"/>
              </a:spcBef>
              <a:spcAft>
                <a:spcPct val="15000"/>
              </a:spcAft>
              <a:buChar char="••"/>
            </a:pPr>
            <a:r>
              <a:rPr lang="en-US" kern="1200" dirty="0" smtClean="0"/>
              <a:t>Zoning map</a:t>
            </a:r>
          </a:p>
          <a:p>
            <a:pPr marL="116037" lvl="1" indent="-116037" defTabSz="586633">
              <a:lnSpc>
                <a:spcPct val="90000"/>
              </a:lnSpc>
              <a:spcBef>
                <a:spcPct val="0"/>
              </a:spcBef>
              <a:spcAft>
                <a:spcPct val="15000"/>
              </a:spcAft>
              <a:buChar char="••"/>
            </a:pPr>
            <a:r>
              <a:rPr lang="en-US" kern="1200" dirty="0" smtClean="0"/>
              <a:t>Zoning district</a:t>
            </a:r>
          </a:p>
          <a:p>
            <a:endParaRPr lang="en-US" sz="1100" dirty="0" smtClean="0"/>
          </a:p>
          <a:p>
            <a:endParaRPr lang="en-US" sz="1100"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8299">
              <a:defRPr/>
            </a:pPr>
            <a:r>
              <a:rPr lang="en-US" dirty="0" smtClean="0"/>
              <a:t>finding a lot</a:t>
            </a:r>
          </a:p>
          <a:p>
            <a:r>
              <a:rPr lang="en-US" dirty="0" smtClean="0"/>
              <a:t>1.Address</a:t>
            </a:r>
          </a:p>
          <a:p>
            <a:r>
              <a:rPr lang="en-US" dirty="0" smtClean="0"/>
              <a:t>2.Total floor area</a:t>
            </a:r>
          </a:p>
          <a:p>
            <a:r>
              <a:rPr lang="en-US" dirty="0" smtClean="0"/>
              <a:t>3.Permissable air rights</a:t>
            </a:r>
          </a:p>
          <a:p>
            <a:r>
              <a:rPr lang="en-US" dirty="0" smtClean="0"/>
              <a:t>4. Transferable air rights from surrounding buildings</a:t>
            </a:r>
          </a:p>
          <a:p>
            <a:pPr defTabSz="928299">
              <a:defRPr/>
            </a:pPr>
            <a:endParaRPr lang="en-US" dirty="0" smtClean="0"/>
          </a:p>
          <a:p>
            <a:pPr defTabSz="928299">
              <a:defRPr/>
            </a:pPr>
            <a:r>
              <a:rPr lang="en-US" dirty="0" smtClean="0"/>
              <a:t>adding/removing floors</a:t>
            </a:r>
          </a:p>
          <a:p>
            <a:r>
              <a:rPr lang="en-US" dirty="0" smtClean="0"/>
              <a:t>1.Square feet area before</a:t>
            </a:r>
          </a:p>
          <a:p>
            <a:r>
              <a:rPr lang="en-US" dirty="0" smtClean="0"/>
              <a:t>2.Square feet area after</a:t>
            </a:r>
          </a:p>
          <a:p>
            <a:r>
              <a:rPr lang="en-US" dirty="0" smtClean="0"/>
              <a:t>3.Air rights transferred, bought or leased</a:t>
            </a:r>
          </a:p>
          <a:p>
            <a:endParaRPr lang="en-US" dirty="0" smtClean="0"/>
          </a:p>
          <a:p>
            <a:r>
              <a:rPr lang="en-US" dirty="0" smtClean="0"/>
              <a:t>tinkering with buildings</a:t>
            </a:r>
          </a:p>
          <a:p>
            <a:r>
              <a:rPr lang="en-US" dirty="0" smtClean="0"/>
              <a:t>1.Address of buildings</a:t>
            </a:r>
          </a:p>
          <a:p>
            <a:r>
              <a:rPr lang="en-US" dirty="0" smtClean="0"/>
              <a:t>2.Air rights available</a:t>
            </a:r>
          </a:p>
          <a:p>
            <a:r>
              <a:rPr lang="en-US" dirty="0" smtClean="0"/>
              <a:t>3.Address</a:t>
            </a:r>
            <a:r>
              <a:rPr lang="en-US" baseline="0" dirty="0" smtClean="0"/>
              <a:t> of surrounding buildings</a:t>
            </a:r>
          </a:p>
          <a:p>
            <a:r>
              <a:rPr lang="en-US" baseline="0" dirty="0" smtClean="0"/>
              <a:t>4.Total floor area</a:t>
            </a:r>
            <a:endParaRPr lang="en-US" dirty="0" smtClean="0"/>
          </a:p>
          <a:p>
            <a:endParaRPr lang="en-US" dirty="0" smtClean="0"/>
          </a:p>
          <a:p>
            <a:r>
              <a:rPr lang="en-US" dirty="0" smtClean="0"/>
              <a:t>evaluating surrounding buildings</a:t>
            </a:r>
          </a:p>
          <a:p>
            <a:r>
              <a:rPr lang="en-US" dirty="0" smtClean="0"/>
              <a:t>1.Air rights available</a:t>
            </a:r>
          </a:p>
          <a:p>
            <a:r>
              <a:rPr lang="en-US" dirty="0" smtClean="0"/>
              <a:t>2. Violated air rights</a:t>
            </a:r>
          </a:p>
          <a:p>
            <a:r>
              <a:rPr lang="en-US" dirty="0" smtClean="0"/>
              <a:t>3.Total square feet area</a:t>
            </a:r>
          </a:p>
          <a:p>
            <a:r>
              <a:rPr lang="en-US" dirty="0" smtClean="0"/>
              <a:t>4. Location</a:t>
            </a:r>
            <a:r>
              <a:rPr lang="en-US" baseline="0" dirty="0" smtClean="0"/>
              <a:t> of the surrounding buildings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14A68EA-136C-45A4-BD6B-5AC34D839353}"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8112" indent="-348112" defTabSz="928299">
              <a:defRPr/>
            </a:pPr>
            <a:r>
              <a:rPr lang="en-US" dirty="0" smtClean="0"/>
              <a:t>On selection and manipulation of the building for operations required by user, these data are shown for the old and new structures.</a:t>
            </a:r>
          </a:p>
          <a:p>
            <a:pPr marL="348112" indent="-348112"/>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marL="348112" indent="-348112">
              <a:buAutoNum type="arabicPeriod"/>
            </a:pPr>
            <a:r>
              <a:rPr lang="en-US" dirty="0" smtClean="0"/>
              <a:t>Purchase price</a:t>
            </a:r>
          </a:p>
          <a:p>
            <a:pPr marL="348112" indent="-348112">
              <a:buAutoNum type="arabicPeriod"/>
            </a:pPr>
            <a:r>
              <a:rPr lang="en-US" dirty="0" smtClean="0"/>
              <a:t>Total square feet</a:t>
            </a:r>
          </a:p>
          <a:p>
            <a:pPr marL="348112" indent="-348112">
              <a:buAutoNum type="arabicPeriod"/>
            </a:pPr>
            <a:r>
              <a:rPr lang="en-US" dirty="0" smtClean="0"/>
              <a:t>Air rights transferred.</a:t>
            </a:r>
          </a:p>
          <a:p>
            <a:pPr marL="348112" indent="-348112">
              <a:buAutoNum type="arabicPeriod"/>
            </a:pPr>
            <a:r>
              <a:rPr lang="en-US" dirty="0" smtClean="0"/>
              <a:t>Number of floors added or subtracted</a:t>
            </a:r>
          </a:p>
          <a:p>
            <a:pPr marL="348112" indent="-348112">
              <a:buAutoNum type="arabicPeriod"/>
            </a:pPr>
            <a:r>
              <a:rPr lang="en-US" dirty="0" smtClean="0"/>
              <a:t>Rents for housing in applicable</a:t>
            </a:r>
          </a:p>
          <a:p>
            <a:pPr marL="348112" indent="-348112">
              <a:buAutoNum type="arabicPeriod"/>
            </a:pPr>
            <a:r>
              <a:rPr lang="en-US" dirty="0" smtClean="0"/>
              <a:t>Occupancy</a:t>
            </a:r>
          </a:p>
          <a:p>
            <a:pPr marL="348112" indent="-348112">
              <a:buAutoNum type="arabicPeriod"/>
            </a:pPr>
            <a:r>
              <a:rPr lang="en-US" dirty="0" smtClean="0"/>
              <a:t>Current Occupancy</a:t>
            </a:r>
          </a:p>
          <a:p>
            <a:pPr marL="348112" indent="-348112">
              <a:buAutoNum type="arabicPeriod"/>
            </a:pPr>
            <a:r>
              <a:rPr lang="en-US" dirty="0" smtClean="0"/>
              <a:t>Total cost of construction</a:t>
            </a:r>
          </a:p>
          <a:p>
            <a:pPr marL="348112" indent="-348112">
              <a:buAutoNum type="arabicPeriod"/>
            </a:pPr>
            <a:r>
              <a:rPr lang="en-US" dirty="0" smtClean="0"/>
              <a:t>Property value</a:t>
            </a:r>
          </a:p>
          <a:p>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4A68EA-136C-45A4-BD6B-5AC34D839353}"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4A68EA-136C-45A4-BD6B-5AC34D83935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4A68EA-136C-45A4-BD6B-5AC34D83935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smtClean="0"/>
              <a:t>Chief</a:t>
            </a:r>
            <a:r>
              <a:rPr lang="en-US" b="0" baseline="0" dirty="0" smtClean="0"/>
              <a:t> architect awarded the overall design of the campus. Recipient of numerous top awards from seven or eight different countries. Principal of the </a:t>
            </a:r>
            <a:r>
              <a:rPr lang="en-US" baseline="0" dirty="0" err="1" smtClean="0"/>
              <a:t>Renzo</a:t>
            </a:r>
            <a:r>
              <a:rPr lang="en-US" baseline="0" dirty="0" smtClean="0"/>
              <a:t> Piano Building Workshop.</a:t>
            </a:r>
            <a:endParaRPr lang="en-US" b="0" dirty="0" smtClean="0"/>
          </a:p>
          <a:p>
            <a:endParaRPr lang="en-US" b="1" dirty="0" smtClean="0"/>
          </a:p>
          <a:p>
            <a:r>
              <a:rPr lang="en-US" b="0" dirty="0" smtClean="0"/>
              <a:t>(summarized for the presentation:)</a:t>
            </a:r>
          </a:p>
          <a:p>
            <a:r>
              <a:rPr lang="en-US" b="1" dirty="0" smtClean="0"/>
              <a:t>Biography</a:t>
            </a:r>
            <a:endParaRPr lang="en-US" b="1" dirty="0" smtClean="0"/>
          </a:p>
          <a:p>
            <a:r>
              <a:rPr lang="en-US" dirty="0" err="1" smtClean="0"/>
              <a:t>Renzo</a:t>
            </a:r>
            <a:r>
              <a:rPr lang="en-US" baseline="0" dirty="0" smtClean="0"/>
              <a:t> Piano was born in Genoa (Italy) on September 14, 1937. He graduated in 1964 from the </a:t>
            </a:r>
            <a:r>
              <a:rPr lang="en-US" baseline="0" dirty="0" err="1" smtClean="0"/>
              <a:t>schooll</a:t>
            </a:r>
            <a:r>
              <a:rPr lang="en-US" baseline="0" dirty="0" smtClean="0"/>
              <a:t> of Architecture of the Milan Polytechnic. As a student, he was working under the design guidance of Franco </a:t>
            </a:r>
            <a:r>
              <a:rPr lang="en-US" baseline="0" dirty="0" err="1" smtClean="0"/>
              <a:t>Albini</a:t>
            </a:r>
            <a:r>
              <a:rPr lang="en-US" baseline="0" dirty="0" smtClean="0"/>
              <a:t>, while also regularly attending his father’s building sites where he got a valuable practical experience. Between 1965 and 1970, he completed his formation and work experiments with study travels in Britain and America. It was at that time he met Jean </a:t>
            </a:r>
            <a:r>
              <a:rPr lang="en-US" baseline="0" dirty="0" err="1" smtClean="0"/>
              <a:t>Prouve</a:t>
            </a:r>
            <a:r>
              <a:rPr lang="en-US" baseline="0" dirty="0" smtClean="0"/>
              <a:t>: their friendship would have a deep influence on this professional life.</a:t>
            </a:r>
          </a:p>
          <a:p>
            <a:endParaRPr lang="en-US" baseline="0" dirty="0" smtClean="0"/>
          </a:p>
          <a:p>
            <a:r>
              <a:rPr lang="en-US" baseline="0" dirty="0" smtClean="0"/>
              <a:t>In 1971, he founded the “Piano &amp; Rogers” agency with Richard Rogers, his partner on the Centre Pompidou project in Paris. In 1977, he founded “</a:t>
            </a:r>
            <a:r>
              <a:rPr lang="en-US" baseline="0" dirty="0" err="1" smtClean="0"/>
              <a:t>l’Atelier</a:t>
            </a:r>
            <a:r>
              <a:rPr lang="en-US" baseline="0" dirty="0" smtClean="0"/>
              <a:t> Piano &amp; Rice” with the engineer Peter Rice, who would work with him on  many projects, until his death in 1992.</a:t>
            </a:r>
          </a:p>
          <a:p>
            <a:endParaRPr lang="en-US" baseline="0" dirty="0" smtClean="0"/>
          </a:p>
          <a:p>
            <a:r>
              <a:rPr lang="en-US" baseline="0" dirty="0" smtClean="0"/>
              <a:t>He then founded </a:t>
            </a:r>
            <a:r>
              <a:rPr lang="en-US" baseline="0" dirty="0" err="1" smtClean="0"/>
              <a:t>Renzo</a:t>
            </a:r>
            <a:r>
              <a:rPr lang="en-US" baseline="0" dirty="0" smtClean="0"/>
              <a:t> Piano Building Workshop, with offices in Paris and Genoa. Some 100 people work with him (among which are architects, engineers, specialists…) in close collaboration with some associated architects, linked to him by years of experience.</a:t>
            </a:r>
            <a:endParaRPr lang="en-US" dirty="0" smtClean="0"/>
          </a:p>
        </p:txBody>
      </p:sp>
      <p:sp>
        <p:nvSpPr>
          <p:cNvPr id="4" name="Slide Number Placeholder 3"/>
          <p:cNvSpPr>
            <a:spLocks noGrp="1"/>
          </p:cNvSpPr>
          <p:nvPr>
            <p:ph type="sldNum" sz="quarter" idx="10"/>
          </p:nvPr>
        </p:nvSpPr>
        <p:spPr/>
        <p:txBody>
          <a:bodyPr/>
          <a:lstStyle/>
          <a:p>
            <a:fld id="{B14A68EA-136C-45A4-BD6B-5AC34D83935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8299">
              <a:buFont typeface="Arial" pitchFamily="34" charset="0"/>
              <a:buChar char="•"/>
              <a:defRPr/>
            </a:pPr>
            <a:r>
              <a:rPr lang="en-US" baseline="0" dirty="0" smtClean="0"/>
              <a:t> </a:t>
            </a:r>
            <a:r>
              <a:rPr lang="en-US" baseline="0" dirty="0" err="1" smtClean="0"/>
              <a:t>Renzo</a:t>
            </a:r>
            <a:r>
              <a:rPr lang="en-US" baseline="0" dirty="0" smtClean="0"/>
              <a:t> emerges from Starbucks with the above drawing scrawled on a napkin. Inspired, he starts to brainstorm about elevations. However, he wants to work within the legal constraints for development rights. He dons his nifty AR goggles, grabs his map grounding board and wand, and begins to visualize possible landscapes.</a:t>
            </a:r>
          </a:p>
          <a:p>
            <a:pPr defTabSz="928299">
              <a:buFont typeface="Arial" pitchFamily="34" charset="0"/>
              <a:buChar char="•"/>
              <a:defRPr/>
            </a:pPr>
            <a:r>
              <a:rPr lang="en-US" b="0" baseline="0" dirty="0" smtClean="0"/>
              <a:t> has </a:t>
            </a:r>
            <a:r>
              <a:rPr lang="en-US" b="0" baseline="0" dirty="0" smtClean="0"/>
              <a:t>a background that includes fairly modern CAD tools</a:t>
            </a:r>
          </a:p>
          <a:p>
            <a:pPr>
              <a:buFont typeface="Arial" pitchFamily="34" charset="0"/>
              <a:buChar char="•"/>
            </a:pPr>
            <a:r>
              <a:rPr lang="en-US" b="0" baseline="0" dirty="0" smtClean="0"/>
              <a:t> Workshop has been using all digital models for years to specify building data, but rarely does the digital cross over into the purely creative</a:t>
            </a:r>
          </a:p>
          <a:p>
            <a:pPr>
              <a:buFont typeface="Arial" pitchFamily="34" charset="0"/>
              <a:buChar char="•"/>
            </a:pPr>
            <a:r>
              <a:rPr lang="en-US" b="0" baseline="0" dirty="0" smtClean="0"/>
              <a:t> prefers to brainstorm in a freeform fashion, but to have hard data available when he needs it. Wishes to have his creative flourishes constrained by data when necessary</a:t>
            </a:r>
          </a:p>
          <a:p>
            <a:pPr>
              <a:buFont typeface="Arial" pitchFamily="34" charset="0"/>
              <a:buChar char="•"/>
            </a:pPr>
            <a:r>
              <a:rPr lang="en-US" b="0" baseline="0" dirty="0" smtClean="0"/>
              <a:t> specifically needs information about building heights and air rights</a:t>
            </a:r>
            <a:r>
              <a:rPr lang="en-US" b="0" baseline="0" dirty="0" smtClean="0"/>
              <a:t>.</a:t>
            </a:r>
            <a:endParaRPr lang="en-US" b="0" baseline="0" dirty="0" smtClean="0"/>
          </a:p>
        </p:txBody>
      </p:sp>
      <p:sp>
        <p:nvSpPr>
          <p:cNvPr id="4" name="Slide Number Placeholder 3"/>
          <p:cNvSpPr>
            <a:spLocks noGrp="1"/>
          </p:cNvSpPr>
          <p:nvPr>
            <p:ph type="sldNum" sz="quarter" idx="10"/>
          </p:nvPr>
        </p:nvSpPr>
        <p:spPr/>
        <p:txBody>
          <a:bodyPr/>
          <a:lstStyle/>
          <a:p>
            <a:fld id="{B14A68EA-136C-45A4-BD6B-5AC34D83935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development includes the construction of a new building or other structure on a zoning lot, the relocation of an existing building to another lot, or the use of a tract of land for a new use.</a:t>
            </a:r>
          </a:p>
          <a:p>
            <a:endParaRPr lang="en-US" dirty="0" smtClean="0"/>
          </a:p>
          <a:p>
            <a:r>
              <a:rPr lang="en-US" dirty="0" smtClean="0"/>
              <a:t>Development rights </a:t>
            </a:r>
            <a:r>
              <a:rPr lang="en-US" dirty="0" smtClean="0">
                <a:sym typeface="Wingdings" pitchFamily="2" charset="2"/>
              </a:rPr>
              <a:t></a:t>
            </a:r>
            <a:r>
              <a:rPr lang="en-US" dirty="0" smtClean="0"/>
              <a:t>maximum amount of floor area permissible on a zoning lot.</a:t>
            </a:r>
          </a:p>
          <a:p>
            <a:endParaRPr lang="en-US" dirty="0" smtClean="0"/>
          </a:p>
          <a:p>
            <a:r>
              <a:rPr lang="en-US" dirty="0" smtClean="0"/>
              <a:t> Air rights</a:t>
            </a:r>
            <a:r>
              <a:rPr lang="en-US" dirty="0" smtClean="0">
                <a:sym typeface="Wingdings" pitchFamily="2" charset="2"/>
              </a:rPr>
              <a:t></a:t>
            </a:r>
            <a:r>
              <a:rPr lang="en-US" dirty="0" smtClean="0"/>
              <a:t> difference between the maximum permitted floor area and actual floor area is referred to as “unused development rights.” </a:t>
            </a:r>
          </a:p>
          <a:p>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8299">
              <a:defRPr/>
            </a:pPr>
            <a:r>
              <a:rPr lang="en-US" dirty="0" smtClean="0"/>
              <a:t>A zoning lot merger is the joining of two or more adjacent zoning lots into one new zoning lot. Unused development rights may be shifted from one lot to another, as-of-right, only through a zoning lot merger.</a:t>
            </a:r>
          </a:p>
          <a:p>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8299">
              <a:defRPr/>
            </a:pPr>
            <a:r>
              <a:rPr lang="en-US" dirty="0" smtClean="0"/>
              <a:t>A transfer of development rights (TDR) allows for the transfer of unused development rights from one zoning lot to another in special circumstances, usually to promote the preservation of historic buildings, open space or unique cultural resources.</a:t>
            </a:r>
          </a:p>
          <a:p>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8299">
              <a:defRPr/>
            </a:pPr>
            <a:r>
              <a:rPr lang="en-US" dirty="0" smtClean="0"/>
              <a:t>Enlargement*</a:t>
            </a:r>
            <a:br>
              <a:rPr lang="en-US" dirty="0" smtClean="0"/>
            </a:br>
            <a:r>
              <a:rPr lang="en-US" dirty="0" smtClean="0"/>
              <a:t>An enlargement is a built addition to an existing building that increases the floor area of the building.</a:t>
            </a:r>
            <a:br>
              <a:rPr lang="en-US" dirty="0" smtClean="0"/>
            </a:br>
            <a:r>
              <a:rPr lang="en-US" dirty="0" smtClean="0"/>
              <a:t/>
            </a:r>
            <a:br>
              <a:rPr lang="en-US" dirty="0" smtClean="0"/>
            </a:br>
            <a:r>
              <a:rPr lang="en-US" dirty="0" smtClean="0"/>
              <a:t>Extension*</a:t>
            </a:r>
            <a:br>
              <a:rPr lang="en-US" dirty="0" smtClean="0"/>
            </a:br>
            <a:r>
              <a:rPr lang="en-US" dirty="0" smtClean="0"/>
              <a:t>An extension is an expansion of the existing floor area occupied by an existing use</a:t>
            </a:r>
          </a:p>
          <a:p>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9B9CB4-F4CB-4438-8ED0-6338E6512D30}" type="datetimeFigureOut">
              <a:rPr lang="en-US" smtClean="0"/>
              <a:pPr/>
              <a:t>4/9/2009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B9CB4-F4CB-4438-8ED0-6338E6512D30}" type="datetimeFigureOut">
              <a:rPr lang="en-US" smtClean="0"/>
              <a:pPr/>
              <a:t>4/9/2009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B9CB4-F4CB-4438-8ED0-6338E6512D30}" type="datetimeFigureOut">
              <a:rPr lang="en-US" smtClean="0"/>
              <a:pPr/>
              <a:t>4/9/2009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B9CB4-F4CB-4438-8ED0-6338E6512D30}" type="datetimeFigureOut">
              <a:rPr lang="en-US" smtClean="0"/>
              <a:pPr/>
              <a:t>4/9/2009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9B9CB4-F4CB-4438-8ED0-6338E6512D30}" type="datetimeFigureOut">
              <a:rPr lang="en-US" smtClean="0"/>
              <a:pPr/>
              <a:t>4/9/2009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9B9CB4-F4CB-4438-8ED0-6338E6512D30}" type="datetimeFigureOut">
              <a:rPr lang="en-US" smtClean="0"/>
              <a:pPr/>
              <a:t>4/9/2009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9B9CB4-F4CB-4438-8ED0-6338E6512D30}" type="datetimeFigureOut">
              <a:rPr lang="en-US" smtClean="0"/>
              <a:pPr/>
              <a:t>4/9/2009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9B9CB4-F4CB-4438-8ED0-6338E6512D30}" type="datetimeFigureOut">
              <a:rPr lang="en-US" smtClean="0"/>
              <a:pPr/>
              <a:t>4/9/2009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B9CB4-F4CB-4438-8ED0-6338E6512D30}" type="datetimeFigureOut">
              <a:rPr lang="en-US" smtClean="0"/>
              <a:pPr/>
              <a:t>4/9/2009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B9CB4-F4CB-4438-8ED0-6338E6512D30}" type="datetimeFigureOut">
              <a:rPr lang="en-US" smtClean="0"/>
              <a:pPr/>
              <a:t>4/9/2009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B9CB4-F4CB-4438-8ED0-6338E6512D30}" type="datetimeFigureOut">
              <a:rPr lang="en-US" smtClean="0"/>
              <a:pPr/>
              <a:t>4/9/2009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4A7A4-FBF1-4D5D-84CF-0563152290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B9CB4-F4CB-4438-8ED0-6338E6512D30}" type="datetimeFigureOut">
              <a:rPr lang="en-US" smtClean="0"/>
              <a:pPr/>
              <a:t>4/9/2009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4A7A4-FBF1-4D5D-84CF-0563152290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lstStyle/>
          <a:p>
            <a:r>
              <a:rPr lang="en-US" dirty="0" err="1" smtClean="0"/>
              <a:t>jacky</a:t>
            </a:r>
            <a:r>
              <a:rPr lang="en-US" dirty="0" smtClean="0"/>
              <a:t> j and the hood marauders</a:t>
            </a:r>
            <a:endParaRPr lang="en-US" dirty="0"/>
          </a:p>
        </p:txBody>
      </p:sp>
      <p:sp>
        <p:nvSpPr>
          <p:cNvPr id="3" name="Subtitle 2"/>
          <p:cNvSpPr>
            <a:spLocks noGrp="1"/>
          </p:cNvSpPr>
          <p:nvPr>
            <p:ph type="subTitle" idx="1"/>
          </p:nvPr>
        </p:nvSpPr>
        <p:spPr>
          <a:xfrm>
            <a:off x="1371600" y="2133600"/>
            <a:ext cx="6400800" cy="4267200"/>
          </a:xfrm>
        </p:spPr>
        <p:txBody>
          <a:bodyPr>
            <a:normAutofit/>
          </a:bodyPr>
          <a:lstStyle/>
          <a:p>
            <a:r>
              <a:rPr lang="en-US" dirty="0" err="1" smtClean="0"/>
              <a:t>jacquilene</a:t>
            </a:r>
            <a:r>
              <a:rPr lang="en-US" dirty="0" smtClean="0"/>
              <a:t> </a:t>
            </a:r>
            <a:r>
              <a:rPr lang="en-US" dirty="0" err="1" smtClean="0"/>
              <a:t>jacob</a:t>
            </a:r>
            <a:endParaRPr lang="en-US" dirty="0" smtClean="0"/>
          </a:p>
          <a:p>
            <a:r>
              <a:rPr lang="en-US" sz="2100" dirty="0" smtClean="0"/>
              <a:t>project manager</a:t>
            </a:r>
          </a:p>
          <a:p>
            <a:endParaRPr lang="en-US" sz="2100" dirty="0" smtClean="0"/>
          </a:p>
          <a:p>
            <a:r>
              <a:rPr lang="en-US" dirty="0" err="1" smtClean="0"/>
              <a:t>colin</a:t>
            </a:r>
            <a:r>
              <a:rPr lang="en-US" dirty="0" smtClean="0"/>
              <a:t> </a:t>
            </a:r>
            <a:r>
              <a:rPr lang="en-US" dirty="0" err="1" smtClean="0"/>
              <a:t>macallister</a:t>
            </a:r>
            <a:endParaRPr lang="en-US" dirty="0" smtClean="0"/>
          </a:p>
          <a:p>
            <a:r>
              <a:rPr lang="en-US" sz="2200" dirty="0" err="1" smtClean="0"/>
              <a:t>documentor</a:t>
            </a:r>
            <a:endParaRPr lang="en-US" sz="2200" dirty="0" smtClean="0"/>
          </a:p>
          <a:p>
            <a:endParaRPr lang="en-US" sz="2200" dirty="0" smtClean="0"/>
          </a:p>
          <a:p>
            <a:r>
              <a:rPr lang="en-US" dirty="0" err="1" smtClean="0"/>
              <a:t>mengu</a:t>
            </a:r>
            <a:r>
              <a:rPr lang="en-US" dirty="0" smtClean="0"/>
              <a:t> </a:t>
            </a:r>
            <a:r>
              <a:rPr lang="en-US" dirty="0" err="1" smtClean="0"/>
              <a:t>sukan</a:t>
            </a:r>
            <a:endParaRPr lang="en-US" dirty="0" smtClean="0"/>
          </a:p>
          <a:p>
            <a:r>
              <a:rPr lang="en-US" sz="2200" dirty="0" smtClean="0"/>
              <a:t>technical lead</a:t>
            </a:r>
            <a:endParaRPr lang="en-US"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floor area</a:t>
            </a:r>
            <a:endParaRPr lang="en-US" dirty="0"/>
          </a:p>
        </p:txBody>
      </p:sp>
      <p:pic>
        <p:nvPicPr>
          <p:cNvPr id="5" name="Content Placeholder 4" descr="Picture2.jpg"/>
          <p:cNvPicPr>
            <a:picLocks noGrp="1" noChangeAspect="1"/>
          </p:cNvPicPr>
          <p:nvPr>
            <p:ph sz="half" idx="1"/>
          </p:nvPr>
        </p:nvPicPr>
        <p:blipFill>
          <a:blip r:embed="rId3"/>
          <a:stretch>
            <a:fillRect/>
          </a:stretch>
        </p:blipFill>
        <p:spPr>
          <a:xfrm>
            <a:off x="685800" y="1676400"/>
            <a:ext cx="2733675" cy="2438400"/>
          </a:xfrm>
        </p:spPr>
      </p:pic>
      <p:pic>
        <p:nvPicPr>
          <p:cNvPr id="6" name="Content Placeholder 5" descr="Picture3.jpg"/>
          <p:cNvPicPr>
            <a:picLocks noGrp="1" noChangeAspect="1"/>
          </p:cNvPicPr>
          <p:nvPr>
            <p:ph sz="half" idx="2"/>
          </p:nvPr>
        </p:nvPicPr>
        <p:blipFill>
          <a:blip r:embed="rId4"/>
          <a:stretch>
            <a:fillRect/>
          </a:stretch>
        </p:blipFill>
        <p:spPr>
          <a:xfrm>
            <a:off x="5648325" y="1428750"/>
            <a:ext cx="2733675" cy="2686050"/>
          </a:xfrm>
        </p:spPr>
      </p:pic>
      <p:pic>
        <p:nvPicPr>
          <p:cNvPr id="7" name="Picture 6" descr="Picture4.jpg"/>
          <p:cNvPicPr>
            <a:picLocks noChangeAspect="1"/>
          </p:cNvPicPr>
          <p:nvPr/>
        </p:nvPicPr>
        <p:blipFill>
          <a:blip r:embed="rId5"/>
          <a:stretch>
            <a:fillRect/>
          </a:stretch>
        </p:blipFill>
        <p:spPr>
          <a:xfrm>
            <a:off x="3124200" y="4114800"/>
            <a:ext cx="2733675" cy="2238375"/>
          </a:xfrm>
          <a:prstGeom prst="rect">
            <a:avLst/>
          </a:prstGeom>
        </p:spPr>
      </p:pic>
      <p:sp>
        <p:nvSpPr>
          <p:cNvPr id="8" name="TextBox 7"/>
          <p:cNvSpPr txBox="1"/>
          <p:nvPr/>
        </p:nvSpPr>
        <p:spPr>
          <a:xfrm>
            <a:off x="2819400" y="6581001"/>
            <a:ext cx="3716146" cy="276999"/>
          </a:xfrm>
          <a:prstGeom prst="rect">
            <a:avLst/>
          </a:prstGeom>
          <a:noFill/>
        </p:spPr>
        <p:txBody>
          <a:bodyPr wrap="none" rtlCol="0">
            <a:spAutoFit/>
          </a:bodyPr>
          <a:lstStyle/>
          <a:p>
            <a:r>
              <a:rPr lang="en-US" sz="1200" dirty="0" smtClean="0">
                <a:solidFill>
                  <a:schemeClr val="bg1">
                    <a:lumMod val="65000"/>
                  </a:schemeClr>
                </a:solidFill>
              </a:rPr>
              <a:t>http://www.nyc.gov/html/dcp/html/zone/glossary.shtml</a:t>
            </a:r>
            <a:endParaRPr lang="en-US" sz="1200" dirty="0">
              <a:solidFill>
                <a:schemeClr val="bg1">
                  <a:lumMod val="65000"/>
                </a:schemeClr>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interactions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finding a lot</a:t>
            </a:r>
          </a:p>
          <a:p>
            <a:r>
              <a:rPr lang="en-US" dirty="0" smtClean="0"/>
              <a:t>adding/removing floors</a:t>
            </a:r>
          </a:p>
          <a:p>
            <a:r>
              <a:rPr lang="en-US" dirty="0" smtClean="0"/>
              <a:t>tinkering with buildings</a:t>
            </a:r>
          </a:p>
          <a:p>
            <a:r>
              <a:rPr lang="en-US" dirty="0" smtClean="0"/>
              <a:t>evaluating surrounding buildings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find</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goto</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focus</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footprint</a:t>
            </a:r>
            <a:endParaRPr lang="en-US" dirty="0"/>
          </a:p>
        </p:txBody>
      </p:sp>
      <p:pic>
        <p:nvPicPr>
          <p:cNvPr id="4" name="Content Placeholder 3" descr="footprint_1.png"/>
          <p:cNvPicPr>
            <a:picLocks noGrp="1" noChangeAspect="1"/>
          </p:cNvPicPr>
          <p:nvPr>
            <p:ph idx="1"/>
          </p:nvPr>
        </p:nvPicPr>
        <p:blipFill>
          <a:blip r:embed="rId3"/>
          <a:stretch>
            <a:fillRect/>
          </a:stretch>
        </p:blipFill>
        <p:spPr>
          <a:xfrm>
            <a:off x="1643435" y="1600200"/>
            <a:ext cx="5857129" cy="4525963"/>
          </a:xfrm>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a:t>
            </a:r>
            <a:endParaRPr lang="en-US" dirty="0"/>
          </a:p>
        </p:txBody>
      </p:sp>
      <p:pic>
        <p:nvPicPr>
          <p:cNvPr id="4" name="Content Placeholder 3" descr="height_1.png"/>
          <p:cNvPicPr>
            <a:picLocks noGrp="1" noChangeAspect="1"/>
          </p:cNvPicPr>
          <p:nvPr>
            <p:ph idx="1"/>
          </p:nvPr>
        </p:nvPicPr>
        <p:blipFill>
          <a:blip r:embed="rId3"/>
          <a:stretch>
            <a:fillRect/>
          </a:stretch>
        </p:blipFill>
        <p:spPr>
          <a:xfrm>
            <a:off x="1643435" y="1600200"/>
            <a:ext cx="5857129" cy="4525963"/>
          </a:xfr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a:t>
            </a:r>
            <a:endParaRPr lang="en-US" dirty="0"/>
          </a:p>
        </p:txBody>
      </p:sp>
      <p:pic>
        <p:nvPicPr>
          <p:cNvPr id="4" name="Content Placeholder 3" descr="merge_1.png"/>
          <p:cNvPicPr>
            <a:picLocks noGrp="1" noChangeAspect="1"/>
          </p:cNvPicPr>
          <p:nvPr>
            <p:ph idx="1"/>
          </p:nvPr>
        </p:nvPicPr>
        <p:blipFill>
          <a:blip r:embed="rId3"/>
          <a:stretch>
            <a:fillRect/>
          </a:stretch>
        </p:blipFill>
        <p:spPr>
          <a:xfrm>
            <a:off x="1643435" y="1600200"/>
            <a:ext cx="5857129" cy="4525963"/>
          </a:xfr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pPr algn="l"/>
            <a:r>
              <a:rPr lang="en-US" dirty="0" smtClean="0"/>
              <a:t>available data</a:t>
            </a:r>
            <a:endParaRPr lang="en-US" dirty="0"/>
          </a:p>
        </p:txBody>
      </p:sp>
      <p:sp>
        <p:nvSpPr>
          <p:cNvPr id="21" name="Subtitle 20"/>
          <p:cNvSpPr>
            <a:spLocks noGrp="1"/>
          </p:cNvSpPr>
          <p:nvPr>
            <p:ph type="subTitle" idx="1"/>
          </p:nvPr>
        </p:nvSpPr>
        <p:spPr>
          <a:xfrm>
            <a:off x="4648200" y="3733800"/>
            <a:ext cx="6400800" cy="1752600"/>
          </a:xfrm>
        </p:spPr>
        <p:txBody>
          <a:bodyPr/>
          <a:lstStyle/>
          <a:p>
            <a:pPr algn="l"/>
            <a:r>
              <a:rPr lang="en-US" dirty="0" smtClean="0"/>
              <a:t>residential units</a:t>
            </a:r>
          </a:p>
          <a:p>
            <a:pPr algn="l"/>
            <a:r>
              <a:rPr lang="en-US" dirty="0" smtClean="0"/>
              <a:t>commercial units</a:t>
            </a:r>
          </a:p>
          <a:p>
            <a:pPr algn="l"/>
            <a:r>
              <a:rPr lang="en-US" dirty="0" smtClean="0"/>
              <a:t>campus buildings</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head room</a:t>
            </a:r>
            <a:endParaRPr lang="en-US" dirty="0"/>
          </a:p>
        </p:txBody>
      </p:sp>
      <p:sp>
        <p:nvSpPr>
          <p:cNvPr id="3" name="Subtitle 2"/>
          <p:cNvSpPr>
            <a:spLocks noGrp="1"/>
          </p:cNvSpPr>
          <p:nvPr>
            <p:ph type="subTitle" idx="1"/>
          </p:nvPr>
        </p:nvSpPr>
        <p:spPr/>
        <p:txBody>
          <a:bodyPr/>
          <a:lstStyle/>
          <a:p>
            <a:r>
              <a:rPr lang="en-US" dirty="0" smtClean="0"/>
              <a:t>building high </a:t>
            </a:r>
            <a:br>
              <a:rPr lang="en-US" dirty="0" smtClean="0"/>
            </a:br>
            <a:r>
              <a:rPr lang="en-US" dirty="0" smtClean="0"/>
              <a:t>in </a:t>
            </a:r>
            <a:r>
              <a:rPr lang="en-US" dirty="0" err="1" smtClean="0"/>
              <a:t>manhattanville</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066800" y="4016375"/>
            <a:ext cx="7772400" cy="1470025"/>
          </a:xfrm>
        </p:spPr>
        <p:txBody>
          <a:bodyPr/>
          <a:lstStyle/>
          <a:p>
            <a:pPr lvl="0" algn="l"/>
            <a:r>
              <a:rPr lang="en-US" dirty="0" smtClean="0"/>
              <a:t>data for interactions</a:t>
            </a:r>
            <a:endParaRPr lang="en-US" dirty="0"/>
          </a:p>
        </p:txBody>
      </p:sp>
      <p:sp>
        <p:nvSpPr>
          <p:cNvPr id="3" name="Subtitle 2"/>
          <p:cNvSpPr>
            <a:spLocks noGrp="1"/>
          </p:cNvSpPr>
          <p:nvPr>
            <p:ph type="subTitle" idx="1"/>
          </p:nvPr>
        </p:nvSpPr>
        <p:spPr>
          <a:xfrm>
            <a:off x="3048000" y="1524000"/>
            <a:ext cx="6400800" cy="1752600"/>
          </a:xfrm>
        </p:spPr>
        <p:txBody>
          <a:bodyPr>
            <a:normAutofit fontScale="85000" lnSpcReduction="20000"/>
          </a:bodyPr>
          <a:lstStyle/>
          <a:p>
            <a:pPr algn="l"/>
            <a:r>
              <a:rPr lang="en-US" dirty="0" smtClean="0"/>
              <a:t>finding a lot</a:t>
            </a:r>
          </a:p>
          <a:p>
            <a:pPr algn="l"/>
            <a:r>
              <a:rPr lang="en-US" dirty="0" smtClean="0"/>
              <a:t>adding/removing floors</a:t>
            </a:r>
          </a:p>
          <a:p>
            <a:pPr algn="l"/>
            <a:r>
              <a:rPr lang="en-US" dirty="0" smtClean="0"/>
              <a:t>tinkering with buildings</a:t>
            </a:r>
          </a:p>
          <a:p>
            <a:pPr algn="l"/>
            <a:r>
              <a:rPr lang="en-US" dirty="0" smtClean="0"/>
              <a:t>evaluating surrounding buildings</a:t>
            </a:r>
          </a:p>
          <a:p>
            <a:pPr algn="l"/>
            <a:endParaRPr lang="en-US" dirty="0" smtClean="0"/>
          </a:p>
          <a:p>
            <a:pPr algn="l"/>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data</a:t>
            </a:r>
            <a:endParaRPr lang="en-US" dirty="0"/>
          </a:p>
        </p:txBody>
      </p:sp>
      <p:sp>
        <p:nvSpPr>
          <p:cNvPr id="3" name="Subtitle 2"/>
          <p:cNvSpPr>
            <a:spLocks noGrp="1"/>
          </p:cNvSpPr>
          <p:nvPr>
            <p:ph type="subTitle" idx="1"/>
          </p:nvPr>
        </p:nvSpPr>
        <p:spPr/>
        <p:txBody>
          <a:bodyPr/>
          <a:lstStyle/>
          <a:p>
            <a:r>
              <a:rPr lang="en-US" dirty="0" smtClean="0"/>
              <a:t>for old buildings</a:t>
            </a:r>
          </a:p>
          <a:p>
            <a:r>
              <a:rPr lang="en-US" dirty="0" smtClean="0"/>
              <a:t>for new buildings</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descr="Proposal 41.png"/>
          <p:cNvPicPr>
            <a:picLocks noGrp="1" noChangeAspect="1"/>
          </p:cNvPicPr>
          <p:nvPr>
            <p:ph idx="1"/>
          </p:nvPr>
        </p:nvPicPr>
        <p:blipFill>
          <a:blip r:embed="rId3"/>
          <a:stretch>
            <a:fillRect/>
          </a:stretch>
        </p:blipFill>
        <p:spPr>
          <a:xfrm>
            <a:off x="457200" y="1746912"/>
            <a:ext cx="8229600" cy="4232538"/>
          </a:xfr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a:t>
            </a:r>
            <a:endParaRPr lang="en-US" dirty="0"/>
          </a:p>
        </p:txBody>
      </p:sp>
      <p:pic>
        <p:nvPicPr>
          <p:cNvPr id="4" name="Content Placeholder 3" descr="Proposal 42.png"/>
          <p:cNvPicPr>
            <a:picLocks noGrp="1" noChangeAspect="1"/>
          </p:cNvPicPr>
          <p:nvPr>
            <p:ph idx="1"/>
          </p:nvPr>
        </p:nvPicPr>
        <p:blipFill>
          <a:blip r:embed="rId3"/>
          <a:stretch>
            <a:fillRect/>
          </a:stretch>
        </p:blipFill>
        <p:spPr>
          <a:xfrm>
            <a:off x="971266" y="1600200"/>
            <a:ext cx="7201467" cy="4525963"/>
          </a:xfr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286000"/>
            <a:ext cx="7772400" cy="1470025"/>
          </a:xfrm>
        </p:spPr>
        <p:txBody>
          <a:bodyPr/>
          <a:lstStyle/>
          <a:p>
            <a:r>
              <a:rPr lang="en-US" dirty="0" err="1" smtClean="0"/>
              <a:t>renzo</a:t>
            </a:r>
            <a:r>
              <a:rPr lang="en-US" dirty="0" smtClean="0"/>
              <a:t> piano</a:t>
            </a:r>
            <a:endParaRPr lang="en-US" dirty="0"/>
          </a:p>
        </p:txBody>
      </p:sp>
      <p:sp>
        <p:nvSpPr>
          <p:cNvPr id="7" name="Subtitle 6"/>
          <p:cNvSpPr>
            <a:spLocks noGrp="1"/>
          </p:cNvSpPr>
          <p:nvPr>
            <p:ph type="subTitle" idx="1"/>
          </p:nvPr>
        </p:nvSpPr>
        <p:spPr>
          <a:xfrm>
            <a:off x="-381000" y="3352800"/>
            <a:ext cx="6400800" cy="1752600"/>
          </a:xfrm>
        </p:spPr>
        <p:txBody>
          <a:bodyPr/>
          <a:lstStyle/>
          <a:p>
            <a:r>
              <a:rPr lang="en-US" dirty="0" smtClean="0"/>
              <a:t>architect</a:t>
            </a:r>
            <a:endParaRPr lang="en-US" dirty="0"/>
          </a:p>
        </p:txBody>
      </p:sp>
      <p:pic>
        <p:nvPicPr>
          <p:cNvPr id="8194" name="Picture 2" descr="http://docs.google.com/File?id=ddw69r9_152d6czq6g3_b"/>
          <p:cNvPicPr>
            <a:picLocks noChangeAspect="1" noChangeArrowheads="1"/>
          </p:cNvPicPr>
          <p:nvPr/>
        </p:nvPicPr>
        <p:blipFill>
          <a:blip r:embed="rId3"/>
          <a:srcRect/>
          <a:stretch>
            <a:fillRect/>
          </a:stretch>
        </p:blipFill>
        <p:spPr bwMode="auto">
          <a:xfrm>
            <a:off x="4800600" y="1676400"/>
            <a:ext cx="3419475" cy="3429001"/>
          </a:xfrm>
          <a:prstGeom prst="rect">
            <a:avLst/>
          </a:prstGeom>
          <a:noFill/>
        </p:spPr>
      </p:pic>
      <p:sp>
        <p:nvSpPr>
          <p:cNvPr id="8" name="TextBox 7"/>
          <p:cNvSpPr txBox="1"/>
          <p:nvPr/>
        </p:nvSpPr>
        <p:spPr>
          <a:xfrm>
            <a:off x="4724400" y="5105400"/>
            <a:ext cx="2043573" cy="307777"/>
          </a:xfrm>
          <a:prstGeom prst="rect">
            <a:avLst/>
          </a:prstGeom>
          <a:noFill/>
        </p:spPr>
        <p:txBody>
          <a:bodyPr wrap="none" rtlCol="0">
            <a:spAutoFit/>
          </a:bodyPr>
          <a:lstStyle/>
          <a:p>
            <a:r>
              <a:rPr lang="en-US" sz="1400" dirty="0" smtClean="0">
                <a:solidFill>
                  <a:schemeClr val="bg1">
                    <a:lumMod val="65000"/>
                  </a:schemeClr>
                </a:solidFill>
              </a:rPr>
              <a:t>http://rpbw.r.ui-pro.com/</a:t>
            </a:r>
            <a:endParaRPr lang="en-US" sz="1400" dirty="0">
              <a:solidFill>
                <a:schemeClr val="bg1">
                  <a:lumMod val="65000"/>
                </a:schemeClr>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2362200"/>
            <a:ext cx="7772400" cy="1470025"/>
          </a:xfrm>
        </p:spPr>
        <p:txBody>
          <a:bodyPr/>
          <a:lstStyle/>
          <a:p>
            <a:r>
              <a:rPr lang="en-US" dirty="0" smtClean="0"/>
              <a:t>what he needs</a:t>
            </a:r>
            <a:endParaRPr lang="en-US" dirty="0"/>
          </a:p>
        </p:txBody>
      </p:sp>
      <p:pic>
        <p:nvPicPr>
          <p:cNvPr id="7170" name="Picture 2" descr="http://docs.google.com/File?id=ddw69r9_150fswgtqdx_b"/>
          <p:cNvPicPr>
            <a:picLocks noChangeAspect="1" noChangeArrowheads="1"/>
          </p:cNvPicPr>
          <p:nvPr/>
        </p:nvPicPr>
        <p:blipFill>
          <a:blip r:embed="rId3"/>
          <a:srcRect/>
          <a:stretch>
            <a:fillRect/>
          </a:stretch>
        </p:blipFill>
        <p:spPr bwMode="auto">
          <a:xfrm>
            <a:off x="685800" y="1447800"/>
            <a:ext cx="3990975" cy="3638551"/>
          </a:xfrm>
          <a:prstGeom prst="rect">
            <a:avLst/>
          </a:prstGeom>
          <a:noFill/>
        </p:spPr>
      </p:pic>
      <p:sp>
        <p:nvSpPr>
          <p:cNvPr id="5" name="TextBox 4"/>
          <p:cNvSpPr txBox="1"/>
          <p:nvPr/>
        </p:nvSpPr>
        <p:spPr>
          <a:xfrm>
            <a:off x="685800" y="5029200"/>
            <a:ext cx="2043573" cy="307777"/>
          </a:xfrm>
          <a:prstGeom prst="rect">
            <a:avLst/>
          </a:prstGeom>
          <a:noFill/>
        </p:spPr>
        <p:txBody>
          <a:bodyPr wrap="none" rtlCol="0">
            <a:spAutoFit/>
          </a:bodyPr>
          <a:lstStyle/>
          <a:p>
            <a:r>
              <a:rPr lang="en-US" sz="1400" dirty="0" smtClean="0">
                <a:solidFill>
                  <a:schemeClr val="bg1">
                    <a:lumMod val="65000"/>
                  </a:schemeClr>
                </a:solidFill>
              </a:rPr>
              <a:t>http://rpbw.r.ui-pro.com/</a:t>
            </a:r>
            <a:endParaRPr lang="en-US" sz="1400" dirty="0">
              <a:solidFill>
                <a:schemeClr val="bg1">
                  <a:lumMod val="65000"/>
                </a:schemeClr>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definitions</a:t>
            </a:r>
            <a:endParaRPr lang="en-US" dirty="0"/>
          </a:p>
        </p:txBody>
      </p:sp>
      <p:sp>
        <p:nvSpPr>
          <p:cNvPr id="4" name="Subtitle 3"/>
          <p:cNvSpPr>
            <a:spLocks noGrp="1"/>
          </p:cNvSpPr>
          <p:nvPr>
            <p:ph type="subTitle" idx="1"/>
          </p:nvPr>
        </p:nvSpPr>
        <p:spPr/>
        <p:txBody>
          <a:bodyPr/>
          <a:lstStyle/>
          <a:p>
            <a:r>
              <a:rPr lang="en-US" dirty="0" smtClean="0"/>
              <a:t>development rights</a:t>
            </a:r>
          </a:p>
          <a:p>
            <a:r>
              <a:rPr lang="en-US" dirty="0" smtClean="0"/>
              <a:t>air rights</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zoning lot merger</a:t>
            </a:r>
            <a:endParaRPr lang="en-US" dirty="0"/>
          </a:p>
        </p:txBody>
      </p:sp>
      <p:pic>
        <p:nvPicPr>
          <p:cNvPr id="4" name="Content Placeholder 3" descr="zh_zone_lot_merger.jpg"/>
          <p:cNvPicPr>
            <a:picLocks noGrp="1" noChangeAspect="1"/>
          </p:cNvPicPr>
          <p:nvPr>
            <p:ph idx="1"/>
          </p:nvPr>
        </p:nvPicPr>
        <p:blipFill>
          <a:blip r:embed="rId3"/>
          <a:stretch>
            <a:fillRect/>
          </a:stretch>
        </p:blipFill>
        <p:spPr>
          <a:xfrm>
            <a:off x="1295400" y="2743200"/>
            <a:ext cx="3048000" cy="2266950"/>
          </a:xfrm>
        </p:spPr>
      </p:pic>
      <p:sp>
        <p:nvSpPr>
          <p:cNvPr id="5" name="TextBox 4"/>
          <p:cNvSpPr txBox="1"/>
          <p:nvPr/>
        </p:nvSpPr>
        <p:spPr>
          <a:xfrm>
            <a:off x="2819400" y="6581001"/>
            <a:ext cx="3716146" cy="276999"/>
          </a:xfrm>
          <a:prstGeom prst="rect">
            <a:avLst/>
          </a:prstGeom>
          <a:noFill/>
        </p:spPr>
        <p:txBody>
          <a:bodyPr wrap="none" rtlCol="0">
            <a:spAutoFit/>
          </a:bodyPr>
          <a:lstStyle/>
          <a:p>
            <a:r>
              <a:rPr lang="en-US" sz="1200" dirty="0" smtClean="0">
                <a:solidFill>
                  <a:schemeClr val="bg1">
                    <a:lumMod val="65000"/>
                  </a:schemeClr>
                </a:solidFill>
              </a:rPr>
              <a:t>http://www.nyc.gov/html/dcp/html/zone/glossary.shtml</a:t>
            </a:r>
            <a:endParaRPr lang="en-US" sz="1200" dirty="0">
              <a:solidFill>
                <a:schemeClr val="bg1">
                  <a:lumMod val="65000"/>
                </a:schemeClr>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81600"/>
            <a:ext cx="8229600" cy="1143000"/>
          </a:xfrm>
        </p:spPr>
        <p:txBody>
          <a:bodyPr/>
          <a:lstStyle/>
          <a:p>
            <a:r>
              <a:rPr lang="en-US" dirty="0" smtClean="0"/>
              <a:t>transfer of development rights</a:t>
            </a:r>
            <a:endParaRPr lang="en-US" dirty="0"/>
          </a:p>
        </p:txBody>
      </p:sp>
      <p:pic>
        <p:nvPicPr>
          <p:cNvPr id="4" name="Content Placeholder 3" descr="zh_trans_dev_rights.jpg"/>
          <p:cNvPicPr>
            <a:picLocks noGrp="1" noChangeAspect="1"/>
          </p:cNvPicPr>
          <p:nvPr>
            <p:ph idx="1"/>
          </p:nvPr>
        </p:nvPicPr>
        <p:blipFill>
          <a:blip r:embed="rId3"/>
          <a:stretch>
            <a:fillRect/>
          </a:stretch>
        </p:blipFill>
        <p:spPr>
          <a:xfrm>
            <a:off x="4648200" y="1371600"/>
            <a:ext cx="3048000" cy="2724150"/>
          </a:xfrm>
        </p:spPr>
      </p:pic>
      <p:sp>
        <p:nvSpPr>
          <p:cNvPr id="5" name="TextBox 4"/>
          <p:cNvSpPr txBox="1"/>
          <p:nvPr/>
        </p:nvSpPr>
        <p:spPr>
          <a:xfrm>
            <a:off x="2819400" y="6581001"/>
            <a:ext cx="3716146" cy="276999"/>
          </a:xfrm>
          <a:prstGeom prst="rect">
            <a:avLst/>
          </a:prstGeom>
          <a:noFill/>
        </p:spPr>
        <p:txBody>
          <a:bodyPr wrap="none" rtlCol="0">
            <a:spAutoFit/>
          </a:bodyPr>
          <a:lstStyle/>
          <a:p>
            <a:r>
              <a:rPr lang="en-US" sz="1200" dirty="0" smtClean="0">
                <a:solidFill>
                  <a:schemeClr val="bg1">
                    <a:lumMod val="65000"/>
                  </a:schemeClr>
                </a:solidFill>
              </a:rPr>
              <a:t>http://www.nyc.gov/html/dcp/html/zone/glossary.shtml</a:t>
            </a:r>
            <a:endParaRPr lang="en-US" sz="1200" dirty="0">
              <a:solidFill>
                <a:schemeClr val="bg1">
                  <a:lumMod val="65000"/>
                </a:schemeClr>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and enlargement</a:t>
            </a:r>
            <a:endParaRPr lang="en-US" dirty="0"/>
          </a:p>
        </p:txBody>
      </p:sp>
      <p:pic>
        <p:nvPicPr>
          <p:cNvPr id="4" name="Content Placeholder 3" descr="Picture1.jpg"/>
          <p:cNvPicPr>
            <a:picLocks noGrp="1" noChangeAspect="1"/>
          </p:cNvPicPr>
          <p:nvPr>
            <p:ph idx="1"/>
          </p:nvPr>
        </p:nvPicPr>
        <p:blipFill>
          <a:blip r:embed="rId3"/>
          <a:stretch>
            <a:fillRect/>
          </a:stretch>
        </p:blipFill>
        <p:spPr>
          <a:xfrm>
            <a:off x="3038475" y="2720181"/>
            <a:ext cx="3067050" cy="2286000"/>
          </a:xfrm>
        </p:spPr>
      </p:pic>
      <p:sp>
        <p:nvSpPr>
          <p:cNvPr id="5" name="TextBox 4"/>
          <p:cNvSpPr txBox="1"/>
          <p:nvPr/>
        </p:nvSpPr>
        <p:spPr>
          <a:xfrm>
            <a:off x="2819400" y="6581001"/>
            <a:ext cx="3716146" cy="276999"/>
          </a:xfrm>
          <a:prstGeom prst="rect">
            <a:avLst/>
          </a:prstGeom>
          <a:noFill/>
        </p:spPr>
        <p:txBody>
          <a:bodyPr wrap="none" rtlCol="0">
            <a:spAutoFit/>
          </a:bodyPr>
          <a:lstStyle/>
          <a:p>
            <a:r>
              <a:rPr lang="en-US" sz="1200" dirty="0" smtClean="0">
                <a:solidFill>
                  <a:schemeClr val="bg1">
                    <a:lumMod val="65000"/>
                  </a:schemeClr>
                </a:solidFill>
              </a:rPr>
              <a:t>http://www.nyc.gov/html/dcp/html/zone/glossary.shtml</a:t>
            </a:r>
            <a:endParaRPr lang="en-US" sz="1200" dirty="0">
              <a:solidFill>
                <a:schemeClr val="bg1">
                  <a:lumMod val="65000"/>
                </a:schemeClr>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TotalTime>
  <Words>946</Words>
  <Application>Microsoft Office PowerPoint</Application>
  <PresentationFormat>On-screen Show (4:3)</PresentationFormat>
  <Paragraphs>157</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jacky j and the hood marauders</vt:lpstr>
      <vt:lpstr>head room</vt:lpstr>
      <vt:lpstr>road map</vt:lpstr>
      <vt:lpstr>renzo piano</vt:lpstr>
      <vt:lpstr>what he needs</vt:lpstr>
      <vt:lpstr>definitions</vt:lpstr>
      <vt:lpstr>zoning lot merger</vt:lpstr>
      <vt:lpstr>transfer of development rights</vt:lpstr>
      <vt:lpstr>extension and enlargement</vt:lpstr>
      <vt:lpstr>floor area</vt:lpstr>
      <vt:lpstr>interactions</vt:lpstr>
      <vt:lpstr>find</vt:lpstr>
      <vt:lpstr>goto</vt:lpstr>
      <vt:lpstr>focus</vt:lpstr>
      <vt:lpstr>footprint</vt:lpstr>
      <vt:lpstr>height</vt:lpstr>
      <vt:lpstr>merge</vt:lpstr>
      <vt:lpstr>data</vt:lpstr>
      <vt:lpstr>available data</vt:lpstr>
      <vt:lpstr>data for interactions</vt:lpstr>
      <vt:lpstr>dynamic data</vt:lpstr>
      <vt:lpstr>questions</vt:lpstr>
    </vt:vector>
  </TitlesOfParts>
  <Company>Columbia Business School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 room</dc:title>
  <dc:creator>D Colin MacAllister</dc:creator>
  <cp:lastModifiedBy>D Colin MacAllister</cp:lastModifiedBy>
  <cp:revision>42</cp:revision>
  <dcterms:created xsi:type="dcterms:W3CDTF">2009-04-07T14:14:36Z</dcterms:created>
  <dcterms:modified xsi:type="dcterms:W3CDTF">2009-04-09T19:42:58Z</dcterms:modified>
</cp:coreProperties>
</file>