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27"/>
  </p:notesMasterIdLst>
  <p:sldIdLst>
    <p:sldId id="256" r:id="rId2"/>
    <p:sldId id="281" r:id="rId3"/>
    <p:sldId id="259" r:id="rId4"/>
    <p:sldId id="258" r:id="rId5"/>
    <p:sldId id="260" r:id="rId6"/>
    <p:sldId id="275" r:id="rId7"/>
    <p:sldId id="267" r:id="rId8"/>
    <p:sldId id="261" r:id="rId9"/>
    <p:sldId id="278" r:id="rId10"/>
    <p:sldId id="262" r:id="rId11"/>
    <p:sldId id="263" r:id="rId12"/>
    <p:sldId id="279" r:id="rId13"/>
    <p:sldId id="282" r:id="rId14"/>
    <p:sldId id="273" r:id="rId15"/>
    <p:sldId id="284" r:id="rId16"/>
    <p:sldId id="285" r:id="rId17"/>
    <p:sldId id="286" r:id="rId18"/>
    <p:sldId id="287" r:id="rId19"/>
    <p:sldId id="264" r:id="rId20"/>
    <p:sldId id="280" r:id="rId21"/>
    <p:sldId id="270" r:id="rId22"/>
    <p:sldId id="269" r:id="rId23"/>
    <p:sldId id="271" r:id="rId24"/>
    <p:sldId id="266" r:id="rId25"/>
    <p:sldId id="283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67" autoAdjust="0"/>
  </p:normalViewPr>
  <p:slideViewPr>
    <p:cSldViewPr snapToGrid="0" snapToObjects="1">
      <p:cViewPr>
        <p:scale>
          <a:sx n="95" d="100"/>
          <a:sy n="95" d="100"/>
        </p:scale>
        <p:origin x="-1776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433B4-6D1F-FB4A-869A-6BB28717F30F}" type="datetimeFigureOut">
              <a:rPr lang="en-US" smtClean="0"/>
              <a:t>6/20/11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FF967-6BAB-6A47-8A86-CB9ECCDF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0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code should look good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6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http://reinout.vanrees.org/weblog/2010/05/11/pep8-pyflakes-emacs.html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dirty="0" err="1" smtClean="0"/>
              <a:t>www.vim.org</a:t>
            </a:r>
            <a:r>
              <a:rPr lang="pl-PL" dirty="0" smtClean="0"/>
              <a:t>/scripts/</a:t>
            </a:r>
            <a:r>
              <a:rPr lang="pl-PL" dirty="0" err="1" smtClean="0"/>
              <a:t>script.php?script_id</a:t>
            </a:r>
            <a:r>
              <a:rPr lang="pl-PL" dirty="0" smtClean="0"/>
              <a:t>=2441</a:t>
            </a:r>
          </a:p>
          <a:p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dirty="0" err="1" smtClean="0"/>
              <a:t>www.arthurkoziel.com</a:t>
            </a:r>
            <a:r>
              <a:rPr lang="pl-PL" dirty="0" smtClean="0"/>
              <a:t>/2008/06/28/</a:t>
            </a:r>
            <a:r>
              <a:rPr lang="pl-PL" dirty="0" err="1" smtClean="0"/>
              <a:t>pyflakes</a:t>
            </a:r>
            <a:r>
              <a:rPr lang="pl-PL" dirty="0" smtClean="0"/>
              <a:t>-</a:t>
            </a:r>
            <a:r>
              <a:rPr lang="pl-PL" dirty="0" err="1" smtClean="0"/>
              <a:t>installation</a:t>
            </a:r>
            <a:r>
              <a:rPr lang="pl-PL" dirty="0" smtClean="0"/>
              <a:t>-and-</a:t>
            </a:r>
            <a:r>
              <a:rPr lang="pl-PL" dirty="0" err="1" smtClean="0"/>
              <a:t>textmate</a:t>
            </a:r>
            <a:r>
              <a:rPr lang="pl-PL" dirty="0" smtClean="0"/>
              <a:t>-</a:t>
            </a:r>
            <a:r>
              <a:rPr lang="pl-PL" dirty="0" err="1" smtClean="0"/>
              <a:t>integration</a:t>
            </a:r>
            <a:r>
              <a:rPr lang="pl-PL" dirty="0" smtClean="0"/>
              <a:t>/</a:t>
            </a:r>
          </a:p>
          <a:p>
            <a:endParaRPr lang="pl-PL" dirty="0" smtClean="0"/>
          </a:p>
          <a:p>
            <a:r>
              <a:rPr lang="pl-PL" dirty="0" smtClean="0"/>
              <a:t>http://</a:t>
            </a:r>
            <a:r>
              <a:rPr lang="pl-PL" dirty="0" err="1" smtClean="0"/>
              <a:t>www.in-nomine.org</a:t>
            </a:r>
            <a:r>
              <a:rPr lang="pl-PL" dirty="0" smtClean="0"/>
              <a:t>/2010/12/14/</a:t>
            </a:r>
            <a:r>
              <a:rPr lang="pl-PL" dirty="0" err="1" smtClean="0"/>
              <a:t>pycharm</a:t>
            </a:r>
            <a:r>
              <a:rPr lang="pl-PL" dirty="0" smtClean="0"/>
              <a:t>-and-</a:t>
            </a:r>
            <a:r>
              <a:rPr lang="pl-PL" dirty="0" err="1" smtClean="0"/>
              <a:t>external</a:t>
            </a:r>
            <a:r>
              <a:rPr lang="pl-PL" dirty="0" smtClean="0"/>
              <a:t>-</a:t>
            </a:r>
            <a:r>
              <a:rPr lang="pl-PL" dirty="0" err="1" smtClean="0"/>
              <a:t>lint-tools</a:t>
            </a:r>
            <a:r>
              <a:rPr lang="pl-PL" dirty="0" smtClean="0"/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/questions/399956/how-to-integrate-pep8-py-in-eclipse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1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consider </a:t>
            </a:r>
            <a:r>
              <a:rPr lang="en-US" baseline="0" dirty="0" smtClean="0"/>
              <a:t>where you’re planning to to deploy.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targeting </a:t>
            </a:r>
            <a:r>
              <a:rPr lang="en-US" baseline="0" dirty="0" smtClean="0"/>
              <a:t>desktops, you might want to just use the system python.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</a:t>
            </a:r>
            <a:r>
              <a:rPr lang="en-US" baseline="0" dirty="0" smtClean="0"/>
              <a:t>you control the systems, you should pick the python which gives you access to the libraries and support you need.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smtClean="0"/>
              <a:t>newer interpreters are not as well know and have less library support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</a:t>
            </a:r>
            <a:r>
              <a:rPr lang="en-US" baseline="0" dirty="0" smtClean="0"/>
              <a:t>can effect stability, but they also offer so great benefits.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There’s </a:t>
            </a:r>
            <a:r>
              <a:rPr lang="en-US" baseline="0" dirty="0" smtClean="0"/>
              <a:t>no one right answer, but I think its usually good to err on the side of more compatibility than less.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9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Returns</a:t>
            </a:r>
            <a:r>
              <a:rPr lang="en-US" baseline="0" dirty="0" smtClean="0"/>
              <a:t> file-like object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Having 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dict</a:t>
            </a:r>
            <a:r>
              <a:rPr lang="en-US" baseline="0" dirty="0" smtClean="0"/>
              <a:t> or query string forces a post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caution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urllib.urlencode</a:t>
            </a:r>
            <a:r>
              <a:rPr lang="en-US" baseline="0" dirty="0" smtClean="0"/>
              <a:t>, it cannot handle </a:t>
            </a:r>
            <a:r>
              <a:rPr lang="en-US" baseline="0" dirty="0" err="1" smtClean="0"/>
              <a:t>unicode</a:t>
            </a:r>
            <a:r>
              <a:rPr lang="en-US" baseline="0" dirty="0" smtClean="0"/>
              <a:t> characters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3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key is in the __name__ part. </a:t>
            </a:r>
          </a:p>
          <a:p>
            <a:r>
              <a:rPr lang="en-US" baseline="0" dirty="0" smtClean="0"/>
              <a:t>It will not fork the </a:t>
            </a:r>
            <a:r>
              <a:rPr lang="en-US" baseline="0" dirty="0" err="1" smtClean="0"/>
              <a:t>subprocesses</a:t>
            </a:r>
            <a:r>
              <a:rPr lang="en-US" baseline="0" dirty="0" smtClean="0"/>
              <a:t> correctly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ing is extremely important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Ensures that code changes work as expected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lists.idyll.org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listinfo</a:t>
            </a:r>
            <a:r>
              <a:rPr lang="en-US" baseline="0" dirty="0" smtClean="0"/>
              <a:t>/testing-in-python</a:t>
            </a:r>
          </a:p>
          <a:p>
            <a:endParaRPr lang="en-US" baseline="0" dirty="0" smtClean="0"/>
          </a:p>
          <a:p>
            <a:r>
              <a:rPr lang="tr-TR" dirty="0" smtClean="0"/>
              <a:t>http://</a:t>
            </a:r>
            <a:r>
              <a:rPr lang="tr-TR" dirty="0" err="1" smtClean="0"/>
              <a:t>pycheesecake.org</a:t>
            </a:r>
            <a:r>
              <a:rPr lang="tr-TR" dirty="0" smtClean="0"/>
              <a:t>/</a:t>
            </a:r>
            <a:r>
              <a:rPr lang="tr-TR" dirty="0" err="1" smtClean="0"/>
              <a:t>wiki</a:t>
            </a:r>
            <a:r>
              <a:rPr lang="tr-TR" dirty="0" smtClean="0"/>
              <a:t>/</a:t>
            </a:r>
            <a:r>
              <a:rPr lang="tr-TR" dirty="0" err="1" smtClean="0"/>
              <a:t>PythonTestingToolsTaxonomy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70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Most </a:t>
            </a:r>
            <a:r>
              <a:rPr lang="en-US" baseline="0" dirty="0" smtClean="0"/>
              <a:t>of the debugging tools you will need are built into the standard library. 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 </a:t>
            </a:r>
            <a:r>
              <a:rPr lang="en-US" baseline="0" dirty="0" smtClean="0"/>
              <a:t>only time when </a:t>
            </a:r>
            <a:r>
              <a:rPr lang="en-US" baseline="0" dirty="0" err="1" smtClean="0"/>
              <a:t>pdb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isnt</a:t>
            </a:r>
            <a:r>
              <a:rPr lang="en-US" baseline="0" dirty="0" smtClean="0"/>
              <a:t> useful is debugging threads. </a:t>
            </a:r>
            <a:r>
              <a:rPr lang="en-US" baseline="0" dirty="0" smtClean="0"/>
              <a:t>See 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robotadam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socketconsole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89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packages.python.org</a:t>
            </a:r>
            <a:r>
              <a:rPr lang="en-US" dirty="0" smtClean="0"/>
              <a:t>/</a:t>
            </a:r>
            <a:r>
              <a:rPr lang="en-US" dirty="0" err="1" smtClean="0"/>
              <a:t>an_example_pypi_project</a:t>
            </a:r>
            <a:r>
              <a:rPr lang="en-US" dirty="0" smtClean="0"/>
              <a:t>/</a:t>
            </a:r>
            <a:r>
              <a:rPr lang="en-US" dirty="0" err="1" smtClean="0"/>
              <a:t>setuptools.html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1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Virtualenv</a:t>
            </a:r>
            <a:r>
              <a:rPr lang="en-US" baseline="0" dirty="0" smtClean="0"/>
              <a:t> is </a:t>
            </a:r>
            <a:r>
              <a:rPr lang="en-US" baseline="0" dirty="0" smtClean="0"/>
              <a:t>awesome. </a:t>
            </a:r>
          </a:p>
          <a:p>
            <a:endParaRPr lang="en-US" baseline="0" dirty="0" smtClean="0"/>
          </a:p>
          <a:p>
            <a:r>
              <a:rPr lang="pl-PL" baseline="0" dirty="0" smtClean="0"/>
              <a:t>http://</a:t>
            </a:r>
            <a:r>
              <a:rPr lang="pl-PL" baseline="0" dirty="0" err="1" smtClean="0"/>
              <a:t>www.virtualenv.org</a:t>
            </a:r>
            <a:r>
              <a:rPr lang="pl-PL" baseline="0" dirty="0" smtClean="0"/>
              <a:t>/en/</a:t>
            </a:r>
            <a:r>
              <a:rPr lang="pl-PL" baseline="0" dirty="0" err="1" smtClean="0"/>
              <a:t>latest</a:t>
            </a:r>
            <a:r>
              <a:rPr lang="pl-PL" baseline="0" dirty="0" smtClean="0"/>
              <a:t>/</a:t>
            </a:r>
            <a:r>
              <a:rPr lang="pl-PL" baseline="0" dirty="0" err="1" smtClean="0"/>
              <a:t>index.html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There </a:t>
            </a:r>
            <a:r>
              <a:rPr lang="en-US" baseline="0" dirty="0" smtClean="0"/>
              <a:t>are other tools which allow you to build a sandboxed </a:t>
            </a:r>
            <a:r>
              <a:rPr lang="en-US" baseline="0" dirty="0" smtClean="0"/>
              <a:t>environment, such as </a:t>
            </a:r>
            <a:r>
              <a:rPr lang="en-US" baseline="0" dirty="0" err="1" smtClean="0"/>
              <a:t>zc.buildout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Virtualenv</a:t>
            </a:r>
            <a:r>
              <a:rPr lang="en-US" baseline="0" dirty="0" smtClean="0"/>
              <a:t> </a:t>
            </a:r>
            <a:r>
              <a:rPr lang="en-US" baseline="0" dirty="0" smtClean="0"/>
              <a:t>is well tested and tried and true.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Talk of integration into the </a:t>
            </a:r>
            <a:r>
              <a:rPr lang="en-US" baseline="0" dirty="0" err="1" smtClean="0"/>
              <a:t>stdlib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</a:t>
            </a:r>
            <a:r>
              <a:rPr lang="en-US" baseline="0" dirty="0" smtClean="0"/>
              <a:t>really should use </a:t>
            </a:r>
            <a:r>
              <a:rPr lang="en-US" baseline="0" dirty="0" smtClean="0"/>
              <a:t>this tool </a:t>
            </a:r>
            <a:r>
              <a:rPr lang="en-US" baseline="0" dirty="0" smtClean="0"/>
              <a:t>if you're setting up a new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recursion: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neopythonic.blogspot.com</a:t>
            </a:r>
            <a:r>
              <a:rPr lang="en-US" baseline="0" dirty="0" smtClean="0"/>
              <a:t>/2009/04/tail-recursion-</a:t>
            </a:r>
            <a:r>
              <a:rPr lang="en-US" baseline="0" dirty="0" err="1" smtClean="0"/>
              <a:t>elimination.html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The obstacle is the path.  ~Zen Proverb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sphinx.pocoo.org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pypi.python.org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readthedocs.org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He’s the Linus</a:t>
            </a:r>
            <a:r>
              <a:rPr lang="en-US" baseline="0" dirty="0" smtClean="0"/>
              <a:t> of Python.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helps </a:t>
            </a:r>
            <a:r>
              <a:rPr lang="en-US" baseline="0" dirty="0" smtClean="0"/>
              <a:t>drive the direction of the </a:t>
            </a:r>
            <a:r>
              <a:rPr lang="en-US" baseline="0" dirty="0" smtClean="0"/>
              <a:t>language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Listens to the community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Issues </a:t>
            </a:r>
            <a:r>
              <a:rPr lang="en-US" baseline="0" dirty="0" smtClean="0"/>
              <a:t>that he weights in on are usually of some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</a:t>
            </a:r>
            <a:r>
              <a:rPr lang="en-US" baseline="0" dirty="0" smtClean="0"/>
              <a:t>might disagree, you might not. The point is that in Python </a:t>
            </a:r>
            <a:r>
              <a:rPr lang="en-US" baseline="0" dirty="0" smtClean="0"/>
              <a:t>it</a:t>
            </a:r>
            <a:r>
              <a:rPr lang="fr-FR" baseline="0" dirty="0" smtClean="0"/>
              <a:t>’</a:t>
            </a:r>
            <a:r>
              <a:rPr lang="en-US" baseline="0" dirty="0" smtClean="0"/>
              <a:t>s </a:t>
            </a:r>
            <a:r>
              <a:rPr lang="en-US" baseline="0" dirty="0" smtClean="0"/>
              <a:t>really bad to break the standard </a:t>
            </a:r>
            <a:r>
              <a:rPr lang="en-US" baseline="0" dirty="0" smtClean="0"/>
              <a:t>styles. </a:t>
            </a:r>
            <a:r>
              <a:rPr lang="en-US" baseline="0" dirty="0" smtClean="0"/>
              <a:t>Later on I’ll show how you can keep things PEP8 without losing your mind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source.android.com</a:t>
            </a:r>
            <a:r>
              <a:rPr lang="fr-FR" dirty="0" smtClean="0"/>
              <a:t>/source/</a:t>
            </a:r>
            <a:r>
              <a:rPr lang="fr-FR" dirty="0" err="1" smtClean="0"/>
              <a:t>code-style.html</a:t>
            </a:r>
            <a:endParaRPr lang="fr-FR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astyle.sourceforge.net</a:t>
            </a:r>
            <a:r>
              <a:rPr lang="en-US" dirty="0" smtClean="0"/>
              <a:t>/</a:t>
            </a:r>
          </a:p>
          <a:p>
            <a:r>
              <a:rPr lang="it-IT" dirty="0" smtClean="0"/>
              <a:t>http://</a:t>
            </a:r>
            <a:r>
              <a:rPr lang="it-IT" dirty="0" err="1" smtClean="0"/>
              <a:t>golang.org</a:t>
            </a:r>
            <a:r>
              <a:rPr lang="it-IT" dirty="0" smtClean="0"/>
              <a:t>/</a:t>
            </a:r>
            <a:r>
              <a:rPr lang="it-IT" dirty="0" err="1" smtClean="0"/>
              <a:t>cmd</a:t>
            </a:r>
            <a:r>
              <a:rPr lang="it-IT" dirty="0" smtClean="0"/>
              <a:t>/</a:t>
            </a:r>
            <a:r>
              <a:rPr lang="it-IT" dirty="0" err="1" smtClean="0"/>
              <a:t>gofmt</a:t>
            </a:r>
            <a:r>
              <a:rPr lang="it-IT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</a:t>
            </a:r>
            <a:r>
              <a:rPr lang="pl-PL" dirty="0" err="1" smtClean="0"/>
              <a:t>www.virtualrimshot.com</a:t>
            </a:r>
            <a:r>
              <a:rPr lang="pl-PL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Even</a:t>
            </a:r>
            <a:r>
              <a:rPr lang="en-US" baseline="0" dirty="0" smtClean="0"/>
              <a:t> </a:t>
            </a:r>
            <a:r>
              <a:rPr lang="en-US" baseline="0" dirty="0" smtClean="0"/>
              <a:t>with strictness there is an opportunity for abuse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</a:t>
            </a:r>
            <a:r>
              <a:rPr lang="en-US" baseline="0" dirty="0" smtClean="0"/>
              <a:t>are many ways to get around the syntactical structure </a:t>
            </a:r>
            <a:r>
              <a:rPr lang="en-US" baseline="0" dirty="0" smtClean="0"/>
              <a:t>in </a:t>
            </a:r>
            <a:r>
              <a:rPr lang="en-US" baseline="0" dirty="0" smtClean="0"/>
              <a:t>Python.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Remember</a:t>
            </a:r>
            <a:r>
              <a:rPr lang="en-US" baseline="0" dirty="0" smtClean="0"/>
              <a:t>, the language was designed for </a:t>
            </a:r>
            <a:r>
              <a:rPr lang="en-US" baseline="0" dirty="0" smtClean="0"/>
              <a:t>readability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0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Defined: Python </a:t>
            </a:r>
            <a:r>
              <a:rPr lang="en-US" baseline="0" dirty="0" smtClean="0"/>
              <a:t>Enhancement proposals.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They </a:t>
            </a:r>
            <a:r>
              <a:rPr lang="en-US" baseline="0" dirty="0" smtClean="0"/>
              <a:t>are documents in a process of standardizing and improving the Python project.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One exists for </a:t>
            </a:r>
            <a:r>
              <a:rPr lang="en-US" baseline="0" dirty="0" smtClean="0"/>
              <a:t>nearly every feature and module there’s a PEP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the</a:t>
            </a:r>
            <a:r>
              <a:rPr lang="en-US" baseline="0" dirty="0" smtClean="0"/>
              <a:t> big rules.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C module guidelines read </a:t>
            </a:r>
            <a:r>
              <a:rPr lang="en-US" baseline="0" dirty="0" smtClean="0"/>
              <a:t>pep 7.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smtClean="0"/>
              <a:t>awesome thing about this style guide is that you can have your editor enforce </a:t>
            </a:r>
            <a:r>
              <a:rPr lang="en-US" baseline="0" dirty="0" smtClean="0"/>
              <a:t>it with tools like </a:t>
            </a:r>
            <a:r>
              <a:rPr lang="en-US" baseline="0" dirty="0" err="1" smtClean="0"/>
              <a:t>pyflakes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pylint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pretty</a:t>
            </a:r>
            <a:r>
              <a:rPr lang="en-US" baseline="0" dirty="0" smtClean="0"/>
              <a:t> lucky in python.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Many </a:t>
            </a:r>
            <a:r>
              <a:rPr lang="en-US" baseline="0" dirty="0" smtClean="0"/>
              <a:t>man-years have been invested in making it a robust and clean development environment.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lots </a:t>
            </a:r>
            <a:r>
              <a:rPr lang="en-US" baseline="0" dirty="0" smtClean="0"/>
              <a:t>of </a:t>
            </a:r>
            <a:r>
              <a:rPr lang="en-US" baseline="0" dirty="0" smtClean="0"/>
              <a:t>tools </a:t>
            </a:r>
            <a:r>
              <a:rPr lang="en-US" baseline="0" dirty="0" smtClean="0"/>
              <a:t>at our disposal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Strong testing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Good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 </a:t>
            </a:r>
            <a:r>
              <a:rPr lang="en-US" baseline="0" dirty="0" smtClean="0"/>
              <a:t>comfortable working with Python code in the environment that you choose to use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Its all about access </a:t>
            </a:r>
            <a:r>
              <a:rPr lang="en-US" baseline="0" dirty="0" smtClean="0"/>
              <a:t>to </a:t>
            </a:r>
            <a:r>
              <a:rPr lang="en-US" baseline="0" dirty="0" smtClean="0"/>
              <a:t>the tools </a:t>
            </a:r>
            <a:r>
              <a:rPr lang="en-US" baseline="0" dirty="0" smtClean="0"/>
              <a:t>needed to write code efficiently.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Too many solutions to this to list and discuss 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checkout: </a:t>
            </a:r>
            <a:r>
              <a:rPr lang="fi-FI" baseline="0" dirty="0" err="1" smtClean="0"/>
              <a:t>http://code.google.com/p/pysmell</a:t>
            </a:r>
            <a:r>
              <a:rPr lang="fi-FI" baseline="0" dirty="0" smtClean="0"/>
              <a:t>/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FF967-6BAB-6A47-8A86-CB9ECCDFA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6/20/11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6/20/11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6/20/11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ughellmann.com/PyMOTW/" TargetMode="External"/><Relationship Id="rId3" Type="http://schemas.openxmlformats.org/officeDocument/2006/relationships/hyperlink" Target="http://www.python.org/dev/pep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Previously Untitled Meditation on the Zen of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Colish</a:t>
            </a:r>
            <a:endParaRPr lang="en-US" dirty="0" smtClean="0"/>
          </a:p>
          <a:p>
            <a:r>
              <a:rPr lang="en-US" dirty="0" err="1" smtClean="0"/>
              <a:t>Opensource</a:t>
            </a:r>
            <a:r>
              <a:rPr lang="en-US" dirty="0" smtClean="0"/>
              <a:t> Bridge –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6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 8 – Python’s 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 defines the Pure Python style</a:t>
            </a:r>
          </a:p>
          <a:p>
            <a:r>
              <a:rPr lang="en-US" dirty="0" smtClean="0"/>
              <a:t>The big style points</a:t>
            </a:r>
          </a:p>
          <a:p>
            <a:pPr lvl="1"/>
            <a:r>
              <a:rPr lang="en-US" dirty="0" smtClean="0"/>
              <a:t>4 space indentation</a:t>
            </a:r>
          </a:p>
          <a:p>
            <a:pPr lvl="1"/>
            <a:r>
              <a:rPr lang="en-US" dirty="0" smtClean="0"/>
              <a:t>NEVER EVER MIX TABS AND SPACES</a:t>
            </a:r>
          </a:p>
          <a:p>
            <a:pPr lvl="1"/>
            <a:r>
              <a:rPr lang="en-US" dirty="0" smtClean="0"/>
              <a:t>Spaces around operators, i.e. (+, -, /, *) </a:t>
            </a:r>
          </a:p>
          <a:p>
            <a:pPr lvl="1"/>
            <a:r>
              <a:rPr lang="en-US" dirty="0" smtClean="0"/>
              <a:t>Max line length of 79 characters</a:t>
            </a:r>
          </a:p>
          <a:p>
            <a:pPr lvl="1"/>
            <a:r>
              <a:rPr lang="en-US" dirty="0" smtClean="0"/>
              <a:t>2 blank lines b/t functions and classes, 1 elsewhere, sparingly</a:t>
            </a:r>
          </a:p>
          <a:p>
            <a:pPr lvl="1"/>
            <a:r>
              <a:rPr lang="en-US" dirty="0" smtClean="0"/>
              <a:t>Only use ASCII encoding in your code</a:t>
            </a:r>
          </a:p>
          <a:p>
            <a:pPr lvl="1"/>
            <a:r>
              <a:rPr lang="en-US" dirty="0" smtClean="0"/>
              <a:t>Comments can include UTF-8</a:t>
            </a:r>
          </a:p>
          <a:p>
            <a:pPr lvl="1"/>
            <a:r>
              <a:rPr lang="en-US" dirty="0" smtClean="0"/>
              <a:t>Imports on their own lines</a:t>
            </a:r>
          </a:p>
          <a:p>
            <a:pPr lvl="2"/>
            <a:r>
              <a:rPr lang="en-US" dirty="0" smtClean="0"/>
              <a:t>`import a, b` – not ok</a:t>
            </a:r>
          </a:p>
          <a:p>
            <a:pPr lvl="2"/>
            <a:r>
              <a:rPr lang="en-US" dirty="0"/>
              <a:t>`</a:t>
            </a:r>
            <a:r>
              <a:rPr lang="en-US" dirty="0" smtClean="0"/>
              <a:t>from foo import a, b` –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3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Editors – 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Textmate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smtClean="0"/>
              <a:t>Eclipse/</a:t>
            </a:r>
            <a:r>
              <a:rPr lang="en-US" dirty="0" err="1" smtClean="0"/>
              <a:t>PyDev</a:t>
            </a:r>
            <a:endParaRPr lang="en-US" dirty="0" smtClean="0"/>
          </a:p>
          <a:p>
            <a:pPr lvl="1"/>
            <a:r>
              <a:rPr lang="en-US" dirty="0" smtClean="0"/>
              <a:t>Syntax Checkers – </a:t>
            </a:r>
            <a:r>
              <a:rPr lang="en-US" dirty="0" err="1" smtClean="0"/>
              <a:t>PyFlakes</a:t>
            </a:r>
            <a:r>
              <a:rPr lang="en-US" dirty="0" smtClean="0"/>
              <a:t>, </a:t>
            </a:r>
            <a:r>
              <a:rPr lang="en-US" dirty="0" err="1" smtClean="0"/>
              <a:t>PyLint</a:t>
            </a:r>
            <a:r>
              <a:rPr lang="en-US" dirty="0" smtClean="0"/>
              <a:t>, PEP8</a:t>
            </a:r>
          </a:p>
          <a:p>
            <a:pPr lvl="1"/>
            <a:r>
              <a:rPr lang="en-US" dirty="0" smtClean="0"/>
              <a:t>Debugging – </a:t>
            </a:r>
            <a:r>
              <a:rPr lang="en-US" dirty="0" err="1" smtClean="0"/>
              <a:t>pdb</a:t>
            </a:r>
            <a:r>
              <a:rPr lang="en-US" dirty="0" smtClean="0"/>
              <a:t>, </a:t>
            </a:r>
            <a:r>
              <a:rPr lang="en-US" dirty="0" err="1" smtClean="0"/>
              <a:t>pdb</a:t>
            </a:r>
            <a:r>
              <a:rPr lang="en-US" dirty="0" smtClean="0"/>
              <a:t>++, </a:t>
            </a:r>
          </a:p>
          <a:p>
            <a:pPr lvl="1"/>
            <a:r>
              <a:rPr lang="en-US" dirty="0" smtClean="0"/>
              <a:t>Testing – </a:t>
            </a:r>
            <a:r>
              <a:rPr lang="en-US" dirty="0" err="1" smtClean="0"/>
              <a:t>doctests</a:t>
            </a:r>
            <a:r>
              <a:rPr lang="en-US" dirty="0" smtClean="0"/>
              <a:t>, </a:t>
            </a:r>
            <a:r>
              <a:rPr lang="en-US" dirty="0" err="1" smtClean="0"/>
              <a:t>unittest</a:t>
            </a:r>
            <a:r>
              <a:rPr lang="en-US" dirty="0" smtClean="0"/>
              <a:t>/unittest2, nose, </a:t>
            </a:r>
            <a:r>
              <a:rPr lang="en-US" dirty="0" smtClean="0"/>
              <a:t>mock</a:t>
            </a:r>
          </a:p>
          <a:p>
            <a:pPr lvl="1"/>
            <a:r>
              <a:rPr lang="en-US" dirty="0" smtClean="0"/>
              <a:t>The Standard Library</a:t>
            </a:r>
            <a:endParaRPr lang="en-US" dirty="0" smtClean="0"/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Some common issues</a:t>
            </a:r>
          </a:p>
          <a:p>
            <a:pPr lvl="1"/>
            <a:r>
              <a:rPr lang="en-US" dirty="0" smtClean="0"/>
              <a:t>Docs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marL="77724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73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good editor for Python should include</a:t>
            </a:r>
          </a:p>
          <a:p>
            <a:pPr lvl="1"/>
            <a:r>
              <a:rPr lang="en-US" dirty="0" smtClean="0"/>
              <a:t>Syntax highlighting</a:t>
            </a:r>
          </a:p>
          <a:p>
            <a:pPr lvl="1"/>
            <a:r>
              <a:rPr lang="en-US" dirty="0" smtClean="0"/>
              <a:t>Automatic indentation based on PEP8 rules</a:t>
            </a:r>
          </a:p>
          <a:p>
            <a:pPr lvl="1"/>
            <a:r>
              <a:rPr lang="en-US" dirty="0" smtClean="0"/>
              <a:t>Syntax Checking as you work</a:t>
            </a:r>
          </a:p>
          <a:p>
            <a:pPr lvl="1"/>
            <a:r>
              <a:rPr lang="en-US" dirty="0" smtClean="0"/>
              <a:t>Ability to look up documentation</a:t>
            </a:r>
          </a:p>
          <a:p>
            <a:pPr lvl="1"/>
            <a:r>
              <a:rPr lang="en-US" dirty="0" smtClean="0"/>
              <a:t>Setting breakpoints is easy</a:t>
            </a:r>
          </a:p>
          <a:p>
            <a:pPr lvl="1"/>
            <a:r>
              <a:rPr lang="en-US" dirty="0" smtClean="0"/>
              <a:t>Quick searching/</a:t>
            </a:r>
            <a:r>
              <a:rPr lang="en-US" dirty="0" err="1" smtClean="0"/>
              <a:t>nav</a:t>
            </a:r>
            <a:r>
              <a:rPr lang="en-US" dirty="0" smtClean="0"/>
              <a:t> of project codebase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3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Syntax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PyFlakes</a:t>
            </a:r>
            <a:r>
              <a:rPr lang="en-US" dirty="0" smtClean="0"/>
              <a:t>, </a:t>
            </a:r>
            <a:r>
              <a:rPr lang="en-US" dirty="0" err="1" smtClean="0"/>
              <a:t>PyLint</a:t>
            </a:r>
            <a:r>
              <a:rPr lang="en-US" dirty="0" smtClean="0"/>
              <a:t>, PEP8 all provide syntax checking</a:t>
            </a:r>
          </a:p>
          <a:p>
            <a:r>
              <a:rPr lang="en-US" dirty="0" smtClean="0"/>
              <a:t>Can be integrated into most editors.</a:t>
            </a:r>
          </a:p>
          <a:p>
            <a:pPr lvl="1"/>
            <a:r>
              <a:rPr lang="en-US" dirty="0" err="1" smtClean="0"/>
              <a:t>Emacs</a:t>
            </a:r>
            <a:r>
              <a:rPr lang="en-US" dirty="0" smtClean="0"/>
              <a:t> – </a:t>
            </a:r>
            <a:r>
              <a:rPr lang="en-US" dirty="0" err="1" smtClean="0"/>
              <a:t>Flymake</a:t>
            </a:r>
            <a:endParaRPr lang="en-US" dirty="0" smtClean="0"/>
          </a:p>
          <a:p>
            <a:pPr lvl="1"/>
            <a:r>
              <a:rPr lang="en-US" dirty="0" smtClean="0"/>
              <a:t>Vim – </a:t>
            </a:r>
            <a:r>
              <a:rPr lang="en-US" dirty="0" err="1" smtClean="0"/>
              <a:t>pyflakes</a:t>
            </a:r>
            <a:r>
              <a:rPr lang="en-US" dirty="0" smtClean="0"/>
              <a:t>-vim</a:t>
            </a:r>
          </a:p>
          <a:p>
            <a:pPr lvl="1"/>
            <a:r>
              <a:rPr lang="en-US" dirty="0" err="1" smtClean="0"/>
              <a:t>Textmate</a:t>
            </a:r>
            <a:r>
              <a:rPr lang="en-US" dirty="0" smtClean="0"/>
              <a:t> – </a:t>
            </a:r>
            <a:r>
              <a:rPr lang="en-US" dirty="0" err="1" smtClean="0"/>
              <a:t>PyCheckmate</a:t>
            </a:r>
            <a:endParaRPr lang="en-US" dirty="0" smtClean="0"/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– External Tool Settings</a:t>
            </a:r>
          </a:p>
          <a:p>
            <a:pPr lvl="1"/>
            <a:r>
              <a:rPr lang="en-US" dirty="0" smtClean="0"/>
              <a:t>Eclipse – External Tool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1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2</a:t>
            </a:r>
          </a:p>
          <a:p>
            <a:pPr lvl="1"/>
            <a:r>
              <a:rPr lang="en-US" dirty="0" smtClean="0"/>
              <a:t>The old guard, solid and reliable</a:t>
            </a:r>
          </a:p>
          <a:p>
            <a:pPr lvl="1"/>
            <a:r>
              <a:rPr lang="en-US" dirty="0" smtClean="0"/>
              <a:t>Excellent library support</a:t>
            </a:r>
          </a:p>
          <a:p>
            <a:pPr lvl="1"/>
            <a:r>
              <a:rPr lang="en-US" dirty="0" smtClean="0"/>
              <a:t>Used as the standard in many operating system distributions</a:t>
            </a:r>
          </a:p>
          <a:p>
            <a:r>
              <a:rPr lang="en-US" dirty="0" smtClean="0"/>
              <a:t>Python 3</a:t>
            </a:r>
          </a:p>
          <a:p>
            <a:pPr lvl="1"/>
            <a:r>
              <a:rPr lang="en-US" dirty="0" smtClean="0"/>
              <a:t>Brings some great new ideas to an old favorite</a:t>
            </a:r>
          </a:p>
          <a:p>
            <a:pPr lvl="1"/>
            <a:r>
              <a:rPr lang="en-US" dirty="0" smtClean="0"/>
              <a:t>Improved libraries</a:t>
            </a:r>
          </a:p>
          <a:p>
            <a:pPr lvl="1"/>
            <a:r>
              <a:rPr lang="en-US" dirty="0" smtClean="0"/>
              <a:t>Will become the new reference</a:t>
            </a:r>
          </a:p>
          <a:p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 smtClean="0"/>
              <a:t>The new hotness</a:t>
            </a:r>
          </a:p>
          <a:p>
            <a:pPr lvl="1"/>
            <a:r>
              <a:rPr lang="en-US" dirty="0" smtClean="0"/>
              <a:t>Extremely Fast</a:t>
            </a:r>
          </a:p>
          <a:p>
            <a:pPr lvl="1"/>
            <a:r>
              <a:rPr lang="en-US" dirty="0" smtClean="0"/>
              <a:t>Growing C/API support</a:t>
            </a:r>
          </a:p>
          <a:p>
            <a:r>
              <a:rPr lang="en-US" dirty="0" smtClean="0"/>
              <a:t>Others – </a:t>
            </a:r>
            <a:r>
              <a:rPr lang="en-US" dirty="0" err="1" smtClean="0"/>
              <a:t>IronPython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Take advantage of their VM environments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interop</a:t>
            </a:r>
            <a:r>
              <a:rPr lang="en-US" dirty="0" smtClean="0"/>
              <a:t> with .NET and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2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 huge</a:t>
            </a:r>
          </a:p>
          <a:p>
            <a:r>
              <a:rPr lang="en-US" dirty="0" smtClean="0"/>
              <a:t>Highlights include</a:t>
            </a:r>
          </a:p>
          <a:p>
            <a:pPr lvl="1"/>
            <a:r>
              <a:rPr lang="en-US" dirty="0" smtClean="0"/>
              <a:t>urllib2 – utilities for managing the opening of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err="1" smtClean="0"/>
              <a:t>subprocess</a:t>
            </a:r>
            <a:r>
              <a:rPr lang="en-US" dirty="0" smtClean="0"/>
              <a:t> </a:t>
            </a:r>
            <a:r>
              <a:rPr lang="en-US" dirty="0"/>
              <a:t>– spawn </a:t>
            </a:r>
            <a:r>
              <a:rPr lang="en-US" dirty="0" smtClean="0"/>
              <a:t>and manipulate new </a:t>
            </a:r>
            <a:r>
              <a:rPr lang="en-US" dirty="0"/>
              <a:t>processes</a:t>
            </a:r>
            <a:endParaRPr lang="en-US" dirty="0" smtClean="0"/>
          </a:p>
          <a:p>
            <a:pPr lvl="1"/>
            <a:r>
              <a:rPr lang="en-US" dirty="0" smtClean="0"/>
              <a:t>sys – strong control of interpreter interactions</a:t>
            </a:r>
          </a:p>
          <a:p>
            <a:pPr lvl="1"/>
            <a:r>
              <a:rPr lang="en-US" dirty="0" smtClean="0"/>
              <a:t>multiprocessing – spawn processes in way similar to threading</a:t>
            </a:r>
          </a:p>
          <a:p>
            <a:r>
              <a:rPr lang="en-US" dirty="0" smtClean="0"/>
              <a:t>Read the docs for the libraries on a regular basis</a:t>
            </a:r>
          </a:p>
          <a:p>
            <a:r>
              <a:rPr lang="en-US" dirty="0" smtClean="0"/>
              <a:t>Always a nugget of awesomeness to be found</a:t>
            </a:r>
          </a:p>
        </p:txBody>
      </p:sp>
    </p:spTree>
    <p:extLst>
      <p:ext uri="{BB962C8B-B14F-4D97-AF65-F5344CB8AC3E}">
        <p14:creationId xmlns:p14="http://schemas.microsoft.com/office/powerpoint/2010/main" val="249723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urllib</a:t>
            </a:r>
            <a:r>
              <a:rPr lang="en-US" dirty="0" smtClean="0"/>
              <a:t>/urllib2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76200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urllib</a:t>
            </a:r>
            <a:r>
              <a:rPr lang="en-US" dirty="0"/>
              <a:t> import </a:t>
            </a:r>
            <a:r>
              <a:rPr lang="en-US" dirty="0" err="1"/>
              <a:t>urlencode</a:t>
            </a:r>
            <a:endParaRPr lang="en-US" dirty="0"/>
          </a:p>
          <a:p>
            <a:r>
              <a:rPr lang="en-US" dirty="0"/>
              <a:t>from urllib2 import </a:t>
            </a:r>
            <a:r>
              <a:rPr lang="en-US" dirty="0" err="1"/>
              <a:t>urlopen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username = ''</a:t>
            </a:r>
          </a:p>
          <a:p>
            <a:r>
              <a:rPr lang="en-US" dirty="0"/>
              <a:t>password = ''</a:t>
            </a:r>
          </a:p>
          <a:p>
            <a:r>
              <a:rPr lang="en-US" dirty="0"/>
              <a:t>record =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= </a:t>
            </a:r>
            <a:r>
              <a:rPr lang="en-US" dirty="0" err="1"/>
              <a:t>urlopen</a:t>
            </a:r>
            <a:r>
              <a:rPr lang="en-US" dirty="0"/>
              <a:t>('http://</a:t>
            </a:r>
            <a:r>
              <a:rPr lang="en-US" dirty="0" err="1"/>
              <a:t>www.dnsmadeeasy.com</a:t>
            </a:r>
            <a:r>
              <a:rPr lang="en-US" dirty="0"/>
              <a:t>/</a:t>
            </a:r>
            <a:r>
              <a:rPr lang="en-US" dirty="0" err="1"/>
              <a:t>myip.jsp</a:t>
            </a:r>
            <a:r>
              <a:rPr lang="en-US" dirty="0"/>
              <a:t>').read().strip()</a:t>
            </a:r>
          </a:p>
          <a:p>
            <a:r>
              <a:rPr lang="en-US" dirty="0"/>
              <a:t>res = </a:t>
            </a:r>
            <a:r>
              <a:rPr lang="en-US" dirty="0" err="1"/>
              <a:t>urlopen</a:t>
            </a:r>
            <a:r>
              <a:rPr lang="en-US" dirty="0"/>
              <a:t>('http://</a:t>
            </a:r>
            <a:r>
              <a:rPr lang="en-US" dirty="0" err="1"/>
              <a:t>www.dnsmadeeasy.com</a:t>
            </a:r>
            <a:r>
              <a:rPr lang="en-US" dirty="0"/>
              <a:t>/servlet/</a:t>
            </a:r>
            <a:r>
              <a:rPr lang="en-US" dirty="0" err="1"/>
              <a:t>updateip</a:t>
            </a:r>
            <a:r>
              <a:rPr lang="en-US" dirty="0"/>
              <a:t>',</a:t>
            </a:r>
          </a:p>
          <a:p>
            <a:r>
              <a:rPr lang="en-US" dirty="0"/>
              <a:t>              </a:t>
            </a:r>
            <a:r>
              <a:rPr lang="en-US" dirty="0" err="1"/>
              <a:t>urlencode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(username=username,</a:t>
            </a:r>
          </a:p>
          <a:p>
            <a:r>
              <a:rPr lang="en-US" dirty="0"/>
              <a:t>                   password=password,</a:t>
            </a:r>
          </a:p>
          <a:p>
            <a:r>
              <a:rPr lang="en-US" dirty="0"/>
              <a:t>                   id=record,</a:t>
            </a:r>
          </a:p>
          <a:p>
            <a:r>
              <a:rPr lang="en-US" dirty="0"/>
              <a:t>                   </a:t>
            </a:r>
            <a:r>
              <a:rPr lang="en-US" dirty="0" err="1"/>
              <a:t>ip</a:t>
            </a:r>
            <a:r>
              <a:rPr lang="en-US" dirty="0"/>
              <a:t>=</a:t>
            </a:r>
            <a:r>
              <a:rPr lang="en-US" dirty="0" err="1"/>
              <a:t>ip</a:t>
            </a:r>
            <a:r>
              <a:rPr lang="en-US" dirty="0"/>
              <a:t>))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res.code</a:t>
            </a:r>
            <a:r>
              <a:rPr lang="en-US" dirty="0"/>
              <a:t> == 200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print "Updated record %d with </a:t>
            </a:r>
            <a:r>
              <a:rPr lang="en-US" dirty="0" err="1"/>
              <a:t>ip</a:t>
            </a:r>
            <a:r>
              <a:rPr lang="en-US" dirty="0"/>
              <a:t> %s" % (record, </a:t>
            </a:r>
            <a:r>
              <a:rPr lang="en-US" dirty="0" err="1"/>
              <a:t>ip</a:t>
            </a:r>
            <a:r>
              <a:rPr lang="en-US" dirty="0"/>
              <a:t>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 "Failed to update record %d" % record</a:t>
            </a:r>
          </a:p>
        </p:txBody>
      </p:sp>
    </p:spTree>
    <p:extLst>
      <p:ext uri="{BB962C8B-B14F-4D97-AF65-F5344CB8AC3E}">
        <p14:creationId xmlns:p14="http://schemas.microsoft.com/office/powerpoint/2010/main" val="122159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subprocess</a:t>
            </a:r>
            <a:r>
              <a:rPr lang="en-US" dirty="0" smtClean="0"/>
              <a:t>/sys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82341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subprocess</a:t>
            </a:r>
            <a:r>
              <a:rPr lang="en-US" dirty="0"/>
              <a:t> import PIPE, </a:t>
            </a:r>
            <a:r>
              <a:rPr lang="en-US" dirty="0" err="1"/>
              <a:t>Popen</a:t>
            </a:r>
            <a:endParaRPr lang="en-US" dirty="0"/>
          </a:p>
          <a:p>
            <a:r>
              <a:rPr lang="en-US" dirty="0"/>
              <a:t>from sys import </a:t>
            </a:r>
            <a:r>
              <a:rPr lang="en-US" dirty="0" err="1"/>
              <a:t>argv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 as </a:t>
            </a:r>
            <a:r>
              <a:rPr lang="en-US" dirty="0" err="1"/>
              <a:t>sys_stdout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r>
              <a:rPr lang="en-US" dirty="0"/>
              <a:t> as </a:t>
            </a:r>
            <a:r>
              <a:rPr lang="en-US" dirty="0" err="1"/>
              <a:t>sys_stderr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shlex</a:t>
            </a:r>
            <a:r>
              <a:rPr lang="en-US" dirty="0"/>
              <a:t> import split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cmd</a:t>
            </a:r>
            <a:r>
              <a:rPr lang="en-US" dirty="0"/>
              <a:t> = split(' '.join(</a:t>
            </a:r>
            <a:r>
              <a:rPr lang="en-US" dirty="0" err="1"/>
              <a:t>argv</a:t>
            </a:r>
            <a:r>
              <a:rPr lang="en-US" dirty="0"/>
              <a:t>[1:]))</a:t>
            </a:r>
          </a:p>
          <a:p>
            <a:endParaRPr lang="en-US" dirty="0"/>
          </a:p>
          <a:p>
            <a:r>
              <a:rPr lang="en-US" dirty="0" err="1"/>
              <a:t>proc</a:t>
            </a:r>
            <a:r>
              <a:rPr lang="en-US" dirty="0"/>
              <a:t> = </a:t>
            </a:r>
            <a:r>
              <a:rPr lang="en-US" dirty="0" err="1"/>
              <a:t>Popen</a:t>
            </a:r>
            <a:r>
              <a:rPr lang="en-US" dirty="0"/>
              <a:t>(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=PIPE)</a:t>
            </a:r>
          </a:p>
          <a:p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r>
              <a:rPr lang="en-US" dirty="0"/>
              <a:t> = </a:t>
            </a:r>
            <a:r>
              <a:rPr lang="en-US" dirty="0" err="1"/>
              <a:t>proc.communicate</a:t>
            </a:r>
            <a:r>
              <a:rPr lang="en-US" dirty="0"/>
              <a:t>()</a:t>
            </a:r>
          </a:p>
          <a:p>
            <a:r>
              <a:rPr lang="en-US" dirty="0"/>
              <a:t>print &gt;&gt; </a:t>
            </a:r>
            <a:r>
              <a:rPr lang="en-US" dirty="0" err="1"/>
              <a:t>sys_stdout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</a:t>
            </a:r>
          </a:p>
          <a:p>
            <a:r>
              <a:rPr lang="en-US" dirty="0"/>
              <a:t>if </a:t>
            </a:r>
            <a:r>
              <a:rPr lang="en-US" dirty="0" err="1"/>
              <a:t>stderr</a:t>
            </a:r>
            <a:r>
              <a:rPr lang="en-US" dirty="0"/>
              <a:t>:</a:t>
            </a:r>
          </a:p>
          <a:p>
            <a:r>
              <a:rPr lang="en-US" dirty="0"/>
              <a:t>    print &gt;&gt; </a:t>
            </a:r>
            <a:r>
              <a:rPr lang="en-US" dirty="0" err="1"/>
              <a:t>sys_stderr</a:t>
            </a:r>
            <a:r>
              <a:rPr lang="en-US" dirty="0"/>
              <a:t>, </a:t>
            </a:r>
            <a:r>
              <a:rPr lang="en-US" dirty="0" err="1"/>
              <a:t>stderr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exit(</a:t>
            </a:r>
            <a:r>
              <a:rPr lang="en-US" dirty="0" err="1"/>
              <a:t>proc.returncode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500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multiprocessing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97839"/>
            <a:ext cx="7620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multiprocessing import Pool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lower(</a:t>
            </a:r>
            <a:r>
              <a:rPr lang="en-US" dirty="0" err="1"/>
              <a:t>str_in</a:t>
            </a:r>
            <a:r>
              <a:rPr lang="en-US" dirty="0"/>
              <a:t>):</a:t>
            </a:r>
          </a:p>
          <a:p>
            <a:r>
              <a:rPr lang="en-US" dirty="0"/>
              <a:t>    return reversed(</a:t>
            </a:r>
            <a:r>
              <a:rPr lang="en-US" dirty="0" err="1"/>
              <a:t>str_in.lower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pool = Pool(processes=4)</a:t>
            </a:r>
          </a:p>
          <a:p>
            <a:r>
              <a:rPr lang="en-US" dirty="0"/>
              <a:t>    data = ['FOO', 'BAR', 'BAZ'] * 1000</a:t>
            </a:r>
          </a:p>
          <a:p>
            <a:r>
              <a:rPr lang="en-US" dirty="0"/>
              <a:t>    print </a:t>
            </a:r>
            <a:r>
              <a:rPr lang="en-US" dirty="0" err="1"/>
              <a:t>pool.map</a:t>
            </a:r>
            <a:r>
              <a:rPr lang="en-US" dirty="0"/>
              <a:t>(lower, data)</a:t>
            </a:r>
          </a:p>
        </p:txBody>
      </p:sp>
    </p:spTree>
    <p:extLst>
      <p:ext uri="{BB962C8B-B14F-4D97-AF65-F5344CB8AC3E}">
        <p14:creationId xmlns:p14="http://schemas.microsoft.com/office/powerpoint/2010/main" val="22093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Python community values testing</a:t>
            </a:r>
          </a:p>
          <a:p>
            <a:r>
              <a:rPr lang="en-US" dirty="0" err="1" smtClean="0"/>
              <a:t>Unittest</a:t>
            </a:r>
            <a:r>
              <a:rPr lang="en-US" dirty="0" smtClean="0"/>
              <a:t> and </a:t>
            </a:r>
            <a:r>
              <a:rPr lang="en-US" dirty="0" err="1" smtClean="0"/>
              <a:t>Doctest</a:t>
            </a:r>
            <a:r>
              <a:rPr lang="en-US" dirty="0" smtClean="0"/>
              <a:t> are </a:t>
            </a:r>
            <a:r>
              <a:rPr lang="en-US" dirty="0" smtClean="0"/>
              <a:t>built-</a:t>
            </a:r>
            <a:r>
              <a:rPr lang="en-US" dirty="0" smtClean="0"/>
              <a:t>in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is a port of </a:t>
            </a:r>
            <a:r>
              <a:rPr lang="en-US" dirty="0" err="1" smtClean="0"/>
              <a:t>Junit</a:t>
            </a:r>
            <a:r>
              <a:rPr lang="en-US" dirty="0" smtClean="0"/>
              <a:t> to python</a:t>
            </a:r>
          </a:p>
          <a:p>
            <a:pPr lvl="1"/>
            <a:r>
              <a:rPr lang="en-US" dirty="0" err="1" smtClean="0"/>
              <a:t>Doctest</a:t>
            </a:r>
            <a:r>
              <a:rPr lang="en-US" dirty="0" smtClean="0"/>
              <a:t> is a great way to document while testing</a:t>
            </a:r>
          </a:p>
          <a:p>
            <a:r>
              <a:rPr lang="en-US" dirty="0" smtClean="0"/>
              <a:t>Unittest2</a:t>
            </a:r>
          </a:p>
          <a:p>
            <a:pPr lvl="1"/>
            <a:r>
              <a:rPr lang="en-US" dirty="0" smtClean="0"/>
              <a:t>Unittest2 is a </a:t>
            </a:r>
            <a:r>
              <a:rPr lang="en-US" dirty="0" err="1" smtClean="0"/>
              <a:t>backport</a:t>
            </a:r>
            <a:r>
              <a:rPr lang="en-US" dirty="0" smtClean="0"/>
              <a:t> to 2.6-7 of new features and improved API</a:t>
            </a:r>
            <a:endParaRPr lang="en-US" dirty="0"/>
          </a:p>
          <a:p>
            <a:r>
              <a:rPr lang="en-US" dirty="0" smtClean="0"/>
              <a:t>Also see Nose and </a:t>
            </a:r>
            <a:r>
              <a:rPr lang="en-US" dirty="0" err="1" smtClean="0"/>
              <a:t>py.test</a:t>
            </a:r>
            <a:endParaRPr lang="en-US" dirty="0" smtClean="0"/>
          </a:p>
          <a:p>
            <a:pPr lvl="1"/>
            <a:r>
              <a:rPr lang="en-US" dirty="0" smtClean="0"/>
              <a:t>These both build upon the built in test module</a:t>
            </a:r>
          </a:p>
          <a:p>
            <a:pPr lvl="1"/>
            <a:r>
              <a:rPr lang="en-US" dirty="0" smtClean="0"/>
              <a:t>Offer many more features for building test suites</a:t>
            </a:r>
          </a:p>
          <a:p>
            <a:pPr lvl="1"/>
            <a:r>
              <a:rPr lang="en-US" dirty="0" smtClean="0"/>
              <a:t>Code coverage statistics are also available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4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@ </a:t>
            </a:r>
            <a:r>
              <a:rPr lang="en-US" dirty="0" err="1" smtClean="0"/>
              <a:t>Idealist.org</a:t>
            </a:r>
            <a:endParaRPr lang="en-US" dirty="0" smtClean="0"/>
          </a:p>
          <a:p>
            <a:r>
              <a:rPr lang="en-US" dirty="0" smtClean="0"/>
              <a:t>Use Python for main general purpose language</a:t>
            </a:r>
          </a:p>
          <a:p>
            <a:r>
              <a:rPr lang="en-US" dirty="0" smtClean="0"/>
              <a:t>Contributor </a:t>
            </a:r>
            <a:r>
              <a:rPr lang="en-US" dirty="0" smtClean="0"/>
              <a:t>to </a:t>
            </a:r>
            <a:r>
              <a:rPr lang="en-US" dirty="0" smtClean="0"/>
              <a:t>FOSS projects</a:t>
            </a:r>
          </a:p>
          <a:p>
            <a:pPr lvl="1"/>
            <a:r>
              <a:rPr lang="en-US" dirty="0" err="1" smtClean="0"/>
              <a:t>Xapian</a:t>
            </a:r>
            <a:r>
              <a:rPr lang="en-US" dirty="0" smtClean="0"/>
              <a:t> – Search engine library</a:t>
            </a:r>
            <a:endParaRPr lang="en-US" dirty="0"/>
          </a:p>
          <a:p>
            <a:pPr lvl="1"/>
            <a:r>
              <a:rPr lang="en-US" dirty="0" err="1" smtClean="0"/>
              <a:t>Redis-py</a:t>
            </a:r>
            <a:r>
              <a:rPr lang="en-US" dirty="0" smtClean="0"/>
              <a:t> – Python </a:t>
            </a:r>
            <a:r>
              <a:rPr lang="en-US" dirty="0" err="1" smtClean="0"/>
              <a:t>Redis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Alfajor</a:t>
            </a:r>
            <a:r>
              <a:rPr lang="en-US" dirty="0"/>
              <a:t> </a:t>
            </a:r>
            <a:r>
              <a:rPr lang="en-US" dirty="0" smtClean="0"/>
              <a:t>– Functional Browser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err="1" smtClean="0"/>
              <a:t>Readthedocs</a:t>
            </a:r>
            <a:r>
              <a:rPr lang="en-US" dirty="0" smtClean="0"/>
              <a:t> – Documentation building and hosting</a:t>
            </a:r>
            <a:endParaRPr lang="en-US" dirty="0" smtClean="0"/>
          </a:p>
          <a:p>
            <a:r>
              <a:rPr lang="en-US" dirty="0" smtClean="0"/>
              <a:t>Find me </a:t>
            </a:r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dcolish</a:t>
            </a:r>
            <a:endParaRPr lang="en-US" dirty="0" smtClean="0"/>
          </a:p>
          <a:p>
            <a:pPr lvl="1"/>
            <a:r>
              <a:rPr lang="en-US" dirty="0" err="1" smtClean="0"/>
              <a:t>Irc</a:t>
            </a:r>
            <a:r>
              <a:rPr lang="en-US" dirty="0" smtClean="0"/>
              <a:t>: </a:t>
            </a:r>
            <a:r>
              <a:rPr lang="en-US" dirty="0" err="1" smtClean="0"/>
              <a:t>dcolish</a:t>
            </a:r>
            <a:r>
              <a:rPr lang="en-US" dirty="0" smtClean="0"/>
              <a:t> in #</a:t>
            </a:r>
            <a:r>
              <a:rPr lang="en-US" dirty="0" err="1" smtClean="0"/>
              <a:t>pdxpython</a:t>
            </a:r>
            <a:endParaRPr lang="en-US" dirty="0" smtClean="0"/>
          </a:p>
          <a:p>
            <a:pPr lvl="1"/>
            <a:r>
              <a:rPr lang="en-US" dirty="0" smtClean="0"/>
              <a:t>Blog</a:t>
            </a:r>
            <a:r>
              <a:rPr lang="en-US" dirty="0"/>
              <a:t>: http://</a:t>
            </a:r>
            <a:r>
              <a:rPr lang="en-US" dirty="0" err="1"/>
              <a:t>www.mostly-</a:t>
            </a:r>
            <a:r>
              <a:rPr lang="en-US" dirty="0" err="1" smtClean="0"/>
              <a:t>decidable.org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8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tool used is </a:t>
            </a:r>
            <a:r>
              <a:rPr lang="en-US" dirty="0" err="1" smtClean="0"/>
              <a:t>pdb</a:t>
            </a:r>
            <a:endParaRPr lang="en-US" dirty="0" smtClean="0"/>
          </a:p>
          <a:p>
            <a:r>
              <a:rPr lang="en-US" dirty="0" smtClean="0"/>
              <a:t>Always have `from </a:t>
            </a:r>
            <a:r>
              <a:rPr lang="en-US" dirty="0" err="1" smtClean="0"/>
              <a:t>pdb</a:t>
            </a:r>
            <a:r>
              <a:rPr lang="en-US" dirty="0" smtClean="0"/>
              <a:t> import </a:t>
            </a:r>
            <a:r>
              <a:rPr lang="en-US" dirty="0" err="1" smtClean="0"/>
              <a:t>set_trace</a:t>
            </a:r>
            <a:r>
              <a:rPr lang="en-US" dirty="0" smtClean="0"/>
              <a:t>; </a:t>
            </a:r>
            <a:r>
              <a:rPr lang="en-US" dirty="0" err="1" smtClean="0"/>
              <a:t>set_trace</a:t>
            </a:r>
            <a:r>
              <a:rPr lang="en-US" dirty="0" smtClean="0"/>
              <a:t>()` handy</a:t>
            </a:r>
          </a:p>
          <a:p>
            <a:r>
              <a:rPr lang="en-US" dirty="0" smtClean="0"/>
              <a:t>GC</a:t>
            </a:r>
          </a:p>
          <a:p>
            <a:pPr lvl="1"/>
            <a:r>
              <a:rPr lang="en-US" dirty="0" err="1" smtClean="0"/>
              <a:t>gc.DEBUG_LEAK</a:t>
            </a:r>
            <a:r>
              <a:rPr lang="en-US" dirty="0" smtClean="0"/>
              <a:t> is your friend for finding leaks</a:t>
            </a:r>
          </a:p>
          <a:p>
            <a:pPr lvl="1"/>
            <a:r>
              <a:rPr lang="en-US" dirty="0" err="1" smtClean="0"/>
              <a:t>gc</a:t>
            </a:r>
            <a:r>
              <a:rPr lang="en-US" dirty="0" smtClean="0"/>
              <a:t> can also show what objects are tracked</a:t>
            </a:r>
          </a:p>
          <a:p>
            <a:pPr lvl="1"/>
            <a:r>
              <a:rPr lang="en-US" dirty="0" smtClean="0"/>
              <a:t>Can force collection, global or per generation</a:t>
            </a:r>
          </a:p>
          <a:p>
            <a:r>
              <a:rPr lang="en-US" dirty="0" smtClean="0"/>
              <a:t>Inspect</a:t>
            </a:r>
          </a:p>
          <a:p>
            <a:pPr lvl="1"/>
            <a:r>
              <a:rPr lang="en-US" dirty="0" smtClean="0"/>
              <a:t>Provides utilities for looking into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: Expose function arguments</a:t>
            </a:r>
            <a:endParaRPr lang="en-US" dirty="0" smtClean="0"/>
          </a:p>
          <a:p>
            <a:r>
              <a:rPr lang="en-US" dirty="0" smtClean="0"/>
              <a:t>Dis</a:t>
            </a:r>
          </a:p>
          <a:p>
            <a:pPr lvl="1"/>
            <a:r>
              <a:rPr lang="en-US" dirty="0" smtClean="0"/>
              <a:t>Disassemble code to see how many operations something takes</a:t>
            </a:r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04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PyPi</a:t>
            </a:r>
            <a:r>
              <a:rPr lang="en-US" dirty="0" smtClean="0"/>
              <a:t> and Packaging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market for packages</a:t>
            </a:r>
          </a:p>
          <a:p>
            <a:pPr lvl="1"/>
            <a:r>
              <a:rPr lang="en-US" dirty="0" smtClean="0"/>
              <a:t>Anyone can upload	with an account</a:t>
            </a:r>
          </a:p>
          <a:p>
            <a:r>
              <a:rPr lang="en-US" dirty="0" err="1" smtClean="0"/>
              <a:t>Distutils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The old way of doing </a:t>
            </a:r>
            <a:r>
              <a:rPr lang="en-US" dirty="0" smtClean="0"/>
              <a:t>things</a:t>
            </a:r>
          </a:p>
          <a:p>
            <a:pPr lvl="1"/>
            <a:r>
              <a:rPr lang="en-US" dirty="0" smtClean="0"/>
              <a:t>Very simple</a:t>
            </a:r>
            <a:endParaRPr lang="en-US" dirty="0" smtClean="0"/>
          </a:p>
          <a:p>
            <a:r>
              <a:rPr lang="en-US" dirty="0" err="1" smtClean="0"/>
              <a:t>Setuptools</a:t>
            </a:r>
            <a:endParaRPr lang="en-US" dirty="0" smtClean="0"/>
          </a:p>
          <a:p>
            <a:pPr lvl="1"/>
            <a:r>
              <a:rPr lang="en-US" dirty="0" smtClean="0"/>
              <a:t>The standard for a long time </a:t>
            </a:r>
            <a:endParaRPr lang="en-US" dirty="0" smtClean="0"/>
          </a:p>
          <a:p>
            <a:pPr lvl="1"/>
            <a:r>
              <a:rPr lang="en-US" dirty="0" smtClean="0"/>
              <a:t>Enhances </a:t>
            </a:r>
            <a:r>
              <a:rPr lang="en-US" dirty="0" err="1" smtClean="0"/>
              <a:t>distutils</a:t>
            </a:r>
            <a:r>
              <a:rPr lang="en-US" dirty="0" smtClean="0"/>
              <a:t> with automatic dependency resolution</a:t>
            </a:r>
          </a:p>
          <a:p>
            <a:pPr lvl="1"/>
            <a:r>
              <a:rPr lang="en-US" dirty="0" smtClean="0"/>
              <a:t>Include all packages in tree without explicit listing</a:t>
            </a:r>
          </a:p>
          <a:p>
            <a:pPr lvl="1"/>
            <a:r>
              <a:rPr lang="en-US" dirty="0" smtClean="0"/>
              <a:t>And many more features!</a:t>
            </a:r>
            <a:endParaRPr lang="en-US" dirty="0" smtClean="0"/>
          </a:p>
          <a:p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The new </a:t>
            </a:r>
            <a:r>
              <a:rPr lang="en-US" dirty="0" smtClean="0"/>
              <a:t>hotness</a:t>
            </a:r>
          </a:p>
          <a:p>
            <a:pPr lvl="1"/>
            <a:r>
              <a:rPr lang="en-US" dirty="0" smtClean="0"/>
              <a:t>Fork of </a:t>
            </a:r>
            <a:r>
              <a:rPr lang="en-US" dirty="0" err="1" smtClean="0"/>
              <a:t>setuptools</a:t>
            </a:r>
            <a:r>
              <a:rPr lang="en-US" dirty="0" smtClean="0"/>
              <a:t>, for fixing many issues</a:t>
            </a:r>
            <a:endParaRPr lang="en-US" dirty="0" smtClean="0"/>
          </a:p>
          <a:p>
            <a:pPr lvl="1"/>
            <a:r>
              <a:rPr lang="en-US" dirty="0" smtClean="0"/>
              <a:t>Compatible with </a:t>
            </a:r>
            <a:r>
              <a:rPr lang="en-US" dirty="0" err="1" smtClean="0"/>
              <a:t>setuptools</a:t>
            </a: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marL="7772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6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sane way to manage packages in </a:t>
            </a:r>
            <a:r>
              <a:rPr lang="en-US" dirty="0" err="1" smtClean="0"/>
              <a:t>dev</a:t>
            </a:r>
            <a:endParaRPr lang="en-US" dirty="0" smtClean="0"/>
          </a:p>
          <a:p>
            <a:r>
              <a:rPr lang="en-US" dirty="0" smtClean="0"/>
              <a:t>Includes PIP, a great package manager</a:t>
            </a:r>
          </a:p>
          <a:p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`</a:t>
            </a:r>
            <a:r>
              <a:rPr lang="en-US" dirty="0" err="1" smtClean="0"/>
              <a:t>virtualenv</a:t>
            </a:r>
            <a:r>
              <a:rPr lang="en-US" dirty="0" smtClean="0"/>
              <a:t> &lt;folder&gt;`</a:t>
            </a:r>
          </a:p>
          <a:p>
            <a:pPr lvl="1"/>
            <a:r>
              <a:rPr lang="en-US" dirty="0" smtClean="0"/>
              <a:t>For more awesomeness add `--distribute`</a:t>
            </a:r>
          </a:p>
          <a:p>
            <a:r>
              <a:rPr lang="en-US" dirty="0" smtClean="0"/>
              <a:t>Can be frozen and moved</a:t>
            </a:r>
          </a:p>
          <a:p>
            <a:r>
              <a:rPr lang="en-US" dirty="0" smtClean="0"/>
              <a:t>Can be used with multiple Python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Recursion – Best to avoid it</a:t>
            </a:r>
          </a:p>
          <a:p>
            <a:pPr lvl="1"/>
            <a:r>
              <a:rPr lang="en-US" dirty="0" smtClean="0"/>
              <a:t>Built in stack limit of 1000</a:t>
            </a:r>
          </a:p>
          <a:p>
            <a:pPr lvl="1"/>
            <a:r>
              <a:rPr lang="en-US" dirty="0" smtClean="0"/>
              <a:t>Can be increased in sys</a:t>
            </a:r>
          </a:p>
          <a:p>
            <a:pPr lvl="1"/>
            <a:r>
              <a:rPr lang="en-US" dirty="0" smtClean="0"/>
              <a:t>Will be slower than iterative version</a:t>
            </a:r>
          </a:p>
          <a:p>
            <a:r>
              <a:rPr lang="en-US" dirty="0"/>
              <a:t>Its just too slow in Python</a:t>
            </a:r>
          </a:p>
          <a:p>
            <a:pPr lvl="1"/>
            <a:r>
              <a:rPr lang="en-US" dirty="0"/>
              <a:t>Write it in C/C++</a:t>
            </a:r>
          </a:p>
          <a:p>
            <a:pPr lvl="1"/>
            <a:r>
              <a:rPr lang="en-US" dirty="0"/>
              <a:t>Write it in CYTHON</a:t>
            </a:r>
          </a:p>
          <a:p>
            <a:pPr lvl="1"/>
            <a:r>
              <a:rPr lang="en-US" dirty="0"/>
              <a:t>Use PYPY</a:t>
            </a:r>
          </a:p>
          <a:p>
            <a:pPr lvl="1"/>
            <a:r>
              <a:rPr lang="en-US" dirty="0"/>
              <a:t>Be clever</a:t>
            </a:r>
          </a:p>
          <a:p>
            <a:pPr lvl="2"/>
            <a:r>
              <a:rPr lang="en-US" dirty="0"/>
              <a:t>i.e. map in tight loops is a know speedup!</a:t>
            </a:r>
          </a:p>
          <a:p>
            <a:r>
              <a:rPr lang="en-US" dirty="0"/>
              <a:t>Memory Usage</a:t>
            </a:r>
          </a:p>
          <a:p>
            <a:pPr lvl="1"/>
            <a:r>
              <a:rPr lang="en-US" dirty="0"/>
              <a:t>Be careful that you don</a:t>
            </a:r>
            <a:r>
              <a:rPr lang="fr-FR" dirty="0"/>
              <a:t>’</a:t>
            </a:r>
            <a:r>
              <a:rPr lang="en-US" dirty="0"/>
              <a:t>t hold references too long</a:t>
            </a:r>
          </a:p>
          <a:p>
            <a:pPr lvl="1"/>
            <a:r>
              <a:rPr lang="en-US" dirty="0"/>
              <a:t>GC has trouble breaking cyclic references and may never collect</a:t>
            </a:r>
          </a:p>
          <a:p>
            <a:pPr lvl="1"/>
            <a:r>
              <a:rPr lang="en-US" dirty="0"/>
              <a:t>__slots__ are cool</a:t>
            </a:r>
          </a:p>
          <a:p>
            <a:pPr lvl="2"/>
            <a:r>
              <a:rPr lang="en-US" dirty="0"/>
              <a:t>Must be defined on every subclass as well or they are ignored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0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</a:t>
            </a:r>
            <a:r>
              <a:rPr lang="en-US" dirty="0" smtClean="0"/>
              <a:t> standards for documentation</a:t>
            </a:r>
          </a:p>
          <a:p>
            <a:r>
              <a:rPr lang="en-US" dirty="0" smtClean="0"/>
              <a:t>Doc builders</a:t>
            </a:r>
          </a:p>
          <a:p>
            <a:pPr lvl="1"/>
            <a:r>
              <a:rPr lang="en-US" dirty="0" err="1" smtClean="0"/>
              <a:t>Docutils</a:t>
            </a:r>
            <a:endParaRPr lang="en-US" dirty="0" smtClean="0"/>
          </a:p>
          <a:p>
            <a:pPr lvl="1"/>
            <a:r>
              <a:rPr lang="en-US" dirty="0" err="1" smtClean="0"/>
              <a:t>Epydoc</a:t>
            </a:r>
            <a:endParaRPr lang="en-US" dirty="0" smtClean="0"/>
          </a:p>
          <a:p>
            <a:pPr lvl="1"/>
            <a:r>
              <a:rPr lang="en-US" dirty="0" smtClean="0"/>
              <a:t>Sphinx</a:t>
            </a:r>
          </a:p>
          <a:p>
            <a:pPr lvl="1"/>
            <a:r>
              <a:rPr lang="en-US" dirty="0" err="1" smtClean="0"/>
              <a:t>Doxygen</a:t>
            </a:r>
            <a:endParaRPr lang="en-US" dirty="0" smtClean="0"/>
          </a:p>
          <a:p>
            <a:r>
              <a:rPr lang="en-US" dirty="0" smtClean="0"/>
              <a:t>Where to find docs?</a:t>
            </a:r>
          </a:p>
          <a:p>
            <a:pPr lvl="1"/>
            <a:r>
              <a:rPr lang="en-US" dirty="0" err="1" smtClean="0"/>
              <a:t>PyPi</a:t>
            </a:r>
            <a:endParaRPr lang="en-US" dirty="0" smtClean="0"/>
          </a:p>
          <a:p>
            <a:pPr lvl="1"/>
            <a:r>
              <a:rPr lang="en-US" dirty="0" err="1" smtClean="0"/>
              <a:t>Readthedocs</a:t>
            </a:r>
            <a:endParaRPr lang="en-US" dirty="0" smtClean="0"/>
          </a:p>
          <a:p>
            <a:pPr lvl="1"/>
            <a:r>
              <a:rPr lang="en-US" dirty="0" smtClean="0"/>
              <a:t>In the source tree of most projects</a:t>
            </a:r>
          </a:p>
          <a:p>
            <a:pPr lvl="1"/>
            <a:r>
              <a:rPr lang="en-US" dirty="0" smtClean="0"/>
              <a:t>In the shell with help()</a:t>
            </a:r>
          </a:p>
        </p:txBody>
      </p:sp>
    </p:spTree>
    <p:extLst>
      <p:ext uri="{BB962C8B-B14F-4D97-AF65-F5344CB8AC3E}">
        <p14:creationId xmlns:p14="http://schemas.microsoft.com/office/powerpoint/2010/main" val="42049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file.close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will be available on session notes</a:t>
            </a:r>
          </a:p>
          <a:p>
            <a:r>
              <a:rPr lang="en-US" dirty="0" smtClean="0"/>
              <a:t>Useful Links</a:t>
            </a:r>
          </a:p>
          <a:p>
            <a:pPr lvl="1"/>
            <a:r>
              <a:rPr lang="en-US" dirty="0" smtClean="0"/>
              <a:t>Python Documentation – </a:t>
            </a:r>
            <a:r>
              <a:rPr lang="en-US" dirty="0" err="1" smtClean="0"/>
              <a:t>docs.python.org</a:t>
            </a:r>
            <a:endParaRPr lang="en-US" dirty="0" smtClean="0"/>
          </a:p>
          <a:p>
            <a:pPr lvl="1"/>
            <a:r>
              <a:rPr lang="en-US" dirty="0" smtClean="0"/>
              <a:t>Module </a:t>
            </a:r>
            <a:r>
              <a:rPr lang="en-US" dirty="0"/>
              <a:t>of the </a:t>
            </a:r>
            <a:r>
              <a:rPr lang="en-US" dirty="0" smtClean="0"/>
              <a:t>Week – </a:t>
            </a:r>
            <a:r>
              <a:rPr lang="en-US" dirty="0">
                <a:hlinkClick r:id="rId2"/>
              </a:rPr>
              <a:t>http://www.doughellmann.com/PyMOTW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/>
              <a:t>PEPs – </a:t>
            </a:r>
            <a:r>
              <a:rPr lang="en-US" dirty="0">
                <a:hlinkClick r:id="rId3"/>
              </a:rPr>
              <a:t>http://www.python.org/dev/peps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73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Zen of Python, </a:t>
            </a:r>
            <a:r>
              <a:rPr lang="en-US" sz="4200" dirty="0"/>
              <a:t>by Tim </a:t>
            </a:r>
            <a:r>
              <a:rPr lang="en-US" sz="4200" dirty="0" smtClean="0"/>
              <a:t>Peters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Beautiful </a:t>
            </a:r>
            <a:r>
              <a:rPr lang="en-US" dirty="0"/>
              <a:t>is better than ugly.</a:t>
            </a:r>
          </a:p>
          <a:p>
            <a:r>
              <a:rPr lang="en-US" dirty="0"/>
              <a:t>Explicit is better than implicit.</a:t>
            </a:r>
          </a:p>
          <a:p>
            <a:r>
              <a:rPr lang="en-US" dirty="0"/>
              <a:t>Simple is better than complex.</a:t>
            </a:r>
          </a:p>
          <a:p>
            <a:r>
              <a:rPr lang="en-US" dirty="0"/>
              <a:t>Complex is better than complicated.</a:t>
            </a:r>
          </a:p>
          <a:p>
            <a:r>
              <a:rPr lang="en-US" dirty="0"/>
              <a:t>Flat is better than nested.</a:t>
            </a:r>
          </a:p>
          <a:p>
            <a:r>
              <a:rPr lang="en-US" dirty="0"/>
              <a:t>Sparse is better than dense.</a:t>
            </a:r>
          </a:p>
          <a:p>
            <a:r>
              <a:rPr lang="en-US" dirty="0"/>
              <a:t>Readability counts.</a:t>
            </a:r>
          </a:p>
          <a:p>
            <a:r>
              <a:rPr lang="en-US" dirty="0"/>
              <a:t>Special cases aren't special enough to break the rules.</a:t>
            </a:r>
          </a:p>
          <a:p>
            <a:r>
              <a:rPr lang="en-US" dirty="0"/>
              <a:t>Although practicality beats purity.</a:t>
            </a:r>
          </a:p>
          <a:p>
            <a:r>
              <a:rPr lang="en-US" dirty="0"/>
              <a:t>Errors should never pass silently.</a:t>
            </a:r>
          </a:p>
          <a:p>
            <a:r>
              <a:rPr lang="en-US" dirty="0"/>
              <a:t>Unless explicitly silenced.</a:t>
            </a:r>
          </a:p>
          <a:p>
            <a:r>
              <a:rPr lang="en-US" dirty="0"/>
              <a:t>In the face of ambiguity, refuse the temptation to guess.</a:t>
            </a:r>
          </a:p>
          <a:p>
            <a:r>
              <a:rPr lang="en-US" dirty="0"/>
              <a:t>There should be one-- and preferably only one --obvious way to do it.</a:t>
            </a:r>
          </a:p>
          <a:p>
            <a:r>
              <a:rPr lang="en-US" dirty="0"/>
              <a:t>Although that way may not be obvious at first unless you're Dutch.</a:t>
            </a:r>
          </a:p>
          <a:p>
            <a:r>
              <a:rPr lang="en-US" dirty="0"/>
              <a:t>Now is better than never.</a:t>
            </a:r>
          </a:p>
          <a:p>
            <a:r>
              <a:rPr lang="en-US" dirty="0"/>
              <a:t>Although never is often better than *right* now.</a:t>
            </a:r>
          </a:p>
          <a:p>
            <a:r>
              <a:rPr lang="en-US" dirty="0"/>
              <a:t>If the implementation is hard to explain, it's a bad idea.</a:t>
            </a:r>
          </a:p>
          <a:p>
            <a:r>
              <a:rPr lang="en-US" dirty="0"/>
              <a:t>If the implementation is easy to explain, it may be a good idea.</a:t>
            </a:r>
          </a:p>
          <a:p>
            <a:r>
              <a:rPr lang="en-US" dirty="0"/>
              <a:t>Namespaces are one honking great idea -- let's do more of those!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in a Pythonic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Large </a:t>
            </a:r>
            <a:r>
              <a:rPr lang="en-US" dirty="0" smtClean="0"/>
              <a:t>body of standards and specifications</a:t>
            </a:r>
          </a:p>
          <a:p>
            <a:pPr lvl="1"/>
            <a:r>
              <a:rPr lang="en-US" dirty="0" smtClean="0"/>
              <a:t>Driven by the Python Enhancement Proposal Process (PEP)</a:t>
            </a:r>
          </a:p>
          <a:p>
            <a:pPr lvl="1"/>
            <a:r>
              <a:rPr lang="en-US" dirty="0" smtClean="0"/>
              <a:t>Style is driven by standards</a:t>
            </a:r>
          </a:p>
          <a:p>
            <a:pPr lvl="2"/>
            <a:r>
              <a:rPr lang="en-US" dirty="0" smtClean="0"/>
              <a:t>PEPs 7 &amp; 8</a:t>
            </a:r>
          </a:p>
          <a:p>
            <a:pPr lvl="1"/>
            <a:r>
              <a:rPr lang="en-US" dirty="0" smtClean="0"/>
              <a:t>API’s are driven by standards</a:t>
            </a:r>
          </a:p>
          <a:p>
            <a:pPr lvl="2"/>
            <a:r>
              <a:rPr lang="en-US" dirty="0" smtClean="0"/>
              <a:t>WSGI</a:t>
            </a:r>
          </a:p>
          <a:p>
            <a:pPr lvl="2"/>
            <a:r>
              <a:rPr lang="en-US" dirty="0" smtClean="0"/>
              <a:t>DBAPI/DBAPI2</a:t>
            </a:r>
          </a:p>
          <a:p>
            <a:pPr lvl="1"/>
            <a:r>
              <a:rPr lang="en-US" dirty="0"/>
              <a:t>Even the Zen of Python is described in a </a:t>
            </a:r>
            <a:r>
              <a:rPr lang="en-US" dirty="0" smtClean="0"/>
              <a:t>PEP</a:t>
            </a:r>
          </a:p>
          <a:p>
            <a:r>
              <a:rPr lang="en-US" dirty="0" smtClean="0"/>
              <a:t>There isn’t really just one </a:t>
            </a:r>
            <a:r>
              <a:rPr lang="en-US" dirty="0" smtClean="0"/>
              <a:t>way</a:t>
            </a:r>
            <a:r>
              <a:rPr lang="en-US" dirty="0"/>
              <a:t>;</a:t>
            </a:r>
            <a:r>
              <a:rPr lang="en-US" dirty="0" smtClean="0"/>
              <a:t> there </a:t>
            </a:r>
            <a:r>
              <a:rPr lang="en-US" dirty="0" smtClean="0"/>
              <a:t>is </a:t>
            </a:r>
            <a:r>
              <a:rPr lang="en-US" dirty="0" smtClean="0"/>
              <a:t>a </a:t>
            </a:r>
            <a:r>
              <a:rPr lang="en-US" dirty="0" smtClean="0"/>
              <a:t>preferred way</a:t>
            </a:r>
          </a:p>
          <a:p>
            <a:r>
              <a:rPr lang="en-US" dirty="0" smtClean="0"/>
              <a:t>Large library ecosystem</a:t>
            </a:r>
          </a:p>
          <a:p>
            <a:pPr lvl="1"/>
            <a:r>
              <a:rPr lang="en-US" dirty="0" smtClean="0"/>
              <a:t>PYPI – Python Package Index, similar to CPAN. Anyone can signup and contribute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70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the BDFL?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Guido van </a:t>
            </a:r>
            <a:r>
              <a:rPr lang="en-US" dirty="0" err="1" smtClean="0"/>
              <a:t>Rossum</a:t>
            </a:r>
            <a:r>
              <a:rPr lang="en-US" dirty="0" smtClean="0"/>
              <a:t>, creator of Python</a:t>
            </a:r>
          </a:p>
          <a:p>
            <a:pPr lvl="1"/>
            <a:r>
              <a:rPr lang="en-US" dirty="0" smtClean="0"/>
              <a:t>Originally from the Netherlands</a:t>
            </a:r>
          </a:p>
          <a:p>
            <a:pPr lvl="1"/>
            <a:r>
              <a:rPr lang="en-US" dirty="0" smtClean="0"/>
              <a:t>Now @ Google</a:t>
            </a:r>
          </a:p>
          <a:p>
            <a:r>
              <a:rPr lang="en-US" dirty="0" smtClean="0"/>
              <a:t>Prior to creating Python, created ABC</a:t>
            </a:r>
          </a:p>
          <a:p>
            <a:pPr lvl="1"/>
            <a:r>
              <a:rPr lang="en-US" dirty="0" smtClean="0"/>
              <a:t>Both are syntactically similar</a:t>
            </a:r>
            <a:endParaRPr lang="en-US" dirty="0"/>
          </a:p>
          <a:p>
            <a:r>
              <a:rPr lang="en-US" dirty="0" smtClean="0"/>
              <a:t>Continues to influence development</a:t>
            </a:r>
          </a:p>
          <a:p>
            <a:r>
              <a:rPr lang="en-US" dirty="0" smtClean="0"/>
              <a:t>BDFL – </a:t>
            </a:r>
            <a:r>
              <a:rPr lang="it-IT" dirty="0" err="1"/>
              <a:t>Benevolent</a:t>
            </a:r>
            <a:r>
              <a:rPr lang="it-IT" dirty="0"/>
              <a:t> </a:t>
            </a:r>
            <a:r>
              <a:rPr lang="it-IT" dirty="0" err="1"/>
              <a:t>Dictator</a:t>
            </a:r>
            <a:r>
              <a:rPr lang="it-IT" dirty="0"/>
              <a:t> For Life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8060" t="3612" r="8948"/>
          <a:stretch/>
        </p:blipFill>
        <p:spPr>
          <a:xfrm>
            <a:off x="5436823" y="174293"/>
            <a:ext cx="2885526" cy="41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6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case for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improve readability</a:t>
            </a:r>
          </a:p>
          <a:p>
            <a:r>
              <a:rPr lang="en-US" dirty="0" smtClean="0"/>
              <a:t>Reduces errors due to typos</a:t>
            </a:r>
          </a:p>
          <a:p>
            <a:r>
              <a:rPr lang="en-US" dirty="0" smtClean="0"/>
              <a:t>Increases maintainability</a:t>
            </a:r>
          </a:p>
          <a:p>
            <a:r>
              <a:rPr lang="en-US" dirty="0" smtClean="0"/>
              <a:t>Standardizes program structures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Other languages do this implicitly or explicitly</a:t>
            </a:r>
          </a:p>
          <a:p>
            <a:pPr lvl="1"/>
            <a:r>
              <a:rPr lang="en-US" dirty="0" smtClean="0"/>
              <a:t>GO – </a:t>
            </a:r>
            <a:r>
              <a:rPr lang="en-US" dirty="0" err="1" smtClean="0"/>
              <a:t>gofmt</a:t>
            </a:r>
            <a:endParaRPr lang="en-US" dirty="0" smtClean="0"/>
          </a:p>
          <a:p>
            <a:pPr lvl="1"/>
            <a:r>
              <a:rPr lang="en-US" dirty="0" smtClean="0"/>
              <a:t>C – </a:t>
            </a:r>
            <a:r>
              <a:rPr lang="en-US" dirty="0" err="1" smtClean="0"/>
              <a:t>k&amp;r</a:t>
            </a:r>
            <a:r>
              <a:rPr lang="en-US" dirty="0" smtClean="0"/>
              <a:t>, </a:t>
            </a:r>
            <a:r>
              <a:rPr lang="en-US" dirty="0" err="1" smtClean="0"/>
              <a:t>ansi</a:t>
            </a:r>
            <a:r>
              <a:rPr lang="en-US" dirty="0" smtClean="0"/>
              <a:t>, gnu, </a:t>
            </a:r>
            <a:r>
              <a:rPr lang="en-US" dirty="0" err="1" smtClean="0"/>
              <a:t>linux</a:t>
            </a:r>
            <a:endParaRPr lang="en-US" dirty="0" smtClean="0"/>
          </a:p>
          <a:p>
            <a:pPr lvl="1"/>
            <a:r>
              <a:rPr lang="en-US" dirty="0" smtClean="0"/>
              <a:t>Java – Android Code Style</a:t>
            </a: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26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everything is </a:t>
            </a:r>
            <a:r>
              <a:rPr lang="en-US" dirty="0" err="1" smtClean="0"/>
              <a:t>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620001" cy="334591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print (lambda </a:t>
            </a:r>
            <a:r>
              <a:rPr lang="en-US" dirty="0" err="1"/>
              <a:t>Ru,Ro,Iu,Io,IM,Sx,Sy:reduce</a:t>
            </a:r>
            <a:r>
              <a:rPr lang="en-US" dirty="0"/>
              <a:t>(lambda </a:t>
            </a:r>
            <a:r>
              <a:rPr lang="en-US" dirty="0" err="1"/>
              <a:t>x,</a:t>
            </a:r>
            <a:r>
              <a:rPr lang="en-US" dirty="0" err="1" smtClean="0"/>
              <a:t>y:x+</a:t>
            </a:r>
            <a:r>
              <a:rPr lang="en-US" dirty="0" err="1"/>
              <a:t>y,map</a:t>
            </a:r>
            <a:r>
              <a:rPr lang="en-US" dirty="0"/>
              <a:t>(lambda </a:t>
            </a:r>
            <a:r>
              <a:rPr lang="en-US" dirty="0" err="1"/>
              <a:t>y</a:t>
            </a:r>
            <a:r>
              <a:rPr lang="en-US" dirty="0" err="1" smtClean="0"/>
              <a:t>,Iu</a:t>
            </a:r>
            <a:r>
              <a:rPr lang="en-US" dirty="0"/>
              <a:t>=</a:t>
            </a:r>
            <a:r>
              <a:rPr lang="en-US" dirty="0" err="1"/>
              <a:t>Iu,Io</a:t>
            </a:r>
            <a:r>
              <a:rPr lang="en-US" dirty="0"/>
              <a:t>=</a:t>
            </a:r>
            <a:r>
              <a:rPr lang="en-US" dirty="0" err="1"/>
              <a:t>Io,Ru</a:t>
            </a:r>
            <a:r>
              <a:rPr lang="en-US" dirty="0"/>
              <a:t>=</a:t>
            </a:r>
            <a:r>
              <a:rPr lang="en-US" dirty="0" err="1"/>
              <a:t>Ru,Ro</a:t>
            </a:r>
            <a:r>
              <a:rPr lang="en-US" dirty="0"/>
              <a:t>=</a:t>
            </a:r>
            <a:r>
              <a:rPr lang="en-US" dirty="0" err="1"/>
              <a:t>Ro,Sy</a:t>
            </a:r>
            <a:r>
              <a:rPr lang="en-US" dirty="0"/>
              <a:t>=</a:t>
            </a:r>
            <a:r>
              <a:rPr lang="en-US" dirty="0" err="1"/>
              <a:t>Sy,L</a:t>
            </a:r>
            <a:r>
              <a:rPr lang="en-US" dirty="0"/>
              <a:t>=lambda </a:t>
            </a:r>
            <a:r>
              <a:rPr lang="en-US" dirty="0" err="1"/>
              <a:t>yc,Iu</a:t>
            </a:r>
            <a:r>
              <a:rPr lang="en-US" dirty="0"/>
              <a:t>=</a:t>
            </a:r>
            <a:r>
              <a:rPr lang="en-US" dirty="0" err="1"/>
              <a:t>Iu,Io</a:t>
            </a:r>
            <a:r>
              <a:rPr lang="en-US" dirty="0"/>
              <a:t>=</a:t>
            </a:r>
            <a:r>
              <a:rPr lang="en-US" dirty="0" err="1"/>
              <a:t>Io,Ru</a:t>
            </a:r>
            <a:r>
              <a:rPr lang="en-US" dirty="0"/>
              <a:t>=</a:t>
            </a:r>
            <a:r>
              <a:rPr lang="en-US" dirty="0" err="1"/>
              <a:t>Ru,Ro</a:t>
            </a:r>
            <a:r>
              <a:rPr lang="en-US" dirty="0"/>
              <a:t>=</a:t>
            </a:r>
            <a:r>
              <a:rPr lang="en-US" dirty="0" err="1"/>
              <a:t>Ro,i</a:t>
            </a:r>
            <a:r>
              <a:rPr lang="en-US" dirty="0"/>
              <a:t>=</a:t>
            </a:r>
            <a:r>
              <a:rPr lang="en-US" dirty="0" err="1"/>
              <a:t>IM</a:t>
            </a:r>
            <a:r>
              <a:rPr lang="en-US" dirty="0" err="1" smtClean="0"/>
              <a:t>,Sx</a:t>
            </a:r>
            <a:r>
              <a:rPr lang="en-US" dirty="0"/>
              <a:t>=</a:t>
            </a:r>
            <a:r>
              <a:rPr lang="en-US" dirty="0" err="1"/>
              <a:t>Sx,Sy</a:t>
            </a:r>
            <a:r>
              <a:rPr lang="en-US" dirty="0"/>
              <a:t>=</a:t>
            </a:r>
            <a:r>
              <a:rPr lang="en-US" dirty="0" err="1"/>
              <a:t>Sy:reduce</a:t>
            </a:r>
            <a:r>
              <a:rPr lang="en-US" dirty="0"/>
              <a:t>(lambda </a:t>
            </a:r>
            <a:r>
              <a:rPr lang="en-US" dirty="0" err="1"/>
              <a:t>x,y:x+y,</a:t>
            </a:r>
            <a:r>
              <a:rPr lang="en-US" dirty="0" err="1" smtClean="0"/>
              <a:t>map</a:t>
            </a:r>
            <a:r>
              <a:rPr lang="en-US" dirty="0" smtClean="0"/>
              <a:t>(</a:t>
            </a:r>
            <a:r>
              <a:rPr lang="en-US" dirty="0" err="1" smtClean="0"/>
              <a:t>lambdax</a:t>
            </a:r>
            <a:r>
              <a:rPr lang="en-US" dirty="0" err="1"/>
              <a:t>,xc</a:t>
            </a:r>
            <a:r>
              <a:rPr lang="en-US" dirty="0"/>
              <a:t>=</a:t>
            </a:r>
            <a:r>
              <a:rPr lang="en-US" dirty="0" err="1"/>
              <a:t>Ru,yc</a:t>
            </a:r>
            <a:r>
              <a:rPr lang="en-US" dirty="0"/>
              <a:t>=</a:t>
            </a:r>
            <a:r>
              <a:rPr lang="en-US" dirty="0" err="1"/>
              <a:t>yc,Ru</a:t>
            </a:r>
            <a:r>
              <a:rPr lang="en-US" dirty="0"/>
              <a:t>=</a:t>
            </a:r>
            <a:r>
              <a:rPr lang="en-US" dirty="0" err="1"/>
              <a:t>Ru,Ro</a:t>
            </a:r>
            <a:r>
              <a:rPr lang="en-US" dirty="0"/>
              <a:t>=</a:t>
            </a:r>
            <a:r>
              <a:rPr lang="en-US" dirty="0" err="1"/>
              <a:t>Ro</a:t>
            </a:r>
            <a:r>
              <a:rPr lang="en-US" dirty="0" err="1" smtClean="0"/>
              <a:t>,i</a:t>
            </a:r>
            <a:r>
              <a:rPr lang="en-US" dirty="0"/>
              <a:t>=</a:t>
            </a:r>
            <a:r>
              <a:rPr lang="en-US" dirty="0" err="1"/>
              <a:t>i,Sx</a:t>
            </a:r>
            <a:r>
              <a:rPr lang="en-US" dirty="0"/>
              <a:t>=</a:t>
            </a:r>
            <a:r>
              <a:rPr lang="en-US" dirty="0" err="1"/>
              <a:t>Sx,F</a:t>
            </a:r>
            <a:r>
              <a:rPr lang="en-US" dirty="0"/>
              <a:t>=</a:t>
            </a:r>
            <a:r>
              <a:rPr lang="en-US" dirty="0" smtClean="0"/>
              <a:t>lambda </a:t>
            </a:r>
            <a:r>
              <a:rPr lang="en-US" dirty="0" err="1" smtClean="0"/>
              <a:t>xc</a:t>
            </a:r>
            <a:r>
              <a:rPr lang="en-US" dirty="0" err="1"/>
              <a:t>,yc,x,y,k,f</a:t>
            </a:r>
            <a:r>
              <a:rPr lang="en-US" dirty="0"/>
              <a:t>=lambda </a:t>
            </a:r>
            <a:r>
              <a:rPr lang="en-US" dirty="0" err="1"/>
              <a:t>xc,yc,x,y,k,f</a:t>
            </a:r>
            <a:r>
              <a:rPr lang="en-US" dirty="0"/>
              <a:t>:(k&lt;=0)or (x*</a:t>
            </a:r>
            <a:r>
              <a:rPr lang="en-US" dirty="0" err="1"/>
              <a:t>x+y</a:t>
            </a:r>
            <a:r>
              <a:rPr lang="en-US" dirty="0"/>
              <a:t>*</a:t>
            </a:r>
            <a:r>
              <a:rPr lang="en-US" dirty="0" smtClean="0"/>
              <a:t>y&gt;</a:t>
            </a:r>
            <a:r>
              <a:rPr lang="en-US" dirty="0"/>
              <a:t>=4.0) or 1+f(</a:t>
            </a:r>
            <a:r>
              <a:rPr lang="en-US" dirty="0" err="1"/>
              <a:t>xc,yc,x</a:t>
            </a:r>
            <a:r>
              <a:rPr lang="en-US" dirty="0"/>
              <a:t>*x-y*y+xc,2.0*x*y+yc,k-1,f):f(</a:t>
            </a:r>
            <a:r>
              <a:rPr lang="en-US" dirty="0" err="1"/>
              <a:t>xc,yc,x,y,k,f</a:t>
            </a:r>
            <a:r>
              <a:rPr lang="en-US" dirty="0"/>
              <a:t>):</a:t>
            </a:r>
            <a:r>
              <a:rPr lang="en-US" dirty="0" err="1"/>
              <a:t>chr</a:t>
            </a:r>
            <a:r>
              <a:rPr lang="en-US" dirty="0" smtClean="0"/>
              <a:t>(64</a:t>
            </a:r>
            <a:r>
              <a:rPr lang="en-US" dirty="0"/>
              <a:t>+F(</a:t>
            </a:r>
            <a:r>
              <a:rPr lang="en-US" dirty="0" err="1"/>
              <a:t>Ru+x</a:t>
            </a:r>
            <a:r>
              <a:rPr lang="en-US" dirty="0"/>
              <a:t>*(Ro-</a:t>
            </a:r>
            <a:r>
              <a:rPr lang="en-US" dirty="0" err="1"/>
              <a:t>Ru</a:t>
            </a:r>
            <a:r>
              <a:rPr lang="en-US" dirty="0"/>
              <a:t>)/Sx,yc,0,0,i)),range(</a:t>
            </a:r>
            <a:r>
              <a:rPr lang="en-US" dirty="0" err="1"/>
              <a:t>Sx</a:t>
            </a:r>
            <a:r>
              <a:rPr lang="en-US" dirty="0"/>
              <a:t>))):L(</a:t>
            </a:r>
            <a:r>
              <a:rPr lang="en-US" dirty="0" err="1"/>
              <a:t>Iu+y</a:t>
            </a:r>
            <a:r>
              <a:rPr lang="en-US" dirty="0"/>
              <a:t>*(Io-</a:t>
            </a:r>
            <a:r>
              <a:rPr lang="en-US" dirty="0" err="1"/>
              <a:t>Iu</a:t>
            </a:r>
            <a:r>
              <a:rPr lang="en-US" dirty="0"/>
              <a:t>)/</a:t>
            </a:r>
            <a:r>
              <a:rPr lang="en-US" dirty="0" err="1"/>
              <a:t>Sy</a:t>
            </a:r>
            <a:r>
              <a:rPr lang="en-US" dirty="0"/>
              <a:t>),range(</a:t>
            </a:r>
            <a:r>
              <a:rPr lang="en-US" dirty="0" err="1" smtClean="0"/>
              <a:t>Sy</a:t>
            </a:r>
            <a:r>
              <a:rPr lang="en-US" dirty="0" smtClean="0"/>
              <a:t>)</a:t>
            </a:r>
            <a:r>
              <a:rPr lang="en-US" dirty="0"/>
              <a:t>)))(-2.1, 0.7, -1.2, 1.2, 30, 80, 24)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4040" y="6031468"/>
            <a:ext cx="1767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Mandelbrot Set,</a:t>
            </a:r>
          </a:p>
          <a:p>
            <a:r>
              <a:rPr lang="de-DE" dirty="0" smtClean="0"/>
              <a:t>Ulf </a:t>
            </a:r>
            <a:r>
              <a:rPr lang="de-DE" dirty="0"/>
              <a:t>Bartelt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9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Basics: PEPs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PEP1 –  </a:t>
            </a:r>
            <a:r>
              <a:rPr lang="en-US" dirty="0" smtClean="0"/>
              <a:t>a </a:t>
            </a:r>
            <a:r>
              <a:rPr lang="en-US" dirty="0"/>
              <a:t>design document </a:t>
            </a:r>
            <a:endParaRPr lang="en-US" dirty="0" smtClean="0"/>
          </a:p>
          <a:p>
            <a:pPr lvl="1"/>
            <a:r>
              <a:rPr lang="en-US" dirty="0" smtClean="0"/>
              <a:t>providing </a:t>
            </a:r>
            <a:r>
              <a:rPr lang="en-US" dirty="0"/>
              <a:t>information to the Python community,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describing a new feature for Python or its processes or environment</a:t>
            </a:r>
            <a:endParaRPr lang="en-US" dirty="0" smtClean="0"/>
          </a:p>
          <a:p>
            <a:r>
              <a:rPr lang="en-US" dirty="0" smtClean="0"/>
              <a:t>3 flavors – </a:t>
            </a:r>
            <a:endParaRPr lang="en-US" dirty="0" smtClean="0"/>
          </a:p>
          <a:p>
            <a:pPr lvl="1"/>
            <a:r>
              <a:rPr lang="en-US" dirty="0" smtClean="0"/>
              <a:t>Standards: new feature or implementation</a:t>
            </a:r>
          </a:p>
          <a:p>
            <a:pPr lvl="1"/>
            <a:r>
              <a:rPr lang="en-US" dirty="0" smtClean="0"/>
              <a:t>Informational: guidelines or design issues</a:t>
            </a:r>
          </a:p>
          <a:p>
            <a:pPr lvl="1"/>
            <a:r>
              <a:rPr lang="en-US" dirty="0" smtClean="0"/>
              <a:t>Process: Changes to the decision-making process, Meta-PEPs</a:t>
            </a:r>
            <a:endParaRPr lang="en-US" dirty="0" smtClean="0"/>
          </a:p>
          <a:p>
            <a:r>
              <a:rPr lang="en-US" dirty="0" smtClean="0"/>
              <a:t>Each PEP has an owner to champion the cause</a:t>
            </a:r>
          </a:p>
          <a:p>
            <a:r>
              <a:rPr lang="en-US" dirty="0" smtClean="0"/>
              <a:t>PEPs live in an SVN repo anyone can check out</a:t>
            </a:r>
          </a:p>
          <a:p>
            <a:r>
              <a:rPr lang="en-US" dirty="0" smtClean="0"/>
              <a:t>All PEPs are finally approved by the BDFL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73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PEPs to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PEP</a:t>
            </a:r>
            <a:r>
              <a:rPr lang="en-US" dirty="0"/>
              <a:t> </a:t>
            </a:r>
            <a:r>
              <a:rPr lang="en-US" dirty="0" smtClean="0"/>
              <a:t>399</a:t>
            </a:r>
          </a:p>
          <a:p>
            <a:pPr lvl="1"/>
            <a:r>
              <a:rPr lang="en-US" dirty="0" smtClean="0"/>
              <a:t>Pure </a:t>
            </a:r>
            <a:r>
              <a:rPr lang="en-US" dirty="0"/>
              <a:t>Python/C Accelerator Module Compatibility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Pure C Modules will require special permission</a:t>
            </a:r>
          </a:p>
          <a:p>
            <a:pPr lvl="1"/>
            <a:r>
              <a:rPr lang="en-US" dirty="0" smtClean="0"/>
              <a:t>Ensure that all VMs have access to modules</a:t>
            </a:r>
          </a:p>
          <a:p>
            <a:r>
              <a:rPr lang="en-US" dirty="0" smtClean="0"/>
              <a:t>PEP 394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"python" command on Unix-Like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Remember the Arch </a:t>
            </a:r>
            <a:r>
              <a:rPr lang="en-US" dirty="0"/>
              <a:t>L</a:t>
            </a:r>
            <a:r>
              <a:rPr lang="en-US" dirty="0" smtClean="0"/>
              <a:t>inux Fiasco?</a:t>
            </a:r>
          </a:p>
          <a:p>
            <a:r>
              <a:rPr lang="en-US" dirty="0" smtClean="0"/>
              <a:t>PEP </a:t>
            </a:r>
            <a:r>
              <a:rPr lang="en-US" dirty="0" smtClean="0"/>
              <a:t>444</a:t>
            </a:r>
          </a:p>
          <a:p>
            <a:pPr lvl="1"/>
            <a:r>
              <a:rPr lang="en-US" dirty="0" smtClean="0"/>
              <a:t>Python </a:t>
            </a:r>
            <a:r>
              <a:rPr lang="en-US" dirty="0"/>
              <a:t>Web3 </a:t>
            </a:r>
            <a:r>
              <a:rPr lang="en-US" dirty="0" smtClean="0"/>
              <a:t>Interface derived from </a:t>
            </a:r>
            <a:r>
              <a:rPr lang="en-US" dirty="0" err="1" smtClean="0"/>
              <a:t>wsgi</a:t>
            </a:r>
            <a:r>
              <a:rPr lang="en-US" dirty="0" smtClean="0"/>
              <a:t> 1.0</a:t>
            </a:r>
          </a:p>
          <a:p>
            <a:pPr lvl="1"/>
            <a:r>
              <a:rPr lang="en-US" dirty="0" smtClean="0"/>
              <a:t>Brings </a:t>
            </a:r>
            <a:r>
              <a:rPr lang="en-US" dirty="0" err="1" smtClean="0"/>
              <a:t>wsgi</a:t>
            </a:r>
            <a:r>
              <a:rPr lang="en-US" dirty="0" smtClean="0"/>
              <a:t> to python3 with improvements</a:t>
            </a:r>
          </a:p>
          <a:p>
            <a:pPr lvl="1"/>
            <a:r>
              <a:rPr lang="en-US" dirty="0" smtClean="0"/>
              <a:t>Simplified </a:t>
            </a:r>
            <a:r>
              <a:rPr lang="en-US" dirty="0" err="1" smtClean="0"/>
              <a:t>api</a:t>
            </a:r>
            <a:r>
              <a:rPr lang="en-US" dirty="0" smtClean="0"/>
              <a:t> relies more on environ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6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Urban Pop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7672</TotalTime>
  <Words>2528</Words>
  <Application>Microsoft Macintosh PowerPoint</Application>
  <PresentationFormat>On-screen Show (4:3)</PresentationFormat>
  <Paragraphs>404</Paragraphs>
  <Slides>25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Previously Untitled Meditation on the Zen of Python</vt:lpstr>
      <vt:lpstr>About Me</vt:lpstr>
      <vt:lpstr>The Zen of Python, by Tim Peters</vt:lpstr>
      <vt:lpstr>Life in a Pythonic World</vt:lpstr>
      <vt:lpstr>Who is the BDFL?</vt:lpstr>
      <vt:lpstr>Making a case for Style</vt:lpstr>
      <vt:lpstr>Not everything is zen</vt:lpstr>
      <vt:lpstr>Back to Basics: PEPs</vt:lpstr>
      <vt:lpstr>PEPs to Watch</vt:lpstr>
      <vt:lpstr>PEP 8 – Python’s Style Guide</vt:lpstr>
      <vt:lpstr>Developing with Python</vt:lpstr>
      <vt:lpstr>Editors</vt:lpstr>
      <vt:lpstr>Live Syntax Checking</vt:lpstr>
      <vt:lpstr>Choosing an Interpreter</vt:lpstr>
      <vt:lpstr>The Standard Library</vt:lpstr>
      <vt:lpstr>Example: urllib/urllib2</vt:lpstr>
      <vt:lpstr>Example: subprocess/sys</vt:lpstr>
      <vt:lpstr>Example: multiprocessing</vt:lpstr>
      <vt:lpstr>Testing</vt:lpstr>
      <vt:lpstr>Debugging </vt:lpstr>
      <vt:lpstr>PyPi and Packaging</vt:lpstr>
      <vt:lpstr>Virtualenv</vt:lpstr>
      <vt:lpstr>Common Problems</vt:lpstr>
      <vt:lpstr>Documentation</vt:lpstr>
      <vt:lpstr>file.close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Previously Untitled Meditation on the Zen of Python</dc:title>
  <dc:creator>Dan Colish</dc:creator>
  <cp:lastModifiedBy>Dan Colish</cp:lastModifiedBy>
  <cp:revision>437</cp:revision>
  <dcterms:created xsi:type="dcterms:W3CDTF">2011-06-11T21:46:22Z</dcterms:created>
  <dcterms:modified xsi:type="dcterms:W3CDTF">2011-06-22T21:21:08Z</dcterms:modified>
</cp:coreProperties>
</file>