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8" r:id="rId3"/>
    <p:sldId id="261" r:id="rId4"/>
    <p:sldId id="257" r:id="rId5"/>
    <p:sldId id="259" r:id="rId6"/>
    <p:sldId id="282" r:id="rId7"/>
    <p:sldId id="262" r:id="rId8"/>
    <p:sldId id="260" r:id="rId9"/>
    <p:sldId id="283" r:id="rId10"/>
    <p:sldId id="275" r:id="rId11"/>
    <p:sldId id="278" r:id="rId12"/>
    <p:sldId id="263" r:id="rId13"/>
    <p:sldId id="265" r:id="rId14"/>
    <p:sldId id="281" r:id="rId15"/>
    <p:sldId id="289" r:id="rId16"/>
    <p:sldId id="279" r:id="rId17"/>
    <p:sldId id="264" r:id="rId18"/>
    <p:sldId id="268" r:id="rId19"/>
    <p:sldId id="266" r:id="rId20"/>
    <p:sldId id="267" r:id="rId21"/>
    <p:sldId id="269" r:id="rId22"/>
    <p:sldId id="270" r:id="rId23"/>
    <p:sldId id="271" r:id="rId24"/>
    <p:sldId id="287" r:id="rId25"/>
    <p:sldId id="277" r:id="rId26"/>
    <p:sldId id="285" r:id="rId27"/>
    <p:sldId id="286" r:id="rId28"/>
    <p:sldId id="273" r:id="rId29"/>
    <p:sldId id="290" r:id="rId30"/>
    <p:sldId id="25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2165" autoAdjust="0"/>
  </p:normalViewPr>
  <p:slideViewPr>
    <p:cSldViewPr snapToGrid="0" snapToObjects="1">
      <p:cViewPr varScale="1">
        <p:scale>
          <a:sx n="124" d="100"/>
          <a:sy n="124" d="100"/>
        </p:scale>
        <p:origin x="-2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E42476-7644-C743-AAAE-CEAF396AEC6C}" type="datetimeFigureOut">
              <a:rPr lang="en-US" smtClean="0"/>
              <a:t>5/9/11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6B79A3-C724-D249-A264-03F03C108F31}" type="slidenum">
              <a:rPr lang="en-US" smtClean="0"/>
              <a:t>‹#›</a:t>
            </a:fld>
            <a:endParaRPr lang="en-US"/>
          </a:p>
        </p:txBody>
      </p:sp>
    </p:spTree>
    <p:extLst>
      <p:ext uri="{BB962C8B-B14F-4D97-AF65-F5344CB8AC3E}">
        <p14:creationId xmlns:p14="http://schemas.microsoft.com/office/powerpoint/2010/main" val="2170368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I will say</a:t>
            </a:r>
            <a:r>
              <a:rPr lang="en-US" baseline="0" dirty="0" smtClean="0"/>
              <a:t> is wrong. You will leave here knowing less not more. Eventually, you will become jaded like me. This is all normal. If you expected a technical talk, I’m sorry. Code maintenance is not all that much about </a:t>
            </a:r>
            <a:r>
              <a:rPr lang="en-US" baseline="0" smtClean="0"/>
              <a:t>actually writing code.</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a:t>
            </a:fld>
            <a:endParaRPr lang="en-US"/>
          </a:p>
        </p:txBody>
      </p:sp>
    </p:spTree>
    <p:extLst>
      <p:ext uri="{BB962C8B-B14F-4D97-AF65-F5344CB8AC3E}">
        <p14:creationId xmlns:p14="http://schemas.microsoft.com/office/powerpoint/2010/main" val="976974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times these</a:t>
            </a:r>
            <a:r>
              <a:rPr lang="en-US" baseline="0" dirty="0" smtClean="0"/>
              <a:t> people can help, sometimes they’re just a pain in the ass. Always will you have to deal with them and if you don’t respect and fear at least one of these groups, the code you write will never be good.</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11</a:t>
            </a:fld>
            <a:endParaRPr lang="en-US"/>
          </a:p>
        </p:txBody>
      </p:sp>
    </p:spTree>
    <p:extLst>
      <p:ext uri="{BB962C8B-B14F-4D97-AF65-F5344CB8AC3E}">
        <p14:creationId xmlns:p14="http://schemas.microsoft.com/office/powerpoint/2010/main" val="4136877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a:t>
            </a:r>
            <a:r>
              <a:rPr lang="en-US" baseline="0" dirty="0" smtClean="0"/>
              <a:t> remember, you’ve been hired by these people to save them from themselves. Don’t let them just push you around. If altering something will make it broken, make your case. You or someone you like might end up dealing with the repercussions of decisions made here months from now.</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12</a:t>
            </a:fld>
            <a:endParaRPr lang="en-US"/>
          </a:p>
        </p:txBody>
      </p:sp>
    </p:spTree>
    <p:extLst>
      <p:ext uri="{BB962C8B-B14F-4D97-AF65-F5344CB8AC3E}">
        <p14:creationId xmlns:p14="http://schemas.microsoft.com/office/powerpoint/2010/main" val="744256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probably one of the more judgmental</a:t>
            </a:r>
            <a:r>
              <a:rPr lang="en-US" baseline="0" dirty="0" smtClean="0"/>
              <a:t> audiences for which you will write code. No one is meaner than someone who receives a crappy patch which totally rewrites everything. You need to play nicely to work with these folks!</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13</a:t>
            </a:fld>
            <a:endParaRPr lang="en-US"/>
          </a:p>
        </p:txBody>
      </p:sp>
    </p:spTree>
    <p:extLst>
      <p:ext uri="{BB962C8B-B14F-4D97-AF65-F5344CB8AC3E}">
        <p14:creationId xmlns:p14="http://schemas.microsoft.com/office/powerpoint/2010/main" val="423583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users are by far the most fickle, trend seeking group. They want more features and they want them now! Any code you write and maintain will eventually fall into the hands of users. At this point you will be insulted by your code’s inability to manage ever possible scenario on this green earth.</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14</a:t>
            </a:fld>
            <a:endParaRPr lang="en-US"/>
          </a:p>
        </p:txBody>
      </p:sp>
    </p:spTree>
    <p:extLst>
      <p:ext uri="{BB962C8B-B14F-4D97-AF65-F5344CB8AC3E}">
        <p14:creationId xmlns:p14="http://schemas.microsoft.com/office/powerpoint/2010/main" val="585987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Critiques and feedback</a:t>
            </a:r>
            <a:r>
              <a:rPr lang="en-US" baseline="0" dirty="0" smtClean="0"/>
              <a:t> are very important. Nothing that’s said is useless. Even if its not very constructive, bad feedback can help identify pain-points.</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15</a:t>
            </a:fld>
            <a:endParaRPr lang="en-US"/>
          </a:p>
        </p:txBody>
      </p:sp>
    </p:spTree>
    <p:extLst>
      <p:ext uri="{BB962C8B-B14F-4D97-AF65-F5344CB8AC3E}">
        <p14:creationId xmlns:p14="http://schemas.microsoft.com/office/powerpoint/2010/main" val="1145718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listen</a:t>
            </a:r>
            <a:r>
              <a:rPr lang="en-US" baseline="0" dirty="0" smtClean="0"/>
              <a:t> to this cast of characters if you’re going to produce a useful solution. If only for the fact that you are not the only user of your code.</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16</a:t>
            </a:fld>
            <a:endParaRPr lang="en-US"/>
          </a:p>
        </p:txBody>
      </p:sp>
    </p:spTree>
    <p:extLst>
      <p:ext uri="{BB962C8B-B14F-4D97-AF65-F5344CB8AC3E}">
        <p14:creationId xmlns:p14="http://schemas.microsoft.com/office/powerpoint/2010/main" val="413339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Unless</a:t>
            </a:r>
            <a:r>
              <a:rPr lang="en-US" baseline="0" dirty="0" smtClean="0"/>
              <a:t> you stop learning right now, you’re bound to get better at what you do. Things you do today will not be as good as things you do in the future</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18</a:t>
            </a:fld>
            <a:endParaRPr lang="en-US"/>
          </a:p>
        </p:txBody>
      </p:sp>
    </p:spTree>
    <p:extLst>
      <p:ext uri="{BB962C8B-B14F-4D97-AF65-F5344CB8AC3E}">
        <p14:creationId xmlns:p14="http://schemas.microsoft.com/office/powerpoint/2010/main" val="3882497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Sooner or later,</a:t>
            </a:r>
            <a:r>
              <a:rPr lang="en-US" baseline="0" dirty="0" smtClean="0"/>
              <a:t> some else is going to use that crap. What’s even worse is that they’ll ask you to add features and do things you never planned for.</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19</a:t>
            </a:fld>
            <a:endParaRPr lang="en-US"/>
          </a:p>
        </p:txBody>
      </p:sp>
    </p:spTree>
    <p:extLst>
      <p:ext uri="{BB962C8B-B14F-4D97-AF65-F5344CB8AC3E}">
        <p14:creationId xmlns:p14="http://schemas.microsoft.com/office/powerpoint/2010/main" val="3432275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Constraints can also help you stay focused. Don’t ignore</a:t>
            </a:r>
            <a:r>
              <a:rPr lang="en-US" baseline="0" dirty="0" smtClean="0"/>
              <a:t> the issues of a projects domain because you think you know better. You probably don</a:t>
            </a:r>
            <a:r>
              <a:rPr lang="fr-FR" baseline="0" dirty="0" smtClean="0"/>
              <a:t>’</a:t>
            </a:r>
            <a:r>
              <a:rPr lang="en-US" baseline="0" dirty="0" smtClean="0"/>
              <a:t>t if you’re coming on to a new project.</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20</a:t>
            </a:fld>
            <a:endParaRPr lang="en-US"/>
          </a:p>
        </p:txBody>
      </p:sp>
    </p:spTree>
    <p:extLst>
      <p:ext uri="{BB962C8B-B14F-4D97-AF65-F5344CB8AC3E}">
        <p14:creationId xmlns:p14="http://schemas.microsoft.com/office/powerpoint/2010/main" val="1604229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a:t>
            </a:r>
            <a:r>
              <a:rPr lang="en-US" baseline="0" dirty="0" smtClean="0"/>
              <a:t> you write code that only makes you happy, you’re hurting a lot of people in the future. Don’t be fancy or clever! Keep things simple and sane.</a:t>
            </a:r>
            <a:endParaRPr lang="en-US" dirty="0" smtClean="0"/>
          </a:p>
          <a:p>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21</a:t>
            </a:fld>
            <a:endParaRPr lang="en-US"/>
          </a:p>
        </p:txBody>
      </p:sp>
    </p:spTree>
    <p:extLst>
      <p:ext uri="{BB962C8B-B14F-4D97-AF65-F5344CB8AC3E}">
        <p14:creationId xmlns:p14="http://schemas.microsoft.com/office/powerpoint/2010/main" val="367991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things have become</a:t>
            </a:r>
            <a:r>
              <a:rPr lang="en-US" baseline="0" dirty="0" smtClean="0"/>
              <a:t> murky in the programming world, mostly the definition of programming</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3</a:t>
            </a:fld>
            <a:endParaRPr lang="en-US"/>
          </a:p>
        </p:txBody>
      </p:sp>
    </p:spTree>
    <p:extLst>
      <p:ext uri="{BB962C8B-B14F-4D97-AF65-F5344CB8AC3E}">
        <p14:creationId xmlns:p14="http://schemas.microsoft.com/office/powerpoint/2010/main" val="2039783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a:t>
            </a:r>
            <a:r>
              <a:rPr lang="en-US" baseline="0" dirty="0" smtClean="0"/>
              <a:t> attention to the project’s style. If they have a formatting guide read it, if they have coding guidelines read those too. Your additional code should be mostly indistinguishable from the code around it.</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22</a:t>
            </a:fld>
            <a:endParaRPr lang="en-US"/>
          </a:p>
        </p:txBody>
      </p:sp>
    </p:spTree>
    <p:extLst>
      <p:ext uri="{BB962C8B-B14F-4D97-AF65-F5344CB8AC3E}">
        <p14:creationId xmlns:p14="http://schemas.microsoft.com/office/powerpoint/2010/main" val="97293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Code</a:t>
            </a:r>
            <a:r>
              <a:rPr lang="en-US" baseline="0" dirty="0" smtClean="0"/>
              <a:t> does not get old because it changes. It grows old for the system around it getting newer. </a:t>
            </a:r>
            <a:r>
              <a:rPr lang="en-US" dirty="0" smtClean="0"/>
              <a:t>For the love of god, remember that code is part of a system.</a:t>
            </a:r>
            <a:r>
              <a:rPr lang="en-US" baseline="0" dirty="0" smtClean="0"/>
              <a:t> Often that system is really beyond your control. Be aware of the surroundings. Don’t code in a vacuum.</a:t>
            </a:r>
            <a:endParaRPr lang="en-US" dirty="0" smtClean="0"/>
          </a:p>
          <a:p>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23</a:t>
            </a:fld>
            <a:endParaRPr lang="en-US"/>
          </a:p>
        </p:txBody>
      </p:sp>
    </p:spTree>
    <p:extLst>
      <p:ext uri="{BB962C8B-B14F-4D97-AF65-F5344CB8AC3E}">
        <p14:creationId xmlns:p14="http://schemas.microsoft.com/office/powerpoint/2010/main" val="1435015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seek</a:t>
            </a:r>
            <a:r>
              <a:rPr lang="en-US" baseline="0" dirty="0" smtClean="0"/>
              <a:t> them out. You need to make contact with these people if you’re going to work with them. Beer helps too. If you haven’t heard of IRC get on it! It</a:t>
            </a:r>
            <a:r>
              <a:rPr lang="fr-FR" baseline="0" dirty="0" smtClean="0"/>
              <a:t>’</a:t>
            </a:r>
            <a:r>
              <a:rPr lang="en-US" baseline="0" dirty="0" smtClean="0"/>
              <a:t>s a great tool for collaboration and you will be able to talk directly with core project developers over it. Sadly, if you do it too much they’ll give you commit access and make you write code.</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24</a:t>
            </a:fld>
            <a:endParaRPr lang="en-US"/>
          </a:p>
        </p:txBody>
      </p:sp>
    </p:spTree>
    <p:extLst>
      <p:ext uri="{BB962C8B-B14F-4D97-AF65-F5344CB8AC3E}">
        <p14:creationId xmlns:p14="http://schemas.microsoft.com/office/powerpoint/2010/main" val="2257820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a:t>
            </a:r>
            <a:r>
              <a:rPr lang="en-US" baseline="0" dirty="0" smtClean="0"/>
              <a:t> the old commit messages. A good </a:t>
            </a:r>
            <a:r>
              <a:rPr lang="en-US" baseline="0" dirty="0" err="1" smtClean="0"/>
              <a:t>vcs</a:t>
            </a:r>
            <a:r>
              <a:rPr lang="en-US" baseline="0" dirty="0" smtClean="0"/>
              <a:t> tool will allow you to search through for when changes took place. Also, </a:t>
            </a:r>
            <a:r>
              <a:rPr lang="en-US" dirty="0" smtClean="0"/>
              <a:t>write useful commit messages so you can trace back through what you did later on.</a:t>
            </a:r>
          </a:p>
        </p:txBody>
      </p:sp>
      <p:sp>
        <p:nvSpPr>
          <p:cNvPr id="4" name="Slide Number Placeholder 3"/>
          <p:cNvSpPr>
            <a:spLocks noGrp="1"/>
          </p:cNvSpPr>
          <p:nvPr>
            <p:ph type="sldNum" sz="quarter" idx="10"/>
          </p:nvPr>
        </p:nvSpPr>
        <p:spPr/>
        <p:txBody>
          <a:bodyPr/>
          <a:lstStyle/>
          <a:p>
            <a:fld id="{146B79A3-C724-D249-A264-03F03C108F31}" type="slidenum">
              <a:rPr lang="en-US" smtClean="0"/>
              <a:t>25</a:t>
            </a:fld>
            <a:endParaRPr lang="en-US"/>
          </a:p>
        </p:txBody>
      </p:sp>
    </p:spTree>
    <p:extLst>
      <p:ext uri="{BB962C8B-B14F-4D97-AF65-F5344CB8AC3E}">
        <p14:creationId xmlns:p14="http://schemas.microsoft.com/office/powerpoint/2010/main" val="2598713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Here’s my shameless </a:t>
            </a:r>
            <a:r>
              <a:rPr lang="en-US" dirty="0" err="1" smtClean="0"/>
              <a:t>readthedocs</a:t>
            </a:r>
            <a:r>
              <a:rPr lang="en-US" dirty="0" smtClean="0"/>
              <a:t> plug… everything’s on there.</a:t>
            </a:r>
            <a:r>
              <a:rPr lang="en-US" baseline="0" dirty="0" smtClean="0"/>
              <a:t> Its got a nice search. If you fail to use it you’re a loser</a:t>
            </a:r>
            <a:endParaRPr lang="en-US" dirty="0" smtClean="0"/>
          </a:p>
          <a:p>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26</a:t>
            </a:fld>
            <a:endParaRPr lang="en-US"/>
          </a:p>
        </p:txBody>
      </p:sp>
    </p:spTree>
    <p:extLst>
      <p:ext uri="{BB962C8B-B14F-4D97-AF65-F5344CB8AC3E}">
        <p14:creationId xmlns:p14="http://schemas.microsoft.com/office/powerpoint/2010/main" val="1653243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Attempting to work on patches for a project</a:t>
            </a:r>
            <a:r>
              <a:rPr lang="en-US" baseline="0" dirty="0" smtClean="0"/>
              <a:t> without reading what the code your changing actually does is grounds for dismissal. This is probably the single most important thing you can do. Read until it hurts then keep reading.</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27</a:t>
            </a:fld>
            <a:endParaRPr lang="en-US"/>
          </a:p>
        </p:txBody>
      </p:sp>
    </p:spTree>
    <p:extLst>
      <p:ext uri="{BB962C8B-B14F-4D97-AF65-F5344CB8AC3E}">
        <p14:creationId xmlns:p14="http://schemas.microsoft.com/office/powerpoint/2010/main" val="3496155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so this is python and the notion of types is always sort of pushed out of the frame, but its still there and you must understand them. Knowing types will help you be more confident when changing code. Scribbling down a type signature for a function is very helpful. Unfortunately there is no way for python to really enforce these types before you run code, but hey at least you’ll be paying attention.</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28</a:t>
            </a:fld>
            <a:endParaRPr lang="en-US"/>
          </a:p>
        </p:txBody>
      </p:sp>
    </p:spTree>
    <p:extLst>
      <p:ext uri="{BB962C8B-B14F-4D97-AF65-F5344CB8AC3E}">
        <p14:creationId xmlns:p14="http://schemas.microsoft.com/office/powerpoint/2010/main" val="791661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so</a:t>
            </a:r>
            <a:r>
              <a:rPr lang="en-US" baseline="0" dirty="0" smtClean="0"/>
              <a:t> so important that you constantly stay humble and aware of the code you’re adding. </a:t>
            </a:r>
            <a:r>
              <a:rPr lang="en-US" baseline="0" dirty="0" err="1" smtClean="0"/>
              <a:t>Ocam’s</a:t>
            </a:r>
            <a:r>
              <a:rPr lang="en-US" baseline="0" dirty="0" smtClean="0"/>
              <a:t> razor is a fantastic tool</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29</a:t>
            </a:fld>
            <a:endParaRPr lang="en-US"/>
          </a:p>
        </p:txBody>
      </p:sp>
    </p:spTree>
    <p:extLst>
      <p:ext uri="{BB962C8B-B14F-4D97-AF65-F5344CB8AC3E}">
        <p14:creationId xmlns:p14="http://schemas.microsoft.com/office/powerpoint/2010/main" val="302778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You’ve failed</a:t>
            </a:r>
            <a:r>
              <a:rPr lang="en-US" baseline="0" dirty="0" smtClean="0"/>
              <a:t> to break anyone’s knees in the past week. No one owes you $100, 000. You don</a:t>
            </a:r>
            <a:r>
              <a:rPr lang="fr-FR" baseline="0" dirty="0" smtClean="0"/>
              <a:t>’</a:t>
            </a:r>
            <a:r>
              <a:rPr lang="en-US" baseline="0" dirty="0" smtClean="0"/>
              <a:t>t carry bodies around in your trunk. In fact, you probably bike to work. You’re just not cut out for the mafia.</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4</a:t>
            </a:fld>
            <a:endParaRPr lang="en-US"/>
          </a:p>
        </p:txBody>
      </p:sp>
    </p:spTree>
    <p:extLst>
      <p:ext uri="{BB962C8B-B14F-4D97-AF65-F5344CB8AC3E}">
        <p14:creationId xmlns:p14="http://schemas.microsoft.com/office/powerpoint/2010/main" val="299961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a:t>
            </a:r>
            <a:r>
              <a:rPr lang="en-US" baseline="0" dirty="0" smtClean="0"/>
              <a:t> even know what outside looks like? When was the last time you saw the sun? Come, you live in </a:t>
            </a:r>
            <a:r>
              <a:rPr lang="en-US" baseline="0" dirty="0" err="1" smtClean="0"/>
              <a:t>portland</a:t>
            </a:r>
            <a:r>
              <a:rPr lang="en-US" baseline="0" dirty="0" smtClean="0"/>
              <a:t> for a reason.</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5</a:t>
            </a:fld>
            <a:endParaRPr lang="en-US"/>
          </a:p>
        </p:txBody>
      </p:sp>
    </p:spTree>
    <p:extLst>
      <p:ext uri="{BB962C8B-B14F-4D97-AF65-F5344CB8AC3E}">
        <p14:creationId xmlns:p14="http://schemas.microsoft.com/office/powerpoint/2010/main" val="110064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It’s really time</a:t>
            </a:r>
            <a:r>
              <a:rPr lang="en-US" baseline="0" dirty="0" smtClean="0"/>
              <a:t> for us to face the fact that programming doesn’t fit in with a lot of metaphors. Programming is what it is, so lets stop wasting time trying to figure that out and spend some time programming better.</a:t>
            </a:r>
            <a:endParaRPr lang="en-US" dirty="0" smtClean="0"/>
          </a:p>
        </p:txBody>
      </p:sp>
      <p:sp>
        <p:nvSpPr>
          <p:cNvPr id="4" name="Slide Number Placeholder 3"/>
          <p:cNvSpPr>
            <a:spLocks noGrp="1"/>
          </p:cNvSpPr>
          <p:nvPr>
            <p:ph type="sldNum" sz="quarter" idx="10"/>
          </p:nvPr>
        </p:nvSpPr>
        <p:spPr/>
        <p:txBody>
          <a:bodyPr/>
          <a:lstStyle/>
          <a:p>
            <a:fld id="{146B79A3-C724-D249-A264-03F03C108F31}" type="slidenum">
              <a:rPr lang="en-US" smtClean="0"/>
              <a:t>6</a:t>
            </a:fld>
            <a:endParaRPr lang="en-US"/>
          </a:p>
        </p:txBody>
      </p:sp>
    </p:spTree>
    <p:extLst>
      <p:ext uri="{BB962C8B-B14F-4D97-AF65-F5344CB8AC3E}">
        <p14:creationId xmlns:p14="http://schemas.microsoft.com/office/powerpoint/2010/main" val="2457879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Yeah its good for all sorts of things!</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7</a:t>
            </a:fld>
            <a:endParaRPr lang="en-US"/>
          </a:p>
        </p:txBody>
      </p:sp>
    </p:spTree>
    <p:extLst>
      <p:ext uri="{BB962C8B-B14F-4D97-AF65-F5344CB8AC3E}">
        <p14:creationId xmlns:p14="http://schemas.microsoft.com/office/powerpoint/2010/main" val="337739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8</a:t>
            </a:fld>
            <a:endParaRPr lang="en-US"/>
          </a:p>
        </p:txBody>
      </p:sp>
    </p:spTree>
    <p:extLst>
      <p:ext uri="{BB962C8B-B14F-4D97-AF65-F5344CB8AC3E}">
        <p14:creationId xmlns:p14="http://schemas.microsoft.com/office/powerpoint/2010/main" val="142293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a:t>
            </a:r>
            <a:r>
              <a:rPr lang="en-US" baseline="0" dirty="0" smtClean="0"/>
              <a:t> win the really hard job of making programs work and keeping them that way</a:t>
            </a:r>
            <a:endParaRPr lang="en-US" dirty="0" smtClean="0"/>
          </a:p>
        </p:txBody>
      </p:sp>
      <p:sp>
        <p:nvSpPr>
          <p:cNvPr id="4" name="Slide Number Placeholder 3"/>
          <p:cNvSpPr>
            <a:spLocks noGrp="1"/>
          </p:cNvSpPr>
          <p:nvPr>
            <p:ph type="sldNum" sz="quarter" idx="10"/>
          </p:nvPr>
        </p:nvSpPr>
        <p:spPr/>
        <p:txBody>
          <a:bodyPr/>
          <a:lstStyle/>
          <a:p>
            <a:fld id="{146B79A3-C724-D249-A264-03F03C108F31}" type="slidenum">
              <a:rPr lang="en-US" smtClean="0"/>
              <a:t>9</a:t>
            </a:fld>
            <a:endParaRPr lang="en-US"/>
          </a:p>
        </p:txBody>
      </p:sp>
    </p:spTree>
    <p:extLst>
      <p:ext uri="{BB962C8B-B14F-4D97-AF65-F5344CB8AC3E}">
        <p14:creationId xmlns:p14="http://schemas.microsoft.com/office/powerpoint/2010/main" val="97051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need to remember</a:t>
            </a:r>
            <a:r>
              <a:rPr lang="en-US" baseline="0" dirty="0" smtClean="0"/>
              <a:t> your history. There have been many others just like you. Many others have written code just like yours, but your code is unique… right?</a:t>
            </a:r>
            <a:endParaRPr lang="en-US" dirty="0"/>
          </a:p>
        </p:txBody>
      </p:sp>
      <p:sp>
        <p:nvSpPr>
          <p:cNvPr id="4" name="Slide Number Placeholder 3"/>
          <p:cNvSpPr>
            <a:spLocks noGrp="1"/>
          </p:cNvSpPr>
          <p:nvPr>
            <p:ph type="sldNum" sz="quarter" idx="10"/>
          </p:nvPr>
        </p:nvSpPr>
        <p:spPr/>
        <p:txBody>
          <a:bodyPr/>
          <a:lstStyle/>
          <a:p>
            <a:fld id="{146B79A3-C724-D249-A264-03F03C108F31}" type="slidenum">
              <a:rPr lang="en-US" smtClean="0"/>
              <a:t>10</a:t>
            </a:fld>
            <a:endParaRPr lang="en-US"/>
          </a:p>
        </p:txBody>
      </p:sp>
    </p:spTree>
    <p:extLst>
      <p:ext uri="{BB962C8B-B14F-4D97-AF65-F5344CB8AC3E}">
        <p14:creationId xmlns:p14="http://schemas.microsoft.com/office/powerpoint/2010/main" val="301198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19A5E6-56C5-774A-BB14-39C08B179451}" type="datetimeFigureOut">
              <a:rPr lang="en-US" smtClean="0"/>
              <a:t>5/9/11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358713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9A5E6-56C5-774A-BB14-39C08B179451}" type="datetimeFigureOut">
              <a:rPr lang="en-US" smtClean="0"/>
              <a:t>5/9/11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2286923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9A5E6-56C5-774A-BB14-39C08B179451}" type="datetimeFigureOut">
              <a:rPr lang="en-US" smtClean="0"/>
              <a:t>5/9/11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159360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9A5E6-56C5-774A-BB14-39C08B179451}" type="datetimeFigureOut">
              <a:rPr lang="en-US" smtClean="0"/>
              <a:t>5/9/11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321790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19A5E6-56C5-774A-BB14-39C08B179451}" type="datetimeFigureOut">
              <a:rPr lang="en-US" smtClean="0"/>
              <a:t>5/9/11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295507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19A5E6-56C5-774A-BB14-39C08B179451}" type="datetimeFigureOut">
              <a:rPr lang="en-US" smtClean="0"/>
              <a:t>5/9/11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95249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19A5E6-56C5-774A-BB14-39C08B179451}" type="datetimeFigureOut">
              <a:rPr lang="en-US" smtClean="0"/>
              <a:t>5/9/11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81084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19A5E6-56C5-774A-BB14-39C08B179451}" type="datetimeFigureOut">
              <a:rPr lang="en-US" smtClean="0"/>
              <a:t>5/9/11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258541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9A5E6-56C5-774A-BB14-39C08B179451}" type="datetimeFigureOut">
              <a:rPr lang="en-US" smtClean="0"/>
              <a:t>5/9/11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61552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19A5E6-56C5-774A-BB14-39C08B179451}" type="datetimeFigureOut">
              <a:rPr lang="en-US" smtClean="0"/>
              <a:t>5/9/11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139786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19A5E6-56C5-774A-BB14-39C08B179451}" type="datetimeFigureOut">
              <a:rPr lang="en-US" smtClean="0"/>
              <a:t>5/9/11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DD99C-E0B5-C646-B254-BA6AE1715569}" type="slidenum">
              <a:rPr lang="en-US" smtClean="0"/>
              <a:t>‹#›</a:t>
            </a:fld>
            <a:endParaRPr lang="en-US"/>
          </a:p>
        </p:txBody>
      </p:sp>
    </p:spTree>
    <p:extLst>
      <p:ext uri="{BB962C8B-B14F-4D97-AF65-F5344CB8AC3E}">
        <p14:creationId xmlns:p14="http://schemas.microsoft.com/office/powerpoint/2010/main" val="2894564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9A5E6-56C5-774A-BB14-39C08B179451}" type="datetimeFigureOut">
              <a:rPr lang="en-US" smtClean="0"/>
              <a:t>5/9/11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DD99C-E0B5-C646-B254-BA6AE1715569}" type="slidenum">
              <a:rPr lang="en-US" smtClean="0"/>
              <a:t>‹#›</a:t>
            </a:fld>
            <a:endParaRPr lang="en-US"/>
          </a:p>
        </p:txBody>
      </p:sp>
    </p:spTree>
    <p:extLst>
      <p:ext uri="{BB962C8B-B14F-4D97-AF65-F5344CB8AC3E}">
        <p14:creationId xmlns:p14="http://schemas.microsoft.com/office/powerpoint/2010/main" val="184539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www.elkabong.com/intersection00/images/computer_garden.jpg" TargetMode="External"/><Relationship Id="rId4" Type="http://schemas.openxmlformats.org/officeDocument/2006/relationships/hyperlink" Target="http://s2.hubimg.com/u/768433_f520.jpg" TargetMode="External"/><Relationship Id="rId5" Type="http://schemas.openxmlformats.org/officeDocument/2006/relationships/hyperlink" Target="http://29.media.tumblr.com/tumblr_l06iwwneEY1qanc92o1_500.jpg" TargetMode="External"/><Relationship Id="rId6" Type="http://schemas.openxmlformats.org/officeDocument/2006/relationships/hyperlink" Target="http://mindthegapcanada.files.wordpress.com/2011/01/elder-god-douchebag-elder-god-douchebag-manly-demotivational-poster-1244110369.jpg" TargetMode="External"/><Relationship Id="rId7" Type="http://schemas.openxmlformats.org/officeDocument/2006/relationships/hyperlink" Target="http://www.clumsycrooks.com/media/files18/pictures/tight_spot.jpg" TargetMode="External"/><Relationship Id="rId8" Type="http://schemas.openxmlformats.org/officeDocument/2006/relationships/hyperlink" Target="http://hispaniclondon.files.wordpress.com/2011/01/one-house.jpg" TargetMode="External"/><Relationship Id="rId1" Type="http://schemas.openxmlformats.org/officeDocument/2006/relationships/slideLayout" Target="../slideLayouts/slideLayout2.xml"/><Relationship Id="rId2" Type="http://schemas.openxmlformats.org/officeDocument/2006/relationships/hyperlink" Target="http://www.frigginrandom.com/wp-content/uploads/2008/11/badass-chick.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Maintenance</a:t>
            </a:r>
            <a:endParaRPr lang="en-US" dirty="0"/>
          </a:p>
        </p:txBody>
      </p:sp>
      <p:sp>
        <p:nvSpPr>
          <p:cNvPr id="3" name="Subtitle 2"/>
          <p:cNvSpPr>
            <a:spLocks noGrp="1"/>
          </p:cNvSpPr>
          <p:nvPr>
            <p:ph type="subTitle" idx="1"/>
          </p:nvPr>
        </p:nvSpPr>
        <p:spPr/>
        <p:txBody>
          <a:bodyPr/>
          <a:lstStyle/>
          <a:p>
            <a:r>
              <a:rPr lang="en-US" dirty="0" smtClean="0"/>
              <a:t>How to put lipstick on a pig</a:t>
            </a:r>
            <a:endParaRPr lang="en-US" dirty="0"/>
          </a:p>
        </p:txBody>
      </p:sp>
      <p:sp>
        <p:nvSpPr>
          <p:cNvPr id="4" name="TextBox 3"/>
          <p:cNvSpPr txBox="1"/>
          <p:nvPr/>
        </p:nvSpPr>
        <p:spPr>
          <a:xfrm>
            <a:off x="4260884" y="3415784"/>
            <a:ext cx="386870" cy="369332"/>
          </a:xfrm>
          <a:prstGeom prst="rect">
            <a:avLst/>
          </a:prstGeom>
          <a:noFill/>
        </p:spPr>
        <p:txBody>
          <a:bodyPr wrap="none" rtlCol="0">
            <a:spAutoFit/>
          </a:bodyPr>
          <a:lstStyle/>
          <a:p>
            <a:r>
              <a:rPr lang="en-US" dirty="0" smtClean="0"/>
              <a:t>or</a:t>
            </a:r>
            <a:endParaRPr lang="en-US" dirty="0"/>
          </a:p>
        </p:txBody>
      </p:sp>
    </p:spTree>
    <p:extLst>
      <p:ext uri="{BB962C8B-B14F-4D97-AF65-F5344CB8AC3E}">
        <p14:creationId xmlns:p14="http://schemas.microsoft.com/office/powerpoint/2010/main" val="10824868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like you</a:t>
            </a:r>
            <a:endParaRPr lang="en-US" dirty="0"/>
          </a:p>
        </p:txBody>
      </p:sp>
      <p:pic>
        <p:nvPicPr>
          <p:cNvPr id="4" name="Content Placeholder 3"/>
          <p:cNvPicPr>
            <a:picLocks noGrp="1" noChangeAspect="1"/>
          </p:cNvPicPr>
          <p:nvPr>
            <p:ph idx="1"/>
          </p:nvPr>
        </p:nvPicPr>
        <p:blipFill>
          <a:blip r:embed="rId3"/>
          <a:srcRect t="17212" b="17212"/>
          <a:stretch>
            <a:fillRect/>
          </a:stretch>
        </p:blipFill>
        <p:spPr/>
      </p:pic>
    </p:spTree>
    <p:extLst>
      <p:ext uri="{BB962C8B-B14F-4D97-AF65-F5344CB8AC3E}">
        <p14:creationId xmlns:p14="http://schemas.microsoft.com/office/powerpoint/2010/main" val="38478605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392"/>
            <a:ext cx="6499430" cy="1143000"/>
          </a:xfrm>
        </p:spPr>
        <p:txBody>
          <a:bodyPr>
            <a:normAutofit fontScale="90000"/>
          </a:bodyPr>
          <a:lstStyle/>
          <a:p>
            <a:pPr algn="l"/>
            <a:r>
              <a:rPr lang="en-US" dirty="0" smtClean="0"/>
              <a:t>In fact, there are many characters involved</a:t>
            </a:r>
            <a:endParaRPr lang="en-US" dirty="0"/>
          </a:p>
        </p:txBody>
      </p:sp>
    </p:spTree>
    <p:extLst>
      <p:ext uri="{BB962C8B-B14F-4D97-AF65-F5344CB8AC3E}">
        <p14:creationId xmlns:p14="http://schemas.microsoft.com/office/powerpoint/2010/main" val="35998633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97" y="274638"/>
            <a:ext cx="8229600" cy="1143000"/>
          </a:xfrm>
        </p:spPr>
        <p:txBody>
          <a:bodyPr>
            <a:normAutofit/>
          </a:bodyPr>
          <a:lstStyle/>
          <a:p>
            <a:r>
              <a:rPr lang="en-US" dirty="0"/>
              <a:t>B</a:t>
            </a:r>
            <a:r>
              <a:rPr lang="en-US" dirty="0" smtClean="0"/>
              <a:t>usiness owners</a:t>
            </a:r>
            <a:endParaRPr lang="en-US" dirty="0"/>
          </a:p>
        </p:txBody>
      </p:sp>
      <p:pic>
        <p:nvPicPr>
          <p:cNvPr id="5" name="Content Placeholder 4"/>
          <p:cNvPicPr>
            <a:picLocks noGrp="1" noChangeAspect="1"/>
          </p:cNvPicPr>
          <p:nvPr>
            <p:ph idx="1"/>
          </p:nvPr>
        </p:nvPicPr>
        <p:blipFill rotWithShape="1">
          <a:blip r:embed="rId3"/>
          <a:srcRect t="-232" b="6166"/>
          <a:stretch/>
        </p:blipFill>
        <p:spPr>
          <a:xfrm>
            <a:off x="1384951" y="1507504"/>
            <a:ext cx="6071510" cy="4604738"/>
          </a:xfrm>
        </p:spPr>
      </p:pic>
    </p:spTree>
    <p:extLst>
      <p:ext uri="{BB962C8B-B14F-4D97-AF65-F5344CB8AC3E}">
        <p14:creationId xmlns:p14="http://schemas.microsoft.com/office/powerpoint/2010/main" val="26041934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2811"/>
            <a:ext cx="4034262" cy="2405526"/>
          </a:xfrm>
        </p:spPr>
        <p:txBody>
          <a:bodyPr/>
          <a:lstStyle/>
          <a:p>
            <a:pPr algn="l"/>
            <a:r>
              <a:rPr lang="en-US" dirty="0" smtClean="0"/>
              <a:t>Other Programmers </a:t>
            </a:r>
            <a:endParaRPr lang="en-US" dirty="0"/>
          </a:p>
        </p:txBody>
      </p:sp>
      <p:pic>
        <p:nvPicPr>
          <p:cNvPr id="8" name="Picture 7"/>
          <p:cNvPicPr>
            <a:picLocks noChangeAspect="1"/>
          </p:cNvPicPr>
          <p:nvPr/>
        </p:nvPicPr>
        <p:blipFill>
          <a:blip r:embed="rId3"/>
          <a:stretch>
            <a:fillRect/>
          </a:stretch>
        </p:blipFill>
        <p:spPr>
          <a:xfrm>
            <a:off x="4030271" y="924517"/>
            <a:ext cx="4747335" cy="5425526"/>
          </a:xfrm>
          <a:prstGeom prst="rect">
            <a:avLst/>
          </a:prstGeom>
        </p:spPr>
      </p:pic>
      <p:sp>
        <p:nvSpPr>
          <p:cNvPr id="9" name="TextBox 8"/>
          <p:cNvSpPr txBox="1"/>
          <p:nvPr/>
        </p:nvSpPr>
        <p:spPr>
          <a:xfrm>
            <a:off x="7079605" y="6440343"/>
            <a:ext cx="1698001" cy="276999"/>
          </a:xfrm>
          <a:prstGeom prst="rect">
            <a:avLst/>
          </a:prstGeom>
          <a:noFill/>
        </p:spPr>
        <p:txBody>
          <a:bodyPr wrap="none" rtlCol="0">
            <a:spAutoFit/>
          </a:bodyPr>
          <a:lstStyle/>
          <a:p>
            <a:r>
              <a:rPr lang="en-US" sz="1200" dirty="0" smtClean="0"/>
              <a:t>No, this isn’t </a:t>
            </a:r>
            <a:r>
              <a:rPr lang="en-US" sz="1200" dirty="0" err="1" smtClean="0"/>
              <a:t>schmichael</a:t>
            </a:r>
            <a:endParaRPr lang="en-US" sz="1200" dirty="0"/>
          </a:p>
        </p:txBody>
      </p:sp>
    </p:spTree>
    <p:extLst>
      <p:ext uri="{BB962C8B-B14F-4D97-AF65-F5344CB8AC3E}">
        <p14:creationId xmlns:p14="http://schemas.microsoft.com/office/powerpoint/2010/main" val="39285670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then, there are the users</a:t>
            </a:r>
            <a:endParaRPr lang="en-US" dirty="0"/>
          </a:p>
        </p:txBody>
      </p:sp>
      <p:pic>
        <p:nvPicPr>
          <p:cNvPr id="7" name="Picture 6"/>
          <p:cNvPicPr>
            <a:picLocks noChangeAspect="1"/>
          </p:cNvPicPr>
          <p:nvPr/>
        </p:nvPicPr>
        <p:blipFill>
          <a:blip r:embed="rId3"/>
          <a:stretch>
            <a:fillRect/>
          </a:stretch>
        </p:blipFill>
        <p:spPr>
          <a:xfrm>
            <a:off x="1559625" y="1734856"/>
            <a:ext cx="5715000" cy="4445000"/>
          </a:xfrm>
          <a:prstGeom prst="rect">
            <a:avLst/>
          </a:prstGeom>
        </p:spPr>
      </p:pic>
    </p:spTree>
    <p:extLst>
      <p:ext uri="{BB962C8B-B14F-4D97-AF65-F5344CB8AC3E}">
        <p14:creationId xmlns:p14="http://schemas.microsoft.com/office/powerpoint/2010/main" val="32750795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1258"/>
            <a:ext cx="8229600" cy="1143000"/>
          </a:xfrm>
        </p:spPr>
        <p:txBody>
          <a:bodyPr/>
          <a:lstStyle/>
          <a:p>
            <a:r>
              <a:rPr lang="en-US" dirty="0" smtClean="0"/>
              <a:t>You must listen to others</a:t>
            </a:r>
            <a:endParaRPr lang="en-US" dirty="0"/>
          </a:p>
        </p:txBody>
      </p:sp>
    </p:spTree>
    <p:extLst>
      <p:ext uri="{BB962C8B-B14F-4D97-AF65-F5344CB8AC3E}">
        <p14:creationId xmlns:p14="http://schemas.microsoft.com/office/powerpoint/2010/main" val="42574633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0682" y="1793002"/>
            <a:ext cx="2679937" cy="2418684"/>
          </a:xfrm>
        </p:spPr>
        <p:txBody>
          <a:bodyPr>
            <a:normAutofit fontScale="90000"/>
          </a:bodyPr>
          <a:lstStyle/>
          <a:p>
            <a:pPr algn="l"/>
            <a:r>
              <a:rPr lang="en-US" dirty="0" smtClean="0"/>
              <a:t>You can’t be an expert on everything*</a:t>
            </a:r>
            <a:endParaRPr lang="en-US" dirty="0"/>
          </a:p>
        </p:txBody>
      </p:sp>
      <p:pic>
        <p:nvPicPr>
          <p:cNvPr id="4" name="Content Placeholder 3"/>
          <p:cNvPicPr>
            <a:picLocks noGrp="1" noChangeAspect="1"/>
          </p:cNvPicPr>
          <p:nvPr>
            <p:ph idx="1"/>
          </p:nvPr>
        </p:nvPicPr>
        <p:blipFill rotWithShape="1">
          <a:blip r:embed="rId3"/>
          <a:srcRect l="9233" t="836" r="6223" b="-361"/>
          <a:stretch/>
        </p:blipFill>
        <p:spPr>
          <a:xfrm>
            <a:off x="476226" y="861146"/>
            <a:ext cx="5817423" cy="5170490"/>
          </a:xfrm>
        </p:spPr>
      </p:pic>
      <p:sp>
        <p:nvSpPr>
          <p:cNvPr id="5" name="TextBox 4"/>
          <p:cNvSpPr txBox="1"/>
          <p:nvPr/>
        </p:nvSpPr>
        <p:spPr>
          <a:xfrm>
            <a:off x="476226" y="6314967"/>
            <a:ext cx="2288194" cy="369332"/>
          </a:xfrm>
          <a:prstGeom prst="rect">
            <a:avLst/>
          </a:prstGeom>
          <a:noFill/>
        </p:spPr>
        <p:txBody>
          <a:bodyPr wrap="none" rtlCol="0">
            <a:spAutoFit/>
          </a:bodyPr>
          <a:lstStyle/>
          <a:p>
            <a:r>
              <a:rPr lang="en-US" dirty="0" smtClean="0"/>
              <a:t>*but it helps if you are</a:t>
            </a:r>
            <a:endParaRPr lang="en-US" dirty="0"/>
          </a:p>
        </p:txBody>
      </p:sp>
    </p:spTree>
    <p:extLst>
      <p:ext uri="{BB962C8B-B14F-4D97-AF65-F5344CB8AC3E}">
        <p14:creationId xmlns:p14="http://schemas.microsoft.com/office/powerpoint/2010/main" val="9808307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6007"/>
            <a:ext cx="8229600" cy="1143000"/>
          </a:xfrm>
        </p:spPr>
        <p:txBody>
          <a:bodyPr>
            <a:normAutofit fontScale="90000"/>
          </a:bodyPr>
          <a:lstStyle/>
          <a:p>
            <a:r>
              <a:rPr lang="en-US" dirty="0" smtClean="0"/>
              <a:t>A few more things about programming</a:t>
            </a:r>
            <a:endParaRPr lang="en-US" dirty="0"/>
          </a:p>
        </p:txBody>
      </p:sp>
    </p:spTree>
    <p:extLst>
      <p:ext uri="{BB962C8B-B14F-4D97-AF65-F5344CB8AC3E}">
        <p14:creationId xmlns:p14="http://schemas.microsoft.com/office/powerpoint/2010/main" val="35852892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 CHECK</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Most of the time the code owner is you.</a:t>
            </a:r>
          </a:p>
          <a:p>
            <a:pPr marL="514350" indent="-514350">
              <a:buFont typeface="+mj-lt"/>
              <a:buAutoNum type="arabicPeriod"/>
            </a:pPr>
            <a:r>
              <a:rPr lang="en-US" dirty="0" smtClean="0"/>
              <a:t>Your code sucks today</a:t>
            </a:r>
            <a:endParaRPr lang="en-US" dirty="0"/>
          </a:p>
        </p:txBody>
      </p:sp>
      <p:pic>
        <p:nvPicPr>
          <p:cNvPr id="4" name="Picture 3"/>
          <p:cNvPicPr>
            <a:picLocks noChangeAspect="1"/>
          </p:cNvPicPr>
          <p:nvPr/>
        </p:nvPicPr>
        <p:blipFill>
          <a:blip r:embed="rId3"/>
          <a:stretch>
            <a:fillRect/>
          </a:stretch>
        </p:blipFill>
        <p:spPr>
          <a:xfrm>
            <a:off x="3009900" y="3071539"/>
            <a:ext cx="3111500" cy="2743200"/>
          </a:xfrm>
          <a:prstGeom prst="rect">
            <a:avLst/>
          </a:prstGeom>
        </p:spPr>
      </p:pic>
    </p:spTree>
    <p:extLst>
      <p:ext uri="{BB962C8B-B14F-4D97-AF65-F5344CB8AC3E}">
        <p14:creationId xmlns:p14="http://schemas.microsoft.com/office/powerpoint/2010/main" val="10184172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5143"/>
            <a:ext cx="8229600" cy="1143000"/>
          </a:xfrm>
        </p:spPr>
        <p:txBody>
          <a:bodyPr>
            <a:normAutofit/>
          </a:bodyPr>
          <a:lstStyle/>
          <a:p>
            <a:r>
              <a:rPr lang="en-US" dirty="0" smtClean="0"/>
              <a:t>The code you write will haunt you</a:t>
            </a:r>
            <a:endParaRPr lang="en-US" dirty="0"/>
          </a:p>
        </p:txBody>
      </p:sp>
    </p:spTree>
    <p:extLst>
      <p:ext uri="{BB962C8B-B14F-4D97-AF65-F5344CB8AC3E}">
        <p14:creationId xmlns:p14="http://schemas.microsoft.com/office/powerpoint/2010/main" val="21554968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065"/>
            <a:ext cx="8229600" cy="1143000"/>
          </a:xfrm>
        </p:spPr>
        <p:txBody>
          <a:bodyPr/>
          <a:lstStyle/>
          <a:p>
            <a:r>
              <a:rPr lang="en-US" dirty="0" smtClean="0"/>
              <a:t>Disclaimer</a:t>
            </a:r>
            <a:endParaRPr lang="en-US" dirty="0"/>
          </a:p>
        </p:txBody>
      </p:sp>
    </p:spTree>
    <p:extLst>
      <p:ext uri="{BB962C8B-B14F-4D97-AF65-F5344CB8AC3E}">
        <p14:creationId xmlns:p14="http://schemas.microsoft.com/office/powerpoint/2010/main" val="30221897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You need to deal with constraints</a:t>
            </a:r>
            <a:endParaRPr lang="en-US" dirty="0"/>
          </a:p>
        </p:txBody>
      </p:sp>
      <p:pic>
        <p:nvPicPr>
          <p:cNvPr id="4" name="Picture 3"/>
          <p:cNvPicPr>
            <a:picLocks noChangeAspect="1"/>
          </p:cNvPicPr>
          <p:nvPr/>
        </p:nvPicPr>
        <p:blipFill>
          <a:blip r:embed="rId3"/>
          <a:stretch>
            <a:fillRect/>
          </a:stretch>
        </p:blipFill>
        <p:spPr>
          <a:xfrm>
            <a:off x="1353328" y="1463318"/>
            <a:ext cx="6360345" cy="4023288"/>
          </a:xfrm>
          <a:prstGeom prst="rect">
            <a:avLst/>
          </a:prstGeom>
        </p:spPr>
      </p:pic>
      <p:sp>
        <p:nvSpPr>
          <p:cNvPr id="6" name="TextBox 5"/>
          <p:cNvSpPr txBox="1"/>
          <p:nvPr/>
        </p:nvSpPr>
        <p:spPr>
          <a:xfrm>
            <a:off x="2786830" y="5872758"/>
            <a:ext cx="3494992" cy="369332"/>
          </a:xfrm>
          <a:prstGeom prst="rect">
            <a:avLst/>
          </a:prstGeom>
          <a:noFill/>
        </p:spPr>
        <p:txBody>
          <a:bodyPr wrap="none" rtlCol="0">
            <a:spAutoFit/>
          </a:bodyPr>
          <a:lstStyle/>
          <a:p>
            <a:r>
              <a:rPr lang="en-US" dirty="0" smtClean="0"/>
              <a:t>and constraints can be really tough</a:t>
            </a:r>
            <a:endParaRPr lang="en-US" dirty="0"/>
          </a:p>
        </p:txBody>
      </p:sp>
    </p:spTree>
    <p:extLst>
      <p:ext uri="{BB962C8B-B14F-4D97-AF65-F5344CB8AC3E}">
        <p14:creationId xmlns:p14="http://schemas.microsoft.com/office/powerpoint/2010/main" val="26392422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02637" y="524814"/>
            <a:ext cx="8381931" cy="5657803"/>
          </a:xfrm>
          <a:prstGeom prst="rect">
            <a:avLst/>
          </a:prstGeom>
        </p:spPr>
      </p:pic>
      <p:sp>
        <p:nvSpPr>
          <p:cNvPr id="2" name="Title 1"/>
          <p:cNvSpPr>
            <a:spLocks noGrp="1"/>
          </p:cNvSpPr>
          <p:nvPr>
            <p:ph type="title"/>
          </p:nvPr>
        </p:nvSpPr>
        <p:spPr>
          <a:xfrm>
            <a:off x="2235492" y="3940505"/>
            <a:ext cx="5290329" cy="551895"/>
          </a:xfrm>
        </p:spPr>
        <p:txBody>
          <a:bodyPr>
            <a:noAutofit/>
          </a:bodyPr>
          <a:lstStyle/>
          <a:p>
            <a:r>
              <a:rPr lang="en-US" dirty="0" smtClean="0">
                <a:solidFill>
                  <a:schemeClr val="bg2"/>
                </a:solidFill>
              </a:rPr>
              <a:t>Don't be selfish</a:t>
            </a:r>
            <a:endParaRPr lang="en-US" dirty="0">
              <a:solidFill>
                <a:schemeClr val="bg2"/>
              </a:solidFill>
            </a:endParaRPr>
          </a:p>
        </p:txBody>
      </p:sp>
    </p:spTree>
    <p:extLst>
      <p:ext uri="{BB962C8B-B14F-4D97-AF65-F5344CB8AC3E}">
        <p14:creationId xmlns:p14="http://schemas.microsoft.com/office/powerpoint/2010/main" val="20136977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84336" y="2556624"/>
            <a:ext cx="7097732" cy="75077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400" dirty="0" smtClean="0"/>
              <a:t>Your code needs to fit in</a:t>
            </a:r>
            <a:endParaRPr lang="en-US" sz="4400" dirty="0"/>
          </a:p>
        </p:txBody>
      </p:sp>
    </p:spTree>
    <p:extLst>
      <p:ext uri="{BB962C8B-B14F-4D97-AF65-F5344CB8AC3E}">
        <p14:creationId xmlns:p14="http://schemas.microsoft.com/office/powerpoint/2010/main" val="24201636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atrophies as systems change</a:t>
            </a:r>
            <a:endParaRPr lang="en-US" dirty="0"/>
          </a:p>
        </p:txBody>
      </p:sp>
      <p:pic>
        <p:nvPicPr>
          <p:cNvPr id="5" name="Picture 4"/>
          <p:cNvPicPr>
            <a:picLocks noChangeAspect="1"/>
          </p:cNvPicPr>
          <p:nvPr/>
        </p:nvPicPr>
        <p:blipFill>
          <a:blip r:embed="rId3"/>
          <a:stretch>
            <a:fillRect/>
          </a:stretch>
        </p:blipFill>
        <p:spPr>
          <a:xfrm>
            <a:off x="1667492" y="1700899"/>
            <a:ext cx="5925472" cy="4020514"/>
          </a:xfrm>
          <a:prstGeom prst="rect">
            <a:avLst/>
          </a:prstGeom>
        </p:spPr>
      </p:pic>
    </p:spTree>
    <p:extLst>
      <p:ext uri="{BB962C8B-B14F-4D97-AF65-F5344CB8AC3E}">
        <p14:creationId xmlns:p14="http://schemas.microsoft.com/office/powerpoint/2010/main" val="23962145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who wrote the code</a:t>
            </a:r>
            <a:endParaRPr lang="en-US" dirty="0"/>
          </a:p>
        </p:txBody>
      </p:sp>
      <p:pic>
        <p:nvPicPr>
          <p:cNvPr id="4" name="Picture 3"/>
          <p:cNvPicPr>
            <a:picLocks noChangeAspect="1"/>
          </p:cNvPicPr>
          <p:nvPr/>
        </p:nvPicPr>
        <p:blipFill>
          <a:blip r:embed="rId3"/>
          <a:stretch>
            <a:fillRect/>
          </a:stretch>
        </p:blipFill>
        <p:spPr>
          <a:xfrm>
            <a:off x="3302000" y="1778000"/>
            <a:ext cx="2540000" cy="3302000"/>
          </a:xfrm>
          <a:prstGeom prst="rect">
            <a:avLst/>
          </a:prstGeom>
        </p:spPr>
      </p:pic>
    </p:spTree>
    <p:extLst>
      <p:ext uri="{BB962C8B-B14F-4D97-AF65-F5344CB8AC3E}">
        <p14:creationId xmlns:p14="http://schemas.microsoft.com/office/powerpoint/2010/main" val="218912105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9622"/>
            <a:ext cx="8229600" cy="1143000"/>
          </a:xfrm>
        </p:spPr>
        <p:txBody>
          <a:bodyPr/>
          <a:lstStyle/>
          <a:p>
            <a:pPr algn="l"/>
            <a:r>
              <a:rPr lang="en-US" dirty="0" smtClean="0"/>
              <a:t>Use the commit messages</a:t>
            </a:r>
            <a:endParaRPr lang="en-US" dirty="0"/>
          </a:p>
        </p:txBody>
      </p:sp>
      <p:pic>
        <p:nvPicPr>
          <p:cNvPr id="9" name="Picture 8"/>
          <p:cNvPicPr>
            <a:picLocks noChangeAspect="1"/>
          </p:cNvPicPr>
          <p:nvPr/>
        </p:nvPicPr>
        <p:blipFill>
          <a:blip r:embed="rId3"/>
          <a:stretch>
            <a:fillRect/>
          </a:stretch>
        </p:blipFill>
        <p:spPr>
          <a:xfrm>
            <a:off x="1092234" y="1397593"/>
            <a:ext cx="6722799" cy="5042099"/>
          </a:xfrm>
          <a:prstGeom prst="rect">
            <a:avLst/>
          </a:prstGeom>
        </p:spPr>
      </p:pic>
    </p:spTree>
    <p:extLst>
      <p:ext uri="{BB962C8B-B14F-4D97-AF65-F5344CB8AC3E}">
        <p14:creationId xmlns:p14="http://schemas.microsoft.com/office/powerpoint/2010/main" val="41454506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2503"/>
            <a:ext cx="8229600" cy="1143000"/>
          </a:xfrm>
        </p:spPr>
        <p:txBody>
          <a:bodyPr/>
          <a:lstStyle/>
          <a:p>
            <a:r>
              <a:rPr lang="en-US" dirty="0" smtClean="0"/>
              <a:t>Use the Freaking Documentation!</a:t>
            </a:r>
            <a:endParaRPr lang="en-US" dirty="0"/>
          </a:p>
        </p:txBody>
      </p:sp>
      <p:pic>
        <p:nvPicPr>
          <p:cNvPr id="5" name="Picture 4" descr="Screen shot 2011-05-10 at 2.14.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861" y="3143858"/>
            <a:ext cx="5610406" cy="2430069"/>
          </a:xfrm>
          <a:prstGeom prst="rect">
            <a:avLst/>
          </a:prstGeom>
        </p:spPr>
      </p:pic>
    </p:spTree>
    <p:extLst>
      <p:ext uri="{BB962C8B-B14F-4D97-AF65-F5344CB8AC3E}">
        <p14:creationId xmlns:p14="http://schemas.microsoft.com/office/powerpoint/2010/main" val="32176070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90" y="274638"/>
            <a:ext cx="8229600" cy="1143000"/>
          </a:xfrm>
        </p:spPr>
        <p:txBody>
          <a:bodyPr/>
          <a:lstStyle/>
          <a:p>
            <a:r>
              <a:rPr lang="en-US" dirty="0" smtClean="0"/>
              <a:t>Read the source code</a:t>
            </a:r>
            <a:endParaRPr lang="en-US" dirty="0"/>
          </a:p>
        </p:txBody>
      </p:sp>
      <p:sp>
        <p:nvSpPr>
          <p:cNvPr id="4" name="Rectangle 3"/>
          <p:cNvSpPr/>
          <p:nvPr/>
        </p:nvSpPr>
        <p:spPr>
          <a:xfrm>
            <a:off x="1343689" y="1540542"/>
            <a:ext cx="6143585" cy="5262978"/>
          </a:xfrm>
          <a:prstGeom prst="rect">
            <a:avLst/>
          </a:prstGeom>
        </p:spPr>
        <p:txBody>
          <a:bodyPr wrap="square">
            <a:spAutoFit/>
          </a:bodyPr>
          <a:lstStyle/>
          <a:p>
            <a:r>
              <a:rPr lang="en-US" sz="1400" dirty="0" smtClean="0"/>
              <a:t>from </a:t>
            </a:r>
            <a:r>
              <a:rPr lang="en-US" sz="1400" dirty="0" err="1" smtClean="0"/>
              <a:t>ast</a:t>
            </a:r>
            <a:r>
              <a:rPr lang="en-US" sz="1400" dirty="0" smtClean="0"/>
              <a:t> import Name, </a:t>
            </a:r>
            <a:r>
              <a:rPr lang="en-US" sz="1400" dirty="0" err="1" smtClean="0"/>
              <a:t>NodeTransformer</a:t>
            </a:r>
            <a:r>
              <a:rPr lang="en-US" sz="1400" dirty="0" smtClean="0"/>
              <a:t>, parse, Return</a:t>
            </a:r>
          </a:p>
          <a:p>
            <a:r>
              <a:rPr lang="en-US" sz="1400" dirty="0" smtClean="0"/>
              <a:t>from </a:t>
            </a:r>
            <a:r>
              <a:rPr lang="en-US" sz="1400" dirty="0" err="1" smtClean="0"/>
              <a:t>itertools</a:t>
            </a:r>
            <a:r>
              <a:rPr lang="en-US" sz="1400" dirty="0" smtClean="0"/>
              <a:t> import chain</a:t>
            </a:r>
          </a:p>
          <a:p>
            <a:r>
              <a:rPr lang="en-US" sz="1400" dirty="0" smtClean="0"/>
              <a:t>import sys</a:t>
            </a:r>
          </a:p>
          <a:p>
            <a:r>
              <a:rPr lang="en-US" sz="1400" dirty="0" smtClean="0"/>
              <a:t>from warnings import warn</a:t>
            </a:r>
          </a:p>
          <a:p>
            <a:endParaRPr lang="en-US" sz="1400" dirty="0" smtClean="0"/>
          </a:p>
          <a:p>
            <a:endParaRPr lang="en-US" sz="1400" dirty="0" smtClean="0"/>
          </a:p>
          <a:p>
            <a:r>
              <a:rPr lang="en-US" sz="1400" dirty="0" smtClean="0"/>
              <a:t>class </a:t>
            </a:r>
            <a:r>
              <a:rPr lang="en-US" sz="1400" dirty="0" err="1" smtClean="0"/>
              <a:t>StaticTransformer</a:t>
            </a:r>
            <a:r>
              <a:rPr lang="en-US" sz="1400" dirty="0" smtClean="0"/>
              <a:t>(</a:t>
            </a:r>
            <a:r>
              <a:rPr lang="en-US" sz="1400" dirty="0" err="1" smtClean="0"/>
              <a:t>NodeTransformer</a:t>
            </a:r>
            <a:r>
              <a:rPr lang="en-US" sz="1400" dirty="0" smtClean="0"/>
              <a:t>):</a:t>
            </a:r>
          </a:p>
          <a:p>
            <a:endParaRPr lang="en-US" sz="1400" dirty="0" smtClean="0"/>
          </a:p>
          <a:p>
            <a:r>
              <a:rPr lang="en-US" sz="1400" dirty="0" smtClean="0"/>
              <a:t>    </a:t>
            </a:r>
            <a:r>
              <a:rPr lang="en-US" sz="1400" dirty="0" err="1" smtClean="0"/>
              <a:t>def</a:t>
            </a:r>
            <a:r>
              <a:rPr lang="en-US" sz="1400" dirty="0" smtClean="0"/>
              <a:t> _</a:t>
            </a:r>
            <a:r>
              <a:rPr lang="en-US" sz="1400" dirty="0" err="1" smtClean="0"/>
              <a:t>check_none</a:t>
            </a:r>
            <a:r>
              <a:rPr lang="en-US" sz="1400" dirty="0" smtClean="0"/>
              <a:t>(self, x):</a:t>
            </a:r>
          </a:p>
          <a:p>
            <a:r>
              <a:rPr lang="en-US" sz="1400" dirty="0" smtClean="0"/>
              <a:t>        if </a:t>
            </a:r>
            <a:r>
              <a:rPr lang="en-US" sz="1400" dirty="0" err="1" smtClean="0"/>
              <a:t>isinstance</a:t>
            </a:r>
            <a:r>
              <a:rPr lang="en-US" sz="1400" dirty="0" smtClean="0"/>
              <a:t>(x, Name) and </a:t>
            </a:r>
            <a:r>
              <a:rPr lang="en-US" sz="1400" dirty="0" err="1" smtClean="0"/>
              <a:t>x.id</a:t>
            </a:r>
            <a:r>
              <a:rPr lang="en-US" sz="1400" dirty="0" smtClean="0"/>
              <a:t> == 'None':</a:t>
            </a:r>
          </a:p>
          <a:p>
            <a:r>
              <a:rPr lang="en-US" sz="1400" dirty="0" smtClean="0"/>
              <a:t>            warn("Passing None Argument to function", </a:t>
            </a:r>
            <a:r>
              <a:rPr lang="en-US" sz="1400" dirty="0" err="1" smtClean="0"/>
              <a:t>RuntimeWarning</a:t>
            </a:r>
            <a:r>
              <a:rPr lang="en-US" sz="1400" dirty="0" smtClean="0"/>
              <a:t>)</a:t>
            </a:r>
          </a:p>
          <a:p>
            <a:endParaRPr lang="en-US" sz="1400" dirty="0" smtClean="0"/>
          </a:p>
          <a:p>
            <a:r>
              <a:rPr lang="en-US" sz="1400" dirty="0" smtClean="0"/>
              <a:t>    </a:t>
            </a:r>
            <a:r>
              <a:rPr lang="en-US" sz="1400" dirty="0" err="1" smtClean="0"/>
              <a:t>def</a:t>
            </a:r>
            <a:r>
              <a:rPr lang="en-US" sz="1400" dirty="0" smtClean="0"/>
              <a:t> </a:t>
            </a:r>
            <a:r>
              <a:rPr lang="en-US" sz="1400" dirty="0" err="1" smtClean="0"/>
              <a:t>visit_FunctionDef</a:t>
            </a:r>
            <a:r>
              <a:rPr lang="en-US" sz="1400" dirty="0" smtClean="0"/>
              <a:t>(self, node):</a:t>
            </a:r>
          </a:p>
          <a:p>
            <a:r>
              <a:rPr lang="en-US" sz="1400" dirty="0" smtClean="0"/>
              <a:t>        </a:t>
            </a:r>
            <a:r>
              <a:rPr lang="en-US" sz="1400" dirty="0" err="1" smtClean="0"/>
              <a:t>self.generic_visit</a:t>
            </a:r>
            <a:r>
              <a:rPr lang="en-US" sz="1400" dirty="0" smtClean="0"/>
              <a:t>(node)</a:t>
            </a:r>
          </a:p>
          <a:p>
            <a:r>
              <a:rPr lang="en-US" sz="1400" dirty="0" smtClean="0"/>
              <a:t>        if not all([</a:t>
            </a:r>
            <a:r>
              <a:rPr lang="en-US" sz="1400" dirty="0" err="1" smtClean="0"/>
              <a:t>isinstance</a:t>
            </a:r>
            <a:r>
              <a:rPr lang="en-US" sz="1400" dirty="0" smtClean="0"/>
              <a:t>(x, Return) for x in </a:t>
            </a:r>
            <a:r>
              <a:rPr lang="en-US" sz="1400" dirty="0" err="1" smtClean="0"/>
              <a:t>node.body</a:t>
            </a:r>
            <a:r>
              <a:rPr lang="en-US" sz="1400" dirty="0" smtClean="0"/>
              <a:t>]):</a:t>
            </a:r>
          </a:p>
          <a:p>
            <a:r>
              <a:rPr lang="en-US" sz="1400" dirty="0" smtClean="0"/>
              <a:t>            warn("Returning None from function %s" % </a:t>
            </a:r>
            <a:r>
              <a:rPr lang="en-US" sz="1400" dirty="0" err="1" smtClean="0"/>
              <a:t>node.name</a:t>
            </a:r>
            <a:r>
              <a:rPr lang="en-US" sz="1400" dirty="0" smtClean="0"/>
              <a:t>, </a:t>
            </a:r>
            <a:r>
              <a:rPr lang="en-US" sz="1400" dirty="0" err="1" smtClean="0"/>
              <a:t>RuntimeWarning</a:t>
            </a:r>
            <a:r>
              <a:rPr lang="en-US" sz="1400" dirty="0" smtClean="0"/>
              <a:t>)</a:t>
            </a:r>
          </a:p>
          <a:p>
            <a:r>
              <a:rPr lang="en-US" sz="1400" dirty="0" smtClean="0"/>
              <a:t>        return node</a:t>
            </a:r>
          </a:p>
          <a:p>
            <a:endParaRPr lang="en-US" sz="1400" dirty="0" smtClean="0"/>
          </a:p>
          <a:p>
            <a:r>
              <a:rPr lang="en-US" sz="1400" dirty="0" smtClean="0"/>
              <a:t>    </a:t>
            </a:r>
            <a:r>
              <a:rPr lang="en-US" sz="1400" dirty="0" err="1" smtClean="0"/>
              <a:t>def</a:t>
            </a:r>
            <a:r>
              <a:rPr lang="en-US" sz="1400" dirty="0" smtClean="0"/>
              <a:t> </a:t>
            </a:r>
            <a:r>
              <a:rPr lang="en-US" sz="1400" dirty="0" err="1" smtClean="0"/>
              <a:t>visit_Call</a:t>
            </a:r>
            <a:r>
              <a:rPr lang="en-US" sz="1400" dirty="0" smtClean="0"/>
              <a:t>(self, node):</a:t>
            </a:r>
          </a:p>
          <a:p>
            <a:r>
              <a:rPr lang="en-US" sz="1400" dirty="0" smtClean="0"/>
              <a:t>        </a:t>
            </a:r>
            <a:r>
              <a:rPr lang="en-US" sz="1400" dirty="0" err="1" smtClean="0"/>
              <a:t>self.generic_visit</a:t>
            </a:r>
            <a:r>
              <a:rPr lang="en-US" sz="1400" dirty="0" smtClean="0"/>
              <a:t>(node)</a:t>
            </a:r>
          </a:p>
          <a:p>
            <a:r>
              <a:rPr lang="en-US" sz="1400" dirty="0" smtClean="0"/>
              <a:t>        for x in chain(</a:t>
            </a:r>
            <a:r>
              <a:rPr lang="en-US" sz="1400" dirty="0" err="1" smtClean="0"/>
              <a:t>node.args</a:t>
            </a:r>
            <a:r>
              <a:rPr lang="en-US" sz="1400" dirty="0" smtClean="0"/>
              <a:t>, </a:t>
            </a:r>
            <a:r>
              <a:rPr lang="en-US" sz="1400" dirty="0" err="1" smtClean="0"/>
              <a:t>node.keywords</a:t>
            </a:r>
            <a:r>
              <a:rPr lang="en-US" sz="1400" dirty="0" smtClean="0"/>
              <a:t>):</a:t>
            </a:r>
          </a:p>
          <a:p>
            <a:r>
              <a:rPr lang="en-US" sz="1400" dirty="0" smtClean="0"/>
              <a:t>            x = </a:t>
            </a:r>
            <a:r>
              <a:rPr lang="en-US" sz="1400" dirty="0" err="1" smtClean="0"/>
              <a:t>x.value</a:t>
            </a:r>
            <a:r>
              <a:rPr lang="en-US" sz="1400" dirty="0" smtClean="0"/>
              <a:t> if </a:t>
            </a:r>
            <a:r>
              <a:rPr lang="en-US" sz="1400" dirty="0" err="1" smtClean="0"/>
              <a:t>hasattr</a:t>
            </a:r>
            <a:r>
              <a:rPr lang="en-US" sz="1400" dirty="0" smtClean="0"/>
              <a:t>(x, 'value') else x</a:t>
            </a:r>
          </a:p>
          <a:p>
            <a:r>
              <a:rPr lang="en-US" sz="1400" dirty="0" smtClean="0"/>
              <a:t>            self._</a:t>
            </a:r>
            <a:r>
              <a:rPr lang="en-US" sz="1400" dirty="0" err="1" smtClean="0"/>
              <a:t>check_none</a:t>
            </a:r>
            <a:r>
              <a:rPr lang="en-US" sz="1400" dirty="0" smtClean="0"/>
              <a:t>(x)</a:t>
            </a:r>
          </a:p>
          <a:p>
            <a:r>
              <a:rPr lang="en-US" sz="1400" dirty="0" smtClean="0"/>
              <a:t>        return node</a:t>
            </a:r>
          </a:p>
        </p:txBody>
      </p:sp>
    </p:spTree>
    <p:extLst>
      <p:ext uri="{BB962C8B-B14F-4D97-AF65-F5344CB8AC3E}">
        <p14:creationId xmlns:p14="http://schemas.microsoft.com/office/powerpoint/2010/main" val="150039183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art 7"/>
          <p:cNvSpPr/>
          <p:nvPr/>
        </p:nvSpPr>
        <p:spPr>
          <a:xfrm>
            <a:off x="971477" y="122894"/>
            <a:ext cx="6931458" cy="6421455"/>
          </a:xfrm>
          <a:prstGeom prst="hear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8934" y="1354021"/>
            <a:ext cx="6465086" cy="1026899"/>
          </a:xfrm>
        </p:spPr>
        <p:txBody>
          <a:bodyPr>
            <a:normAutofit/>
          </a:bodyPr>
          <a:lstStyle/>
          <a:p>
            <a:pPr algn="l"/>
            <a:r>
              <a:rPr lang="en-US" dirty="0" smtClean="0">
                <a:solidFill>
                  <a:schemeClr val="bg1"/>
                </a:solidFill>
              </a:rPr>
              <a:t>Know your type signatures!</a:t>
            </a:r>
            <a:endParaRPr lang="en-US" dirty="0">
              <a:solidFill>
                <a:schemeClr val="bg1"/>
              </a:solidFill>
            </a:endParaRPr>
          </a:p>
        </p:txBody>
      </p:sp>
      <p:sp>
        <p:nvSpPr>
          <p:cNvPr id="5" name="Rectangle 4"/>
          <p:cNvSpPr/>
          <p:nvPr/>
        </p:nvSpPr>
        <p:spPr>
          <a:xfrm>
            <a:off x="1754559" y="2487171"/>
            <a:ext cx="5067364" cy="2308324"/>
          </a:xfrm>
          <a:prstGeom prst="rect">
            <a:avLst/>
          </a:prstGeom>
        </p:spPr>
        <p:txBody>
          <a:bodyPr wrap="square">
            <a:spAutoFit/>
          </a:bodyPr>
          <a:lstStyle/>
          <a:p>
            <a:r>
              <a:rPr lang="tr-TR" sz="2400" dirty="0" smtClean="0">
                <a:solidFill>
                  <a:schemeClr val="bg1"/>
                </a:solidFill>
              </a:rPr>
              <a:t># </a:t>
            </a:r>
            <a:r>
              <a:rPr lang="tr-TR" sz="2400" dirty="0" err="1" smtClean="0">
                <a:solidFill>
                  <a:schemeClr val="bg1"/>
                </a:solidFill>
              </a:rPr>
              <a:t>foo</a:t>
            </a:r>
            <a:r>
              <a:rPr lang="tr-TR" sz="2400" dirty="0" smtClean="0">
                <a:solidFill>
                  <a:schemeClr val="bg1"/>
                </a:solidFill>
              </a:rPr>
              <a:t> :: </a:t>
            </a:r>
            <a:r>
              <a:rPr lang="tr-TR" sz="2400" dirty="0" err="1" smtClean="0">
                <a:solidFill>
                  <a:schemeClr val="bg1"/>
                </a:solidFill>
              </a:rPr>
              <a:t>str</a:t>
            </a:r>
            <a:r>
              <a:rPr lang="tr-TR" sz="2400" dirty="0" smtClean="0">
                <a:solidFill>
                  <a:schemeClr val="bg1"/>
                </a:solidFill>
              </a:rPr>
              <a:t> -&gt; </a:t>
            </a:r>
            <a:r>
              <a:rPr lang="tr-TR" sz="2400" dirty="0" err="1" smtClean="0">
                <a:solidFill>
                  <a:schemeClr val="bg1"/>
                </a:solidFill>
              </a:rPr>
              <a:t>bool</a:t>
            </a:r>
            <a:r>
              <a:rPr lang="tr-TR" sz="2400" dirty="0" smtClean="0">
                <a:solidFill>
                  <a:schemeClr val="bg1"/>
                </a:solidFill>
              </a:rPr>
              <a:t> -&gt; </a:t>
            </a:r>
            <a:r>
              <a:rPr lang="tr-TR" sz="2400" dirty="0" err="1" smtClean="0">
                <a:solidFill>
                  <a:schemeClr val="bg1"/>
                </a:solidFill>
              </a:rPr>
              <a:t>str</a:t>
            </a:r>
            <a:endParaRPr lang="tr-TR" sz="2400" dirty="0" smtClean="0">
              <a:solidFill>
                <a:schemeClr val="bg1"/>
              </a:solidFill>
            </a:endParaRPr>
          </a:p>
          <a:p>
            <a:r>
              <a:rPr lang="tr-TR" sz="2400" dirty="0" smtClean="0">
                <a:solidFill>
                  <a:schemeClr val="bg1"/>
                </a:solidFill>
              </a:rPr>
              <a:t>def </a:t>
            </a:r>
            <a:r>
              <a:rPr lang="tr-TR" sz="2400" dirty="0" err="1" smtClean="0">
                <a:solidFill>
                  <a:schemeClr val="bg1"/>
                </a:solidFill>
              </a:rPr>
              <a:t>foo</a:t>
            </a:r>
            <a:r>
              <a:rPr lang="tr-TR" sz="2400" dirty="0" smtClean="0">
                <a:solidFill>
                  <a:schemeClr val="bg1"/>
                </a:solidFill>
              </a:rPr>
              <a:t>(</a:t>
            </a:r>
            <a:r>
              <a:rPr lang="tr-TR" sz="2400" dirty="0" err="1" smtClean="0">
                <a:solidFill>
                  <a:schemeClr val="bg1"/>
                </a:solidFill>
              </a:rPr>
              <a:t>hello</a:t>
            </a:r>
            <a:r>
              <a:rPr lang="tr-TR" sz="2400" dirty="0" smtClean="0">
                <a:solidFill>
                  <a:schemeClr val="bg1"/>
                </a:solidFill>
              </a:rPr>
              <a:t>='', baz=True):</a:t>
            </a:r>
          </a:p>
          <a:p>
            <a:r>
              <a:rPr lang="tr-TR" sz="2400" dirty="0" smtClean="0">
                <a:solidFill>
                  <a:schemeClr val="bg1"/>
                </a:solidFill>
              </a:rPr>
              <a:t>    </a:t>
            </a:r>
            <a:r>
              <a:rPr lang="tr-TR" sz="2400" dirty="0" err="1" smtClean="0">
                <a:solidFill>
                  <a:schemeClr val="bg1"/>
                </a:solidFill>
              </a:rPr>
              <a:t>if</a:t>
            </a:r>
            <a:r>
              <a:rPr lang="tr-TR" sz="2400" dirty="0" smtClean="0">
                <a:solidFill>
                  <a:schemeClr val="bg1"/>
                </a:solidFill>
              </a:rPr>
              <a:t> baz:</a:t>
            </a:r>
          </a:p>
          <a:p>
            <a:r>
              <a:rPr lang="tr-TR" sz="2400" dirty="0" smtClean="0">
                <a:solidFill>
                  <a:schemeClr val="bg1"/>
                </a:solidFill>
              </a:rPr>
              <a:t>        </a:t>
            </a:r>
            <a:r>
              <a:rPr lang="tr-TR" sz="2400" dirty="0" err="1" smtClean="0">
                <a:solidFill>
                  <a:schemeClr val="bg1"/>
                </a:solidFill>
              </a:rPr>
              <a:t>return</a:t>
            </a:r>
            <a:r>
              <a:rPr lang="tr-TR" sz="2400" dirty="0" smtClean="0">
                <a:solidFill>
                  <a:schemeClr val="bg1"/>
                </a:solidFill>
              </a:rPr>
              <a:t> ', '.</a:t>
            </a:r>
            <a:r>
              <a:rPr lang="tr-TR" sz="2400" dirty="0" err="1" smtClean="0">
                <a:solidFill>
                  <a:schemeClr val="bg1"/>
                </a:solidFill>
              </a:rPr>
              <a:t>join</a:t>
            </a:r>
            <a:r>
              <a:rPr lang="tr-TR" sz="2400" dirty="0" smtClean="0">
                <a:solidFill>
                  <a:schemeClr val="bg1"/>
                </a:solidFill>
              </a:rPr>
              <a:t>((</a:t>
            </a:r>
            <a:r>
              <a:rPr lang="tr-TR" sz="2400" dirty="0" err="1" smtClean="0">
                <a:solidFill>
                  <a:schemeClr val="bg1"/>
                </a:solidFill>
              </a:rPr>
              <a:t>hello</a:t>
            </a:r>
            <a:r>
              <a:rPr lang="tr-TR" sz="2400" dirty="0" smtClean="0">
                <a:solidFill>
                  <a:schemeClr val="bg1"/>
                </a:solidFill>
              </a:rPr>
              <a:t>, ‘i </a:t>
            </a:r>
            <a:r>
              <a:rPr lang="tr-TR" sz="2400" dirty="0" err="1" smtClean="0">
                <a:solidFill>
                  <a:schemeClr val="bg1"/>
                </a:solidFill>
              </a:rPr>
              <a:t>love</a:t>
            </a:r>
            <a:r>
              <a:rPr lang="tr-TR" sz="2400" dirty="0" smtClean="0">
                <a:solidFill>
                  <a:schemeClr val="bg1"/>
                </a:solidFill>
              </a:rPr>
              <a:t> </a:t>
            </a:r>
            <a:r>
              <a:rPr lang="tr-TR" sz="2400" dirty="0" err="1" smtClean="0">
                <a:solidFill>
                  <a:schemeClr val="bg1"/>
                </a:solidFill>
              </a:rPr>
              <a:t>you</a:t>
            </a:r>
            <a:r>
              <a:rPr lang="tr-TR" sz="2400" dirty="0" smtClean="0">
                <a:solidFill>
                  <a:schemeClr val="bg1"/>
                </a:solidFill>
              </a:rPr>
              <a:t>'))</a:t>
            </a:r>
          </a:p>
          <a:p>
            <a:r>
              <a:rPr lang="tr-TR" sz="2400" dirty="0" smtClean="0">
                <a:solidFill>
                  <a:schemeClr val="bg1"/>
                </a:solidFill>
              </a:rPr>
              <a:t>    else:</a:t>
            </a:r>
          </a:p>
          <a:p>
            <a:r>
              <a:rPr lang="tr-TR" sz="2400" dirty="0" smtClean="0">
                <a:solidFill>
                  <a:schemeClr val="bg1"/>
                </a:solidFill>
              </a:rPr>
              <a:t>        </a:t>
            </a:r>
            <a:r>
              <a:rPr lang="tr-TR" sz="2400" dirty="0" err="1" smtClean="0">
                <a:solidFill>
                  <a:schemeClr val="bg1"/>
                </a:solidFill>
              </a:rPr>
              <a:t>return</a:t>
            </a:r>
            <a:r>
              <a:rPr lang="tr-TR" sz="2400" dirty="0" smtClean="0">
                <a:solidFill>
                  <a:schemeClr val="bg1"/>
                </a:solidFill>
              </a:rPr>
              <a:t> ', '.</a:t>
            </a:r>
            <a:r>
              <a:rPr lang="tr-TR" sz="2400" dirty="0" err="1" smtClean="0">
                <a:solidFill>
                  <a:schemeClr val="bg1"/>
                </a:solidFill>
              </a:rPr>
              <a:t>join</a:t>
            </a:r>
            <a:r>
              <a:rPr lang="tr-TR" sz="2400" dirty="0" smtClean="0">
                <a:solidFill>
                  <a:schemeClr val="bg1"/>
                </a:solidFill>
              </a:rPr>
              <a:t>((</a:t>
            </a:r>
            <a:r>
              <a:rPr lang="tr-TR" sz="2400" dirty="0" err="1" smtClean="0">
                <a:solidFill>
                  <a:schemeClr val="bg1"/>
                </a:solidFill>
              </a:rPr>
              <a:t>hello</a:t>
            </a:r>
            <a:r>
              <a:rPr lang="tr-TR" sz="2400" dirty="0" smtClean="0">
                <a:solidFill>
                  <a:schemeClr val="bg1"/>
                </a:solidFill>
              </a:rPr>
              <a:t>, 'i </a:t>
            </a:r>
            <a:r>
              <a:rPr lang="tr-TR" sz="2400" dirty="0" err="1" smtClean="0">
                <a:solidFill>
                  <a:schemeClr val="bg1"/>
                </a:solidFill>
              </a:rPr>
              <a:t>hate</a:t>
            </a:r>
            <a:r>
              <a:rPr lang="tr-TR" sz="2400" dirty="0" smtClean="0">
                <a:solidFill>
                  <a:schemeClr val="bg1"/>
                </a:solidFill>
              </a:rPr>
              <a:t> </a:t>
            </a:r>
            <a:r>
              <a:rPr lang="tr-TR" sz="2400" dirty="0" err="1" smtClean="0">
                <a:solidFill>
                  <a:schemeClr val="bg1"/>
                </a:solidFill>
              </a:rPr>
              <a:t>you</a:t>
            </a:r>
            <a:r>
              <a:rPr lang="tr-TR" sz="2400" dirty="0" smtClean="0">
                <a:solidFill>
                  <a:schemeClr val="bg1"/>
                </a:solidFill>
              </a:rPr>
              <a:t>'))</a:t>
            </a:r>
            <a:endParaRPr lang="tr-TR" sz="2400" dirty="0">
              <a:solidFill>
                <a:schemeClr val="bg1"/>
              </a:solidFill>
            </a:endParaRPr>
          </a:p>
        </p:txBody>
      </p:sp>
    </p:spTree>
    <p:extLst>
      <p:ext uri="{BB962C8B-B14F-4D97-AF65-F5344CB8AC3E}">
        <p14:creationId xmlns:p14="http://schemas.microsoft.com/office/powerpoint/2010/main" val="189066677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you can prevent bad code</a:t>
            </a:r>
            <a:endParaRPr lang="en-US" dirty="0"/>
          </a:p>
        </p:txBody>
      </p:sp>
      <p:pic>
        <p:nvPicPr>
          <p:cNvPr id="4" name="Picture 3"/>
          <p:cNvPicPr>
            <a:picLocks noChangeAspect="1"/>
          </p:cNvPicPr>
          <p:nvPr/>
        </p:nvPicPr>
        <p:blipFill>
          <a:blip r:embed="rId3"/>
          <a:stretch>
            <a:fillRect/>
          </a:stretch>
        </p:blipFill>
        <p:spPr>
          <a:xfrm>
            <a:off x="2032000" y="1417638"/>
            <a:ext cx="4830481" cy="4830481"/>
          </a:xfrm>
          <a:prstGeom prst="rect">
            <a:avLst/>
          </a:prstGeom>
        </p:spPr>
      </p:pic>
    </p:spTree>
    <p:extLst>
      <p:ext uri="{BB962C8B-B14F-4D97-AF65-F5344CB8AC3E}">
        <p14:creationId xmlns:p14="http://schemas.microsoft.com/office/powerpoint/2010/main" val="30655853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7365" y="2791790"/>
            <a:ext cx="8229600" cy="780685"/>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t>Let’s set the record straight…</a:t>
            </a:r>
            <a:endParaRPr lang="en-US" sz="4800" dirty="0"/>
          </a:p>
        </p:txBody>
      </p:sp>
    </p:spTree>
    <p:extLst>
      <p:ext uri="{BB962C8B-B14F-4D97-AF65-F5344CB8AC3E}">
        <p14:creationId xmlns:p14="http://schemas.microsoft.com/office/powerpoint/2010/main" val="139733265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normAutofit/>
          </a:bodyPr>
          <a:lstStyle/>
          <a:p>
            <a:r>
              <a:rPr lang="en-US" sz="1400" dirty="0" smtClean="0"/>
              <a:t>Slide 1: </a:t>
            </a:r>
            <a:r>
              <a:rPr lang="pl-PL" sz="1400" dirty="0" smtClean="0">
                <a:hlinkClick r:id="rId2"/>
              </a:rPr>
              <a:t>http://www.frigginrandom.com/wp-content/uploads/2008/11/badass-chick.jpg</a:t>
            </a:r>
            <a:endParaRPr lang="pl-PL" sz="1400" dirty="0"/>
          </a:p>
          <a:p>
            <a:r>
              <a:rPr lang="pl-PL" sz="1400" dirty="0" err="1" smtClean="0"/>
              <a:t>Slide</a:t>
            </a:r>
            <a:r>
              <a:rPr lang="pl-PL" sz="1400" dirty="0" smtClean="0"/>
              <a:t> 2: </a:t>
            </a:r>
            <a:r>
              <a:rPr lang="en-US" sz="1400" dirty="0" smtClean="0">
                <a:hlinkClick r:id="rId3"/>
              </a:rPr>
              <a:t>http://www.elkabong.com/intersection00/images/computer_garden.jpg</a:t>
            </a:r>
            <a:endParaRPr lang="en-US" sz="1400" dirty="0" smtClean="0"/>
          </a:p>
          <a:p>
            <a:r>
              <a:rPr lang="da-DK" sz="1400" dirty="0" smtClean="0"/>
              <a:t>Slide 3: </a:t>
            </a:r>
            <a:r>
              <a:rPr lang="da-DK" sz="1400" dirty="0" smtClean="0">
                <a:hlinkClick r:id="rId4"/>
              </a:rPr>
              <a:t>http://s2.hubimg.com/u/768433_f520.jpg</a:t>
            </a:r>
            <a:r>
              <a:rPr lang="da-DK" sz="1400" dirty="0" smtClean="0"/>
              <a:t> (stolen or </a:t>
            </a:r>
            <a:r>
              <a:rPr lang="da-DK" sz="1400" dirty="0" err="1" smtClean="0"/>
              <a:t>something</a:t>
            </a:r>
            <a:r>
              <a:rPr lang="da-DK" sz="1400" dirty="0" smtClean="0"/>
              <a:t>:( ) </a:t>
            </a:r>
            <a:endParaRPr lang="en-US" sz="1400" dirty="0" smtClean="0"/>
          </a:p>
          <a:p>
            <a:r>
              <a:rPr lang="en-US" sz="1400" dirty="0" smtClean="0"/>
              <a:t>Slide 4: </a:t>
            </a:r>
            <a:r>
              <a:rPr lang="pl-PL" sz="1400" dirty="0" smtClean="0">
                <a:hlinkClick r:id="rId5"/>
              </a:rPr>
              <a:t>http://29.media.tumblr.com/tumblr_l06iwwneEY1qanc92o1_500.jpg</a:t>
            </a:r>
            <a:endParaRPr lang="pl-PL" sz="1400" dirty="0"/>
          </a:p>
          <a:p>
            <a:r>
              <a:rPr lang="pl-PL" sz="1400" dirty="0" err="1" smtClean="0"/>
              <a:t>Slide</a:t>
            </a:r>
            <a:r>
              <a:rPr lang="pl-PL" sz="1400" dirty="0" smtClean="0"/>
              <a:t> 8: </a:t>
            </a:r>
            <a:r>
              <a:rPr lang="en-US" sz="1400" dirty="0" smtClean="0">
                <a:hlinkClick r:id="rId6"/>
              </a:rPr>
              <a:t>http://mindthegapcanada.files.wordpress.com/2011/01/elder-god-douchebag-elder-god-douchebag-manly-demotivational-poster-1244110369.jpg</a:t>
            </a:r>
            <a:endParaRPr lang="en-US" sz="1400" dirty="0" smtClean="0"/>
          </a:p>
          <a:p>
            <a:r>
              <a:rPr lang="en-US" sz="1400" dirty="0" smtClean="0"/>
              <a:t>S</a:t>
            </a:r>
            <a:r>
              <a:rPr lang="sv-SE" sz="1400" dirty="0" err="1" smtClean="0"/>
              <a:t>lide</a:t>
            </a:r>
            <a:r>
              <a:rPr lang="sv-SE" sz="1400" dirty="0"/>
              <a:t> </a:t>
            </a:r>
            <a:r>
              <a:rPr lang="sv-SE" sz="1400" dirty="0" smtClean="0"/>
              <a:t>9: http://4.bp.blogspot.com/_DnPwaEn8aGE/TKpEn90EkdI/AAAAAAAALo8/XIa6qG66TJk/s1600/sn2.jpg</a:t>
            </a:r>
            <a:endParaRPr lang="en-US" sz="1400" dirty="0" smtClean="0"/>
          </a:p>
          <a:p>
            <a:endParaRPr lang="pl-PL" sz="1000" dirty="0" smtClean="0"/>
          </a:p>
          <a:p>
            <a:r>
              <a:rPr lang="en-US" sz="1400" dirty="0" smtClean="0"/>
              <a:t>Slide 11: </a:t>
            </a:r>
            <a:r>
              <a:rPr lang="en-US" sz="1400" dirty="0" smtClean="0">
                <a:hlinkClick r:id="rId7"/>
              </a:rPr>
              <a:t>http://www.clumsycrooks.com/media/files18/pictures/tight_spot.jpg</a:t>
            </a:r>
            <a:endParaRPr lang="en-US" sz="1400" dirty="0" smtClean="0"/>
          </a:p>
          <a:p>
            <a:r>
              <a:rPr lang="en-US" sz="1400" dirty="0" smtClean="0"/>
              <a:t>Slide 15: </a:t>
            </a:r>
            <a:r>
              <a:rPr lang="en-US" sz="1400" dirty="0" smtClean="0">
                <a:hlinkClick r:id="rId8"/>
              </a:rPr>
              <a:t>http://hispaniclondon.files.wordpress.com/2011/01/one-house.jpg</a:t>
            </a:r>
            <a:endParaRPr lang="en-US" sz="1400" dirty="0" smtClean="0"/>
          </a:p>
          <a:p>
            <a:r>
              <a:rPr lang="en-US" sz="1400" dirty="0" smtClean="0"/>
              <a:t>And a whole bunch of other photos which I forgot to credit, apologies!</a:t>
            </a:r>
          </a:p>
        </p:txBody>
      </p:sp>
    </p:spTree>
    <p:extLst>
      <p:ext uri="{BB962C8B-B14F-4D97-AF65-F5344CB8AC3E}">
        <p14:creationId xmlns:p14="http://schemas.microsoft.com/office/powerpoint/2010/main" val="30597756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0" y="5168885"/>
            <a:ext cx="3426957" cy="1209344"/>
          </a:xfrm>
        </p:spPr>
        <p:txBody>
          <a:bodyPr/>
          <a:lstStyle/>
          <a:p>
            <a:pPr marL="0" indent="0" algn="r">
              <a:buNone/>
            </a:pPr>
            <a:r>
              <a:rPr lang="en-US" dirty="0" smtClean="0"/>
              <a:t>Coding does not make you a badass</a:t>
            </a:r>
          </a:p>
          <a:p>
            <a:pPr marL="457200" lvl="1" indent="0">
              <a:buNone/>
            </a:pPr>
            <a:endParaRPr lang="en-US" dirty="0"/>
          </a:p>
        </p:txBody>
      </p:sp>
      <p:pic>
        <p:nvPicPr>
          <p:cNvPr id="4" name="Picture 3" descr="badass-chick.jpg"/>
          <p:cNvPicPr>
            <a:picLocks noChangeAspect="1"/>
          </p:cNvPicPr>
          <p:nvPr/>
        </p:nvPicPr>
        <p:blipFill rotWithShape="1">
          <a:blip r:embed="rId3">
            <a:extLst>
              <a:ext uri="{28A0092B-C50C-407E-A947-70E740481C1C}">
                <a14:useLocalDpi xmlns:a14="http://schemas.microsoft.com/office/drawing/2010/main" val="0"/>
              </a:ext>
            </a:extLst>
          </a:blip>
          <a:srcRect l="29642" r="9160"/>
          <a:stretch/>
        </p:blipFill>
        <p:spPr>
          <a:xfrm>
            <a:off x="3513331" y="0"/>
            <a:ext cx="5630669" cy="6904874"/>
          </a:xfrm>
          <a:prstGeom prst="rect">
            <a:avLst/>
          </a:prstGeom>
        </p:spPr>
      </p:pic>
    </p:spTree>
    <p:extLst>
      <p:ext uri="{BB962C8B-B14F-4D97-AF65-F5344CB8AC3E}">
        <p14:creationId xmlns:p14="http://schemas.microsoft.com/office/powerpoint/2010/main" val="38675657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5900" y="1474287"/>
            <a:ext cx="3435270" cy="1608640"/>
          </a:xfrm>
        </p:spPr>
        <p:txBody>
          <a:bodyPr>
            <a:normAutofit/>
          </a:bodyPr>
          <a:lstStyle/>
          <a:p>
            <a:pPr marL="0" indent="0">
              <a:buNone/>
            </a:pPr>
            <a:r>
              <a:rPr lang="en-US" dirty="0" smtClean="0"/>
              <a:t>Programming is not gardening.</a:t>
            </a:r>
            <a:endParaRPr lang="en-US" dirty="0"/>
          </a:p>
        </p:txBody>
      </p:sp>
      <p:pic>
        <p:nvPicPr>
          <p:cNvPr id="4" name="Picture 3" descr="computer_gard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163" y="0"/>
            <a:ext cx="8287273" cy="6858000"/>
          </a:xfrm>
          <a:prstGeom prst="rect">
            <a:avLst/>
          </a:prstGeom>
        </p:spPr>
      </p:pic>
    </p:spTree>
    <p:extLst>
      <p:ext uri="{BB962C8B-B14F-4D97-AF65-F5344CB8AC3E}">
        <p14:creationId xmlns:p14="http://schemas.microsoft.com/office/powerpoint/2010/main" val="34847109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34"/>
            <a:ext cx="8229600" cy="2977001"/>
          </a:xfrm>
        </p:spPr>
        <p:txBody>
          <a:bodyPr>
            <a:normAutofit fontScale="90000"/>
          </a:bodyPr>
          <a:lstStyle/>
          <a:p>
            <a:pPr algn="l"/>
            <a:r>
              <a:rPr lang="en-US" dirty="0" smtClean="0"/>
              <a:t>Programming is not a poorly defined metaphor so I can get more page views and sound really awesome and get </a:t>
            </a:r>
            <a:r>
              <a:rPr lang="en-US" dirty="0" err="1" smtClean="0"/>
              <a:t>retweeted</a:t>
            </a:r>
            <a:r>
              <a:rPr lang="en-US" dirty="0" smtClean="0"/>
              <a:t> and shit...</a:t>
            </a:r>
            <a:endParaRPr lang="en-US" dirty="0"/>
          </a:p>
        </p:txBody>
      </p:sp>
    </p:spTree>
    <p:extLst>
      <p:ext uri="{BB962C8B-B14F-4D97-AF65-F5344CB8AC3E}">
        <p14:creationId xmlns:p14="http://schemas.microsoft.com/office/powerpoint/2010/main" val="15530793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6894576"/>
          </a:xfrm>
          <a:prstGeom prst="rect">
            <a:avLst/>
          </a:prstGeom>
        </p:spPr>
      </p:pic>
      <p:sp>
        <p:nvSpPr>
          <p:cNvPr id="2" name="Title 1"/>
          <p:cNvSpPr>
            <a:spLocks noGrp="1"/>
          </p:cNvSpPr>
          <p:nvPr>
            <p:ph type="title"/>
          </p:nvPr>
        </p:nvSpPr>
        <p:spPr>
          <a:xfrm>
            <a:off x="219634" y="200614"/>
            <a:ext cx="9785542" cy="702956"/>
          </a:xfrm>
        </p:spPr>
        <p:txBody>
          <a:bodyPr>
            <a:normAutofit fontScale="90000"/>
          </a:bodyPr>
          <a:lstStyle/>
          <a:p>
            <a:pPr marL="0" indent="0" algn="l"/>
            <a:r>
              <a:rPr lang="en-US" dirty="0" smtClean="0"/>
              <a:t>P</a:t>
            </a:r>
            <a:r>
              <a:rPr lang="en-US" dirty="0" smtClean="0"/>
              <a:t>rogramming is useful!</a:t>
            </a:r>
            <a:endParaRPr lang="en-US" dirty="0"/>
          </a:p>
        </p:txBody>
      </p:sp>
    </p:spTree>
    <p:extLst>
      <p:ext uri="{BB962C8B-B14F-4D97-AF65-F5344CB8AC3E}">
        <p14:creationId xmlns:p14="http://schemas.microsoft.com/office/powerpoint/2010/main" val="18165720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768433_f52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746" y="520213"/>
            <a:ext cx="4863497" cy="5190847"/>
          </a:xfrm>
          <a:prstGeom prst="rect">
            <a:avLst/>
          </a:prstGeom>
        </p:spPr>
      </p:pic>
      <p:sp>
        <p:nvSpPr>
          <p:cNvPr id="6" name="TextBox 5"/>
          <p:cNvSpPr txBox="1"/>
          <p:nvPr/>
        </p:nvSpPr>
        <p:spPr>
          <a:xfrm>
            <a:off x="422468" y="2454764"/>
            <a:ext cx="3910252" cy="1077218"/>
          </a:xfrm>
          <a:prstGeom prst="rect">
            <a:avLst/>
          </a:prstGeom>
          <a:noFill/>
        </p:spPr>
        <p:txBody>
          <a:bodyPr wrap="square" rtlCol="0">
            <a:spAutoFit/>
          </a:bodyPr>
          <a:lstStyle/>
          <a:p>
            <a:r>
              <a:rPr lang="en-US" sz="3200" dirty="0" smtClean="0"/>
              <a:t>And </a:t>
            </a:r>
            <a:r>
              <a:rPr lang="en-US" sz="3200" dirty="0"/>
              <a:t>y</a:t>
            </a:r>
            <a:r>
              <a:rPr lang="en-US" sz="3200" dirty="0" smtClean="0"/>
              <a:t>ou’re a programmer!</a:t>
            </a:r>
            <a:endParaRPr lang="en-US" sz="3200" dirty="0"/>
          </a:p>
        </p:txBody>
      </p:sp>
    </p:spTree>
    <p:extLst>
      <p:ext uri="{BB962C8B-B14F-4D97-AF65-F5344CB8AC3E}">
        <p14:creationId xmlns:p14="http://schemas.microsoft.com/office/powerpoint/2010/main" val="26474449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4995"/>
            <a:ext cx="8229600" cy="1143000"/>
          </a:xfrm>
        </p:spPr>
        <p:txBody>
          <a:bodyPr/>
          <a:lstStyle/>
          <a:p>
            <a:r>
              <a:rPr lang="en-US" dirty="0" smtClean="0"/>
              <a:t>That makes you a winner!</a:t>
            </a:r>
            <a:endParaRPr lang="en-US" dirty="0"/>
          </a:p>
        </p:txBody>
      </p:sp>
    </p:spTree>
    <p:extLst>
      <p:ext uri="{BB962C8B-B14F-4D97-AF65-F5344CB8AC3E}">
        <p14:creationId xmlns:p14="http://schemas.microsoft.com/office/powerpoint/2010/main" val="21601562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1337</TotalTime>
  <Words>1664</Words>
  <Application>Microsoft Macintosh PowerPoint</Application>
  <PresentationFormat>On-screen Show (4:3)</PresentationFormat>
  <Paragraphs>130</Paragraphs>
  <Slides>30</Slides>
  <Notes>27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Code Maintenance</vt:lpstr>
      <vt:lpstr>Disclaimer</vt:lpstr>
      <vt:lpstr>PowerPoint Presentation</vt:lpstr>
      <vt:lpstr>PowerPoint Presentation</vt:lpstr>
      <vt:lpstr>PowerPoint Presentation</vt:lpstr>
      <vt:lpstr>Programming is not a poorly defined metaphor so I can get more page views and sound really awesome and get retweeted and shit...</vt:lpstr>
      <vt:lpstr>Programming is useful!</vt:lpstr>
      <vt:lpstr>PowerPoint Presentation</vt:lpstr>
      <vt:lpstr>That makes you a winner!</vt:lpstr>
      <vt:lpstr>There are many like you</vt:lpstr>
      <vt:lpstr>In fact, there are many characters involved</vt:lpstr>
      <vt:lpstr>Business owners</vt:lpstr>
      <vt:lpstr>Other Programmers </vt:lpstr>
      <vt:lpstr>And then, there are the users</vt:lpstr>
      <vt:lpstr>You must listen to others</vt:lpstr>
      <vt:lpstr>You can’t be an expert on everything*</vt:lpstr>
      <vt:lpstr>A few more things about programming</vt:lpstr>
      <vt:lpstr>REALITY CHECK</vt:lpstr>
      <vt:lpstr>The code you write will haunt you</vt:lpstr>
      <vt:lpstr>You need to deal with constraints</vt:lpstr>
      <vt:lpstr>Don't be selfish</vt:lpstr>
      <vt:lpstr>PowerPoint Presentation</vt:lpstr>
      <vt:lpstr>Code atrophies as systems change</vt:lpstr>
      <vt:lpstr>Know who wrote the code</vt:lpstr>
      <vt:lpstr>Use the commit messages</vt:lpstr>
      <vt:lpstr>Use the Freaking Documentation!</vt:lpstr>
      <vt:lpstr>Read the source code</vt:lpstr>
      <vt:lpstr>Know your type signatures!</vt:lpstr>
      <vt:lpstr>Only you can prevent bad code</vt:lpstr>
      <vt:lpstr>Credits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Maintenance</dc:title>
  <dc:creator>Dan Colish</dc:creator>
  <cp:lastModifiedBy>Dan Colish</cp:lastModifiedBy>
  <cp:revision>246</cp:revision>
  <dcterms:created xsi:type="dcterms:W3CDTF">2011-05-10T03:31:56Z</dcterms:created>
  <dcterms:modified xsi:type="dcterms:W3CDTF">2011-05-11T01:48:58Z</dcterms:modified>
</cp:coreProperties>
</file>