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61" r:id="rId6"/>
    <p:sldId id="257" r:id="rId7"/>
    <p:sldId id="265" r:id="rId8"/>
    <p:sldId id="258" r:id="rId9"/>
    <p:sldId id="259" r:id="rId10"/>
    <p:sldId id="260" r:id="rId11"/>
    <p:sldId id="262"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8" autoAdjust="0"/>
    <p:restoredTop sz="83741" autoAdjust="0"/>
  </p:normalViewPr>
  <p:slideViewPr>
    <p:cSldViewPr>
      <p:cViewPr>
        <p:scale>
          <a:sx n="105" d="100"/>
          <a:sy n="105" d="100"/>
        </p:scale>
        <p:origin x="-1808" y="-4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4" d="100"/>
        <a:sy n="184"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FD9EA2-91A9-4523-816B-D56496AA0703}"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89CAB8DB-7600-4876-9D1C-3EAC550179CC}">
      <dgm:prSet phldrT="[Text]" custT="1"/>
      <dgm:spPr/>
      <dgm:t>
        <a:bodyPr/>
        <a:lstStyle/>
        <a:p>
          <a:r>
            <a:rPr lang="en-US" sz="1800" dirty="0" smtClean="0"/>
            <a:t>Strings</a:t>
          </a:r>
        </a:p>
      </dgm:t>
    </dgm:pt>
    <dgm:pt modelId="{A5A132B8-A4F8-4F41-B936-6F4AE06414F5}" type="parTrans" cxnId="{575524EF-4399-4420-B24D-F9981FBB63E3}">
      <dgm:prSet/>
      <dgm:spPr/>
      <dgm:t>
        <a:bodyPr/>
        <a:lstStyle/>
        <a:p>
          <a:endParaRPr lang="en-US" sz="1800"/>
        </a:p>
      </dgm:t>
    </dgm:pt>
    <dgm:pt modelId="{188C6260-BFA9-43B5-9D26-019653134FAA}" type="sibTrans" cxnId="{575524EF-4399-4420-B24D-F9981FBB63E3}">
      <dgm:prSet/>
      <dgm:spPr/>
      <dgm:t>
        <a:bodyPr/>
        <a:lstStyle/>
        <a:p>
          <a:endParaRPr lang="en-US" sz="1800"/>
        </a:p>
      </dgm:t>
    </dgm:pt>
    <dgm:pt modelId="{5C59DAC1-DFE9-4403-B021-E73F72DDCDD5}">
      <dgm:prSet phldrT="[Text]" custT="1"/>
      <dgm:spPr/>
      <dgm:t>
        <a:bodyPr/>
        <a:lstStyle/>
        <a:p>
          <a:r>
            <a:rPr lang="en-US" sz="1800" dirty="0" smtClean="0"/>
            <a:t>Hashes</a:t>
          </a:r>
          <a:endParaRPr lang="en-US" sz="1800" dirty="0"/>
        </a:p>
      </dgm:t>
    </dgm:pt>
    <dgm:pt modelId="{9D7B491F-C76D-43E2-8031-7829B3DD5A1E}" type="parTrans" cxnId="{66E93FA5-2BB4-47AD-A9F6-A222571152F5}">
      <dgm:prSet/>
      <dgm:spPr/>
      <dgm:t>
        <a:bodyPr/>
        <a:lstStyle/>
        <a:p>
          <a:endParaRPr lang="en-US" sz="1800"/>
        </a:p>
      </dgm:t>
    </dgm:pt>
    <dgm:pt modelId="{DD6E7784-3FF2-4FED-BE79-233B77C3B6A9}" type="sibTrans" cxnId="{66E93FA5-2BB4-47AD-A9F6-A222571152F5}">
      <dgm:prSet/>
      <dgm:spPr/>
      <dgm:t>
        <a:bodyPr/>
        <a:lstStyle/>
        <a:p>
          <a:endParaRPr lang="en-US" sz="1800"/>
        </a:p>
      </dgm:t>
    </dgm:pt>
    <dgm:pt modelId="{76E006CC-8B5E-421F-B9C7-D523A40B250C}">
      <dgm:prSet phldrT="[Text]" custT="1"/>
      <dgm:spPr/>
      <dgm:t>
        <a:bodyPr/>
        <a:lstStyle/>
        <a:p>
          <a:r>
            <a:rPr lang="en-US" sz="1800" dirty="0" smtClean="0"/>
            <a:t>Integers</a:t>
          </a:r>
          <a:endParaRPr lang="en-US" sz="1800" dirty="0"/>
        </a:p>
      </dgm:t>
    </dgm:pt>
    <dgm:pt modelId="{95EC496C-92D3-48B1-BDDA-3EA5F5169BC7}" type="parTrans" cxnId="{B24C659E-BF11-4C26-857E-82920371754B}">
      <dgm:prSet/>
      <dgm:spPr/>
      <dgm:t>
        <a:bodyPr/>
        <a:lstStyle/>
        <a:p>
          <a:endParaRPr lang="en-US" sz="1800"/>
        </a:p>
      </dgm:t>
    </dgm:pt>
    <dgm:pt modelId="{D27774C3-1E86-491D-A73B-7C03AD40E05B}" type="sibTrans" cxnId="{B24C659E-BF11-4C26-857E-82920371754B}">
      <dgm:prSet/>
      <dgm:spPr/>
      <dgm:t>
        <a:bodyPr/>
        <a:lstStyle/>
        <a:p>
          <a:endParaRPr lang="en-US" sz="1800"/>
        </a:p>
      </dgm:t>
    </dgm:pt>
    <dgm:pt modelId="{1E7283B3-9567-4D2A-BA95-5188CBBF8C52}">
      <dgm:prSet phldrT="[Text]" custT="1"/>
      <dgm:spPr/>
      <dgm:t>
        <a:bodyPr/>
        <a:lstStyle/>
        <a:p>
          <a:r>
            <a:rPr lang="en-US" sz="1800" dirty="0" smtClean="0"/>
            <a:t>Sets</a:t>
          </a:r>
          <a:endParaRPr lang="en-US" sz="1800" dirty="0"/>
        </a:p>
      </dgm:t>
    </dgm:pt>
    <dgm:pt modelId="{EB04FD67-A009-407C-B1D9-6F431BD5B222}" type="parTrans" cxnId="{5149172D-671E-4D21-868E-C434F925C636}">
      <dgm:prSet/>
      <dgm:spPr/>
      <dgm:t>
        <a:bodyPr/>
        <a:lstStyle/>
        <a:p>
          <a:endParaRPr lang="en-US" sz="1800"/>
        </a:p>
      </dgm:t>
    </dgm:pt>
    <dgm:pt modelId="{B78DF99A-F2A5-41FE-B784-0BC0CBA190F6}" type="sibTrans" cxnId="{5149172D-671E-4D21-868E-C434F925C636}">
      <dgm:prSet/>
      <dgm:spPr/>
      <dgm:t>
        <a:bodyPr/>
        <a:lstStyle/>
        <a:p>
          <a:endParaRPr lang="en-US" sz="1800"/>
        </a:p>
      </dgm:t>
    </dgm:pt>
    <dgm:pt modelId="{5703D459-6E16-41A5-9431-0EF1E639E896}" type="pres">
      <dgm:prSet presAssocID="{8CFD9EA2-91A9-4523-816B-D56496AA0703}" presName="diagram" presStyleCnt="0">
        <dgm:presLayoutVars>
          <dgm:dir/>
          <dgm:resizeHandles val="exact"/>
        </dgm:presLayoutVars>
      </dgm:prSet>
      <dgm:spPr/>
      <dgm:t>
        <a:bodyPr/>
        <a:lstStyle/>
        <a:p>
          <a:endParaRPr lang="en-US"/>
        </a:p>
      </dgm:t>
    </dgm:pt>
    <dgm:pt modelId="{308635D4-1522-4B31-ACAE-47B921CE20BA}" type="pres">
      <dgm:prSet presAssocID="{89CAB8DB-7600-4876-9D1C-3EAC550179CC}" presName="node" presStyleLbl="node1" presStyleIdx="0" presStyleCnt="4">
        <dgm:presLayoutVars>
          <dgm:bulletEnabled val="1"/>
        </dgm:presLayoutVars>
      </dgm:prSet>
      <dgm:spPr/>
      <dgm:t>
        <a:bodyPr/>
        <a:lstStyle/>
        <a:p>
          <a:endParaRPr lang="en-US"/>
        </a:p>
      </dgm:t>
    </dgm:pt>
    <dgm:pt modelId="{32685441-C88D-4028-A6E2-2FB1E19F4238}" type="pres">
      <dgm:prSet presAssocID="{188C6260-BFA9-43B5-9D26-019653134FAA}" presName="sibTrans" presStyleCnt="0"/>
      <dgm:spPr/>
    </dgm:pt>
    <dgm:pt modelId="{D3F30833-D0AA-467E-B7DB-E0BF055806AC}" type="pres">
      <dgm:prSet presAssocID="{5C59DAC1-DFE9-4403-B021-E73F72DDCDD5}" presName="node" presStyleLbl="node1" presStyleIdx="1" presStyleCnt="4" custLinFactNeighborX="5553">
        <dgm:presLayoutVars>
          <dgm:bulletEnabled val="1"/>
        </dgm:presLayoutVars>
      </dgm:prSet>
      <dgm:spPr/>
      <dgm:t>
        <a:bodyPr/>
        <a:lstStyle/>
        <a:p>
          <a:endParaRPr lang="en-US"/>
        </a:p>
      </dgm:t>
    </dgm:pt>
    <dgm:pt modelId="{EB6D31F1-C306-4F99-9A92-718EEDB56288}" type="pres">
      <dgm:prSet presAssocID="{DD6E7784-3FF2-4FED-BE79-233B77C3B6A9}" presName="sibTrans" presStyleCnt="0"/>
      <dgm:spPr/>
    </dgm:pt>
    <dgm:pt modelId="{956B2D04-C2C3-47D8-8E74-3F31DA2FC87D}" type="pres">
      <dgm:prSet presAssocID="{76E006CC-8B5E-421F-B9C7-D523A40B250C}" presName="node" presStyleLbl="node1" presStyleIdx="2" presStyleCnt="4">
        <dgm:presLayoutVars>
          <dgm:bulletEnabled val="1"/>
        </dgm:presLayoutVars>
      </dgm:prSet>
      <dgm:spPr/>
      <dgm:t>
        <a:bodyPr/>
        <a:lstStyle/>
        <a:p>
          <a:endParaRPr lang="en-US"/>
        </a:p>
      </dgm:t>
    </dgm:pt>
    <dgm:pt modelId="{1E0CCB87-059B-4E7E-98BC-76D1172B244A}" type="pres">
      <dgm:prSet presAssocID="{D27774C3-1E86-491D-A73B-7C03AD40E05B}" presName="sibTrans" presStyleCnt="0"/>
      <dgm:spPr/>
    </dgm:pt>
    <dgm:pt modelId="{F7C09ADB-B35E-4F42-82D6-27F7C8572818}" type="pres">
      <dgm:prSet presAssocID="{1E7283B3-9567-4D2A-BA95-5188CBBF8C52}" presName="node" presStyleLbl="node1" presStyleIdx="3" presStyleCnt="4">
        <dgm:presLayoutVars>
          <dgm:bulletEnabled val="1"/>
        </dgm:presLayoutVars>
      </dgm:prSet>
      <dgm:spPr/>
      <dgm:t>
        <a:bodyPr/>
        <a:lstStyle/>
        <a:p>
          <a:endParaRPr lang="en-US"/>
        </a:p>
      </dgm:t>
    </dgm:pt>
  </dgm:ptLst>
  <dgm:cxnLst>
    <dgm:cxn modelId="{66E93FA5-2BB4-47AD-A9F6-A222571152F5}" srcId="{8CFD9EA2-91A9-4523-816B-D56496AA0703}" destId="{5C59DAC1-DFE9-4403-B021-E73F72DDCDD5}" srcOrd="1" destOrd="0" parTransId="{9D7B491F-C76D-43E2-8031-7829B3DD5A1E}" sibTransId="{DD6E7784-3FF2-4FED-BE79-233B77C3B6A9}"/>
    <dgm:cxn modelId="{D0F14CCD-B07F-48C0-99C5-788B1DC11AB1}" type="presOf" srcId="{89CAB8DB-7600-4876-9D1C-3EAC550179CC}" destId="{308635D4-1522-4B31-ACAE-47B921CE20BA}" srcOrd="0" destOrd="0" presId="urn:microsoft.com/office/officeart/2005/8/layout/default#1"/>
    <dgm:cxn modelId="{B476426B-864A-4B06-BEC3-F4C079514A95}" type="presOf" srcId="{76E006CC-8B5E-421F-B9C7-D523A40B250C}" destId="{956B2D04-C2C3-47D8-8E74-3F31DA2FC87D}" srcOrd="0" destOrd="0" presId="urn:microsoft.com/office/officeart/2005/8/layout/default#1"/>
    <dgm:cxn modelId="{76E7A8C0-699D-42C3-B96B-8EA3242B9BAA}" type="presOf" srcId="{5C59DAC1-DFE9-4403-B021-E73F72DDCDD5}" destId="{D3F30833-D0AA-467E-B7DB-E0BF055806AC}" srcOrd="0" destOrd="0" presId="urn:microsoft.com/office/officeart/2005/8/layout/default#1"/>
    <dgm:cxn modelId="{46B03854-9DFC-4B93-B905-8DBDF183B85E}" type="presOf" srcId="{8CFD9EA2-91A9-4523-816B-D56496AA0703}" destId="{5703D459-6E16-41A5-9431-0EF1E639E896}" srcOrd="0" destOrd="0" presId="urn:microsoft.com/office/officeart/2005/8/layout/default#1"/>
    <dgm:cxn modelId="{575524EF-4399-4420-B24D-F9981FBB63E3}" srcId="{8CFD9EA2-91A9-4523-816B-D56496AA0703}" destId="{89CAB8DB-7600-4876-9D1C-3EAC550179CC}" srcOrd="0" destOrd="0" parTransId="{A5A132B8-A4F8-4F41-B936-6F4AE06414F5}" sibTransId="{188C6260-BFA9-43B5-9D26-019653134FAA}"/>
    <dgm:cxn modelId="{B24C659E-BF11-4C26-857E-82920371754B}" srcId="{8CFD9EA2-91A9-4523-816B-D56496AA0703}" destId="{76E006CC-8B5E-421F-B9C7-D523A40B250C}" srcOrd="2" destOrd="0" parTransId="{95EC496C-92D3-48B1-BDDA-3EA5F5169BC7}" sibTransId="{D27774C3-1E86-491D-A73B-7C03AD40E05B}"/>
    <dgm:cxn modelId="{5149172D-671E-4D21-868E-C434F925C636}" srcId="{8CFD9EA2-91A9-4523-816B-D56496AA0703}" destId="{1E7283B3-9567-4D2A-BA95-5188CBBF8C52}" srcOrd="3" destOrd="0" parTransId="{EB04FD67-A009-407C-B1D9-6F431BD5B222}" sibTransId="{B78DF99A-F2A5-41FE-B784-0BC0CBA190F6}"/>
    <dgm:cxn modelId="{35844BF5-C4A5-4599-9D13-6A1AA466A209}" type="presOf" srcId="{1E7283B3-9567-4D2A-BA95-5188CBBF8C52}" destId="{F7C09ADB-B35E-4F42-82D6-27F7C8572818}" srcOrd="0" destOrd="0" presId="urn:microsoft.com/office/officeart/2005/8/layout/default#1"/>
    <dgm:cxn modelId="{0E5908C0-F680-404E-BB9B-751DBC67A2D1}" type="presParOf" srcId="{5703D459-6E16-41A5-9431-0EF1E639E896}" destId="{308635D4-1522-4B31-ACAE-47B921CE20BA}" srcOrd="0" destOrd="0" presId="urn:microsoft.com/office/officeart/2005/8/layout/default#1"/>
    <dgm:cxn modelId="{1EC2AD45-864C-4DAA-9740-FC866308FDF7}" type="presParOf" srcId="{5703D459-6E16-41A5-9431-0EF1E639E896}" destId="{32685441-C88D-4028-A6E2-2FB1E19F4238}" srcOrd="1" destOrd="0" presId="urn:microsoft.com/office/officeart/2005/8/layout/default#1"/>
    <dgm:cxn modelId="{B590BA2C-6806-4A77-9501-67BAE264BA53}" type="presParOf" srcId="{5703D459-6E16-41A5-9431-0EF1E639E896}" destId="{D3F30833-D0AA-467E-B7DB-E0BF055806AC}" srcOrd="2" destOrd="0" presId="urn:microsoft.com/office/officeart/2005/8/layout/default#1"/>
    <dgm:cxn modelId="{CB2EE8E2-67DC-4177-AFE3-F4AFED17F97D}" type="presParOf" srcId="{5703D459-6E16-41A5-9431-0EF1E639E896}" destId="{EB6D31F1-C306-4F99-9A92-718EEDB56288}" srcOrd="3" destOrd="0" presId="urn:microsoft.com/office/officeart/2005/8/layout/default#1"/>
    <dgm:cxn modelId="{16929698-B930-45CC-A7B1-CF17876AAA1D}" type="presParOf" srcId="{5703D459-6E16-41A5-9431-0EF1E639E896}" destId="{956B2D04-C2C3-47D8-8E74-3F31DA2FC87D}" srcOrd="4" destOrd="0" presId="urn:microsoft.com/office/officeart/2005/8/layout/default#1"/>
    <dgm:cxn modelId="{8CFA28CE-92C1-49CD-B34A-F030FB41CB60}" type="presParOf" srcId="{5703D459-6E16-41A5-9431-0EF1E639E896}" destId="{1E0CCB87-059B-4E7E-98BC-76D1172B244A}" srcOrd="5" destOrd="0" presId="urn:microsoft.com/office/officeart/2005/8/layout/default#1"/>
    <dgm:cxn modelId="{0F4D09F5-29A6-4718-A0FB-0CF3E273E809}" type="presParOf" srcId="{5703D459-6E16-41A5-9431-0EF1E639E896}" destId="{F7C09ADB-B35E-4F42-82D6-27F7C8572818}" srcOrd="6" destOrd="0" presId="urn:microsoft.com/office/officeart/2005/8/layout/defaul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635D4-1522-4B31-ACAE-47B921CE20BA}">
      <dsp:nvSpPr>
        <dsp:cNvPr id="0" name=""/>
        <dsp:cNvSpPr/>
      </dsp:nvSpPr>
      <dsp:spPr>
        <a:xfrm>
          <a:off x="353" y="196161"/>
          <a:ext cx="1378520" cy="8271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Strings</a:t>
          </a:r>
        </a:p>
      </dsp:txBody>
      <dsp:txXfrm>
        <a:off x="353" y="196161"/>
        <a:ext cx="1378520" cy="827112"/>
      </dsp:txXfrm>
    </dsp:sp>
    <dsp:sp modelId="{D3F30833-D0AA-467E-B7DB-E0BF055806AC}">
      <dsp:nvSpPr>
        <dsp:cNvPr id="0" name=""/>
        <dsp:cNvSpPr/>
      </dsp:nvSpPr>
      <dsp:spPr>
        <a:xfrm>
          <a:off x="1517079" y="196161"/>
          <a:ext cx="1378520" cy="8271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Hashes</a:t>
          </a:r>
          <a:endParaRPr lang="en-US" sz="1800" kern="1200" dirty="0"/>
        </a:p>
      </dsp:txBody>
      <dsp:txXfrm>
        <a:off x="1517079" y="196161"/>
        <a:ext cx="1378520" cy="827112"/>
      </dsp:txXfrm>
    </dsp:sp>
    <dsp:sp modelId="{956B2D04-C2C3-47D8-8E74-3F31DA2FC87D}">
      <dsp:nvSpPr>
        <dsp:cNvPr id="0" name=""/>
        <dsp:cNvSpPr/>
      </dsp:nvSpPr>
      <dsp:spPr>
        <a:xfrm>
          <a:off x="353" y="1161126"/>
          <a:ext cx="1378520" cy="8271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Integers</a:t>
          </a:r>
          <a:endParaRPr lang="en-US" sz="1800" kern="1200" dirty="0"/>
        </a:p>
      </dsp:txBody>
      <dsp:txXfrm>
        <a:off x="353" y="1161126"/>
        <a:ext cx="1378520" cy="827112"/>
      </dsp:txXfrm>
    </dsp:sp>
    <dsp:sp modelId="{F7C09ADB-B35E-4F42-82D6-27F7C8572818}">
      <dsp:nvSpPr>
        <dsp:cNvPr id="0" name=""/>
        <dsp:cNvSpPr/>
      </dsp:nvSpPr>
      <dsp:spPr>
        <a:xfrm>
          <a:off x="1516726" y="1161126"/>
          <a:ext cx="1378520" cy="8271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Sets</a:t>
          </a:r>
          <a:endParaRPr lang="en-US" sz="1800" kern="1200" dirty="0"/>
        </a:p>
      </dsp:txBody>
      <dsp:txXfrm>
        <a:off x="1516726" y="1161126"/>
        <a:ext cx="1378520" cy="8271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2525AC-65FC-40F6-8CB1-D01BBD45DF27}" type="datetimeFigureOut">
              <a:rPr lang="en-US" smtClean="0"/>
              <a:pPr/>
              <a:t>2/23/11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8452D0-B9F5-4398-B3CB-80E4104E4B18}" type="slidenum">
              <a:rPr lang="en-US" smtClean="0"/>
              <a:pPr/>
              <a:t>‹#›</a:t>
            </a:fld>
            <a:endParaRPr lang="en-US"/>
          </a:p>
        </p:txBody>
      </p:sp>
    </p:spTree>
    <p:extLst>
      <p:ext uri="{BB962C8B-B14F-4D97-AF65-F5344CB8AC3E}">
        <p14:creationId xmlns:p14="http://schemas.microsoft.com/office/powerpoint/2010/main" val="291059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expect</a:t>
            </a:r>
            <a:r>
              <a:rPr lang="en-US" baseline="0" dirty="0" smtClean="0"/>
              <a:t> anything to solve all your problems with zero effort. Be skeptical of people who tell you something is cool and should be used merely because it’s popular. You remember xml databases? Yeah, well neither do I.</a:t>
            </a:r>
            <a:endParaRPr lang="en-US" dirty="0"/>
          </a:p>
        </p:txBody>
      </p:sp>
      <p:sp>
        <p:nvSpPr>
          <p:cNvPr id="4" name="Slide Number Placeholder 3"/>
          <p:cNvSpPr>
            <a:spLocks noGrp="1"/>
          </p:cNvSpPr>
          <p:nvPr>
            <p:ph type="sldNum" sz="quarter" idx="10"/>
          </p:nvPr>
        </p:nvSpPr>
        <p:spPr/>
        <p:txBody>
          <a:bodyPr/>
          <a:lstStyle/>
          <a:p>
            <a:fld id="{C48452D0-B9F5-4398-B3CB-80E4104E4B18}" type="slidenum">
              <a:rPr lang="en-US" smtClean="0"/>
              <a:pPr/>
              <a:t>2</a:t>
            </a:fld>
            <a:endParaRPr lang="en-US"/>
          </a:p>
        </p:txBody>
      </p:sp>
    </p:spTree>
    <p:extLst>
      <p:ext uri="{BB962C8B-B14F-4D97-AF65-F5344CB8AC3E}">
        <p14:creationId xmlns:p14="http://schemas.microsoft.com/office/powerpoint/2010/main" val="50752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should be able to build any sort of data type you need from these basics. Nested Data Structures are not allowed.</a:t>
            </a:r>
            <a:endParaRPr lang="en-US" dirty="0"/>
          </a:p>
        </p:txBody>
      </p:sp>
      <p:sp>
        <p:nvSpPr>
          <p:cNvPr id="4" name="Slide Number Placeholder 3"/>
          <p:cNvSpPr>
            <a:spLocks noGrp="1"/>
          </p:cNvSpPr>
          <p:nvPr>
            <p:ph type="sldNum" sz="quarter" idx="10"/>
          </p:nvPr>
        </p:nvSpPr>
        <p:spPr/>
        <p:txBody>
          <a:bodyPr/>
          <a:lstStyle/>
          <a:p>
            <a:fld id="{C48452D0-B9F5-4398-B3CB-80E4104E4B18}" type="slidenum">
              <a:rPr lang="en-US" smtClean="0"/>
              <a:pPr/>
              <a:t>3</a:t>
            </a:fld>
            <a:endParaRPr lang="en-US"/>
          </a:p>
        </p:txBody>
      </p:sp>
    </p:spTree>
    <p:extLst>
      <p:ext uri="{BB962C8B-B14F-4D97-AF65-F5344CB8AC3E}">
        <p14:creationId xmlns:p14="http://schemas.microsoft.com/office/powerpoint/2010/main" val="3819301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Lot’s of clients</a:t>
            </a:r>
            <a:r>
              <a:rPr lang="en-US" baseline="0" dirty="0" smtClean="0"/>
              <a:t> means that you don’t have to choose one language to build your solution in. If one language suits the storage problem and another suits processing the data. Plus, the protocol is simple enough that you could just write your own if you’re not happy. Strong community support is a good indicator!</a:t>
            </a:r>
            <a:endParaRPr lang="en-US" dirty="0"/>
          </a:p>
        </p:txBody>
      </p:sp>
      <p:sp>
        <p:nvSpPr>
          <p:cNvPr id="4" name="Slide Number Placeholder 3"/>
          <p:cNvSpPr>
            <a:spLocks noGrp="1"/>
          </p:cNvSpPr>
          <p:nvPr>
            <p:ph type="sldNum" sz="quarter" idx="10"/>
          </p:nvPr>
        </p:nvSpPr>
        <p:spPr/>
        <p:txBody>
          <a:bodyPr/>
          <a:lstStyle/>
          <a:p>
            <a:fld id="{C48452D0-B9F5-4398-B3CB-80E4104E4B18}" type="slidenum">
              <a:rPr lang="en-US" smtClean="0"/>
              <a:pPr/>
              <a:t>4</a:t>
            </a:fld>
            <a:endParaRPr lang="en-US"/>
          </a:p>
        </p:txBody>
      </p:sp>
    </p:spTree>
    <p:extLst>
      <p:ext uri="{BB962C8B-B14F-4D97-AF65-F5344CB8AC3E}">
        <p14:creationId xmlns:p14="http://schemas.microsoft.com/office/powerpoint/2010/main" val="3064778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Sure, you can go nuts</a:t>
            </a:r>
            <a:r>
              <a:rPr lang="en-US" baseline="0" dirty="0" smtClean="0"/>
              <a:t> adding data structure layer upon layer to mimic what you really wanted in the first place. Lets say you’re trying to track events over a moving window. Think of what is required to know who’s in what window when and how you’re going to handle that. Sucks right.</a:t>
            </a:r>
            <a:endParaRPr lang="en-US" dirty="0"/>
          </a:p>
        </p:txBody>
      </p:sp>
      <p:sp>
        <p:nvSpPr>
          <p:cNvPr id="4" name="Slide Number Placeholder 3"/>
          <p:cNvSpPr>
            <a:spLocks noGrp="1"/>
          </p:cNvSpPr>
          <p:nvPr>
            <p:ph type="sldNum" sz="quarter" idx="10"/>
          </p:nvPr>
        </p:nvSpPr>
        <p:spPr/>
        <p:txBody>
          <a:bodyPr/>
          <a:lstStyle/>
          <a:p>
            <a:fld id="{C48452D0-B9F5-4398-B3CB-80E4104E4B18}" type="slidenum">
              <a:rPr lang="en-US" smtClean="0"/>
              <a:pPr/>
              <a:t>5</a:t>
            </a:fld>
            <a:endParaRPr lang="en-US"/>
          </a:p>
        </p:txBody>
      </p:sp>
    </p:spTree>
    <p:extLst>
      <p:ext uri="{BB962C8B-B14F-4D97-AF65-F5344CB8AC3E}">
        <p14:creationId xmlns:p14="http://schemas.microsoft.com/office/powerpoint/2010/main" val="125450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48452D0-B9F5-4398-B3CB-80E4104E4B18}" type="slidenum">
              <a:rPr lang="en-US" smtClean="0"/>
              <a:pPr/>
              <a:t>6</a:t>
            </a:fld>
            <a:endParaRPr lang="en-US"/>
          </a:p>
        </p:txBody>
      </p:sp>
    </p:spTree>
    <p:extLst>
      <p:ext uri="{BB962C8B-B14F-4D97-AF65-F5344CB8AC3E}">
        <p14:creationId xmlns:p14="http://schemas.microsoft.com/office/powerpoint/2010/main" val="2971372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didn’t</a:t>
            </a:r>
            <a:r>
              <a:rPr lang="en-US" baseline="0" dirty="0" smtClean="0"/>
              <a:t> make sense for complex data warehousing because the data is too hard to re-organize</a:t>
            </a:r>
            <a:endParaRPr lang="en-US" dirty="0"/>
          </a:p>
        </p:txBody>
      </p:sp>
      <p:sp>
        <p:nvSpPr>
          <p:cNvPr id="4" name="Slide Number Placeholder 3"/>
          <p:cNvSpPr>
            <a:spLocks noGrp="1"/>
          </p:cNvSpPr>
          <p:nvPr>
            <p:ph type="sldNum" sz="quarter" idx="10"/>
          </p:nvPr>
        </p:nvSpPr>
        <p:spPr/>
        <p:txBody>
          <a:bodyPr/>
          <a:lstStyle/>
          <a:p>
            <a:fld id="{C48452D0-B9F5-4398-B3CB-80E4104E4B18}" type="slidenum">
              <a:rPr lang="en-US" smtClean="0"/>
              <a:pPr/>
              <a:t>7</a:t>
            </a:fld>
            <a:endParaRPr lang="en-US"/>
          </a:p>
        </p:txBody>
      </p:sp>
    </p:spTree>
    <p:extLst>
      <p:ext uri="{BB962C8B-B14F-4D97-AF65-F5344CB8AC3E}">
        <p14:creationId xmlns:p14="http://schemas.microsoft.com/office/powerpoint/2010/main" val="2451076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Getting used to new tools is expensive</a:t>
            </a:r>
            <a:r>
              <a:rPr lang="en-US" baseline="0" dirty="0" smtClean="0"/>
              <a:t> time wise, especially when you need to be clever to make them fit the problem you’re trying to solve</a:t>
            </a:r>
            <a:endParaRPr lang="en-US" dirty="0"/>
          </a:p>
        </p:txBody>
      </p:sp>
      <p:sp>
        <p:nvSpPr>
          <p:cNvPr id="4" name="Slide Number Placeholder 3"/>
          <p:cNvSpPr>
            <a:spLocks noGrp="1"/>
          </p:cNvSpPr>
          <p:nvPr>
            <p:ph type="sldNum" sz="quarter" idx="10"/>
          </p:nvPr>
        </p:nvSpPr>
        <p:spPr/>
        <p:txBody>
          <a:bodyPr/>
          <a:lstStyle/>
          <a:p>
            <a:fld id="{C48452D0-B9F5-4398-B3CB-80E4104E4B18}" type="slidenum">
              <a:rPr lang="en-US" smtClean="0"/>
              <a:pPr/>
              <a:t>8</a:t>
            </a:fld>
            <a:endParaRPr lang="en-US"/>
          </a:p>
        </p:txBody>
      </p:sp>
    </p:spTree>
    <p:extLst>
      <p:ext uri="{BB962C8B-B14F-4D97-AF65-F5344CB8AC3E}">
        <p14:creationId xmlns:p14="http://schemas.microsoft.com/office/powerpoint/2010/main" val="1827921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8452D0-B9F5-4398-B3CB-80E4104E4B1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w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w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wmf"/><Relationship Id="rId3" Type="http://schemas.openxmlformats.org/officeDocument/2006/relationships/image" Target="../media/image7.w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w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w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w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2130425"/>
            <a:ext cx="6629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9812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transition xmlns:p14="http://schemas.microsoft.com/office/powerpoint/2010/main" spd="slow">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slow">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0200"/>
            <a:ext cx="2057400" cy="45259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28800" y="1600200"/>
            <a:ext cx="4648200" cy="4525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spd="slow">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5" descr="C:\Documents and Settings\Administrator\Local Settings\Temporary Internet Files\Content.IE5\GS180N6L\MCj04375230000[1].wmf"/>
          <p:cNvPicPr>
            <a:picLocks noChangeAspect="1" noChangeArrowheads="1"/>
          </p:cNvPicPr>
          <p:nvPr userDrawn="1"/>
        </p:nvPicPr>
        <p:blipFill>
          <a:blip r:embed="rId2"/>
          <a:srcRect/>
          <a:stretch>
            <a:fillRect/>
          </a:stretch>
        </p:blipFill>
        <p:spPr bwMode="auto">
          <a:xfrm>
            <a:off x="4206240" y="2894369"/>
            <a:ext cx="4937760" cy="3963631"/>
          </a:xfrm>
          <a:prstGeom prst="rect">
            <a:avLst/>
          </a:prstGeom>
          <a:noFill/>
        </p:spPr>
      </p:pic>
    </p:spTree>
  </p:cSld>
  <p:clrMapOvr>
    <a:masterClrMapping/>
  </p:clrMapOvr>
  <p:transition xmlns:p14="http://schemas.microsoft.com/office/powerpoint/2010/main" spd="slow">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2" descr="C:\Documents and Settings\Administrator\Local Settings\Temporary Internet Files\Content.IE5\XKL0XI1T\MCj04375170000[1].wmf"/>
          <p:cNvPicPr>
            <a:picLocks noChangeAspect="1" noChangeArrowheads="1"/>
          </p:cNvPicPr>
          <p:nvPr userDrawn="1"/>
        </p:nvPicPr>
        <p:blipFill>
          <a:blip r:embed="rId2"/>
          <a:srcRect r="4167"/>
          <a:stretch>
            <a:fillRect/>
          </a:stretch>
        </p:blipFill>
        <p:spPr bwMode="auto">
          <a:xfrm>
            <a:off x="3886200" y="2668559"/>
            <a:ext cx="5257800" cy="4189441"/>
          </a:xfrm>
          <a:prstGeom prst="rect">
            <a:avLst/>
          </a:prstGeom>
          <a:noFill/>
        </p:spPr>
      </p:pic>
    </p:spTree>
  </p:cSld>
  <p:clrMapOvr>
    <a:masterClrMapping/>
  </p:clrMapOvr>
  <p:transition xmlns:p14="http://schemas.microsoft.com/office/powerpoint/2010/main" spd="slow">
    <p:circl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2" descr="C:\Documents and Settings\Administrator\Local Settings\Temporary Internet Files\Content.IE5\EZJ486Q6\MCj04375290000[1].wmf"/>
          <p:cNvPicPr>
            <a:picLocks noChangeAspect="1" noChangeArrowheads="1"/>
          </p:cNvPicPr>
          <p:nvPr userDrawn="1"/>
        </p:nvPicPr>
        <p:blipFill>
          <a:blip r:embed="rId2"/>
          <a:srcRect/>
          <a:stretch>
            <a:fillRect/>
          </a:stretch>
        </p:blipFill>
        <p:spPr bwMode="auto">
          <a:xfrm>
            <a:off x="3581400" y="3291840"/>
            <a:ext cx="5528996" cy="3566160"/>
          </a:xfrm>
          <a:prstGeom prst="rect">
            <a:avLst/>
          </a:prstGeom>
          <a:noFill/>
        </p:spPr>
      </p:pic>
    </p:spTree>
  </p:cSld>
  <p:clrMapOvr>
    <a:masterClrMapping/>
  </p:clrMapOvr>
  <p:transition xmlns:p14="http://schemas.microsoft.com/office/powerpoint/2010/main" spd="slow">
    <p:circl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2" descr="C:\Documents and Settings\Administrator\Local Settings\Temporary Internet Files\Content.IE5\Y5YRTCW7\MCj04375190000[1].wmf"/>
          <p:cNvPicPr>
            <a:picLocks noChangeAspect="1" noChangeArrowheads="1"/>
          </p:cNvPicPr>
          <p:nvPr userDrawn="1"/>
        </p:nvPicPr>
        <p:blipFill>
          <a:blip r:embed="rId2"/>
          <a:srcRect/>
          <a:stretch>
            <a:fillRect/>
          </a:stretch>
        </p:blipFill>
        <p:spPr bwMode="auto">
          <a:xfrm>
            <a:off x="4114800" y="3259517"/>
            <a:ext cx="5029200" cy="3598483"/>
          </a:xfrm>
          <a:prstGeom prst="rect">
            <a:avLst/>
          </a:prstGeom>
          <a:noFill/>
        </p:spPr>
      </p:pic>
    </p:spTree>
  </p:cSld>
  <p:clrMapOvr>
    <a:masterClrMapping/>
  </p:clrMapOvr>
  <p:transition xmlns:p14="http://schemas.microsoft.com/office/powerpoint/2010/main" spd="slow">
    <p:circl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2" descr="C:\Documents and Settings\Administrator\Local Settings\Temporary Internet Files\Content.IE5\XKL0XI1T\MCj04375270000[1].wmf"/>
          <p:cNvPicPr>
            <a:picLocks noChangeAspect="1" noChangeArrowheads="1"/>
          </p:cNvPicPr>
          <p:nvPr userDrawn="1"/>
        </p:nvPicPr>
        <p:blipFill>
          <a:blip r:embed="rId2"/>
          <a:srcRect/>
          <a:stretch>
            <a:fillRect/>
          </a:stretch>
        </p:blipFill>
        <p:spPr bwMode="auto">
          <a:xfrm>
            <a:off x="4754880" y="4511197"/>
            <a:ext cx="4389120" cy="2346803"/>
          </a:xfrm>
          <a:prstGeom prst="rect">
            <a:avLst/>
          </a:prstGeom>
          <a:noFill/>
        </p:spPr>
      </p:pic>
      <p:pic>
        <p:nvPicPr>
          <p:cNvPr id="7" name="Picture 5" descr="C:\Documents and Settings\Administrator\Local Settings\Temporary Internet Files\Content.IE5\I22CGKVR\MCj04380830000[1].wmf"/>
          <p:cNvPicPr>
            <a:picLocks noChangeAspect="1" noChangeArrowheads="1"/>
          </p:cNvPicPr>
          <p:nvPr userDrawn="1"/>
        </p:nvPicPr>
        <p:blipFill>
          <a:blip r:embed="rId3"/>
          <a:srcRect b="9615"/>
          <a:stretch>
            <a:fillRect/>
          </a:stretch>
        </p:blipFill>
        <p:spPr bwMode="auto">
          <a:xfrm>
            <a:off x="1066800" y="4709160"/>
            <a:ext cx="3037554" cy="2148840"/>
          </a:xfrm>
          <a:prstGeom prst="rect">
            <a:avLst/>
          </a:prstGeom>
          <a:noFill/>
        </p:spPr>
      </p:pic>
    </p:spTree>
  </p:cSld>
  <p:clrMapOvr>
    <a:masterClrMapping/>
  </p:clrMapOvr>
  <p:transition xmlns:p14="http://schemas.microsoft.com/office/powerpoint/2010/main" spd="slow">
    <p:circl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descr="C:\Documents and Settings\Administrator\Local Settings\Temporary Internet Files\Content.IE5\WM2IG17D\MCj04375330000[1].wmf"/>
          <p:cNvPicPr>
            <a:picLocks noChangeAspect="1" noChangeArrowheads="1"/>
          </p:cNvPicPr>
          <p:nvPr userDrawn="1"/>
        </p:nvPicPr>
        <p:blipFill>
          <a:blip r:embed="rId2"/>
          <a:srcRect l="7281"/>
          <a:stretch>
            <a:fillRect/>
          </a:stretch>
        </p:blipFill>
        <p:spPr bwMode="auto">
          <a:xfrm>
            <a:off x="1066800" y="2257613"/>
            <a:ext cx="4846320" cy="4600387"/>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spd="slow">
    <p:circl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C:\Documents and Settings\Administrator\Local Settings\Temporary Internet Files\Content.IE5\GS180N6L\MCj04375210000[1].wmf"/>
          <p:cNvPicPr>
            <a:picLocks noChangeAspect="1" noChangeArrowheads="1"/>
          </p:cNvPicPr>
          <p:nvPr userDrawn="1"/>
        </p:nvPicPr>
        <p:blipFill>
          <a:blip r:embed="rId2"/>
          <a:srcRect/>
          <a:stretch>
            <a:fillRect/>
          </a:stretch>
        </p:blipFill>
        <p:spPr bwMode="auto">
          <a:xfrm>
            <a:off x="3546103" y="3749040"/>
            <a:ext cx="5597897" cy="3108960"/>
          </a:xfrm>
          <a:prstGeom prst="rect">
            <a:avLst/>
          </a:prstGeom>
          <a:noFill/>
        </p:spPr>
      </p:pic>
    </p:spTree>
  </p:cSld>
  <p:clrMapOvr>
    <a:masterClrMapping/>
  </p:clrMapOvr>
  <p:transition xmlns:p14="http://schemas.microsoft.com/office/powerpoint/2010/main" spd="slow">
    <p:circl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C:\Documents and Settings\Administrator\Local Settings\Temporary Internet Files\Content.IE5\Y5YRTCW7\MCj04375310000[1].wmf"/>
          <p:cNvPicPr>
            <a:picLocks noChangeAspect="1" noChangeArrowheads="1"/>
          </p:cNvPicPr>
          <p:nvPr userDrawn="1"/>
        </p:nvPicPr>
        <p:blipFill>
          <a:blip r:embed="rId2"/>
          <a:srcRect/>
          <a:stretch>
            <a:fillRect/>
          </a:stretch>
        </p:blipFill>
        <p:spPr bwMode="auto">
          <a:xfrm>
            <a:off x="0" y="3333950"/>
            <a:ext cx="5486400" cy="3524050"/>
          </a:xfrm>
          <a:prstGeom prst="rect">
            <a:avLst/>
          </a:prstGeom>
          <a:noFill/>
        </p:spPr>
      </p:pic>
    </p:spTree>
  </p:cSld>
  <p:clrMapOvr>
    <a:masterClrMapping/>
  </p:clrMapOvr>
  <p:transition xmlns:p14="http://schemas.microsoft.com/office/powerpoint/2010/main" spd="slow">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slow">
    <p:circl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3" descr="C:\Documents and Settings\Administrator\Local Settings\Temporary Internet Files\Content.IE5\7UHD2C7K\MCj04375150000[1].wmf"/>
          <p:cNvPicPr>
            <a:picLocks noChangeAspect="1" noChangeArrowheads="1"/>
          </p:cNvPicPr>
          <p:nvPr userDrawn="1"/>
        </p:nvPicPr>
        <p:blipFill>
          <a:blip r:embed="rId2"/>
          <a:srcRect/>
          <a:stretch>
            <a:fillRect/>
          </a:stretch>
        </p:blipFill>
        <p:spPr bwMode="auto">
          <a:xfrm>
            <a:off x="3962400" y="2782272"/>
            <a:ext cx="4937760" cy="3926811"/>
          </a:xfrm>
          <a:prstGeom prst="rect">
            <a:avLst/>
          </a:prstGeom>
          <a:noFill/>
        </p:spPr>
      </p:pic>
    </p:spTree>
  </p:cSld>
  <p:clrMapOvr>
    <a:masterClrMapping/>
  </p:clrMapOvr>
  <p:transition xmlns:p14="http://schemas.microsoft.com/office/powerpoint/2010/main" spd="slow">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799" y="4406900"/>
            <a:ext cx="742791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66799" y="2906713"/>
            <a:ext cx="74279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ransition xmlns:p14="http://schemas.microsoft.com/office/powerpoint/2010/main" spd="slow">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371600" y="3505200"/>
            <a:ext cx="3429000" cy="2620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05400" y="3505200"/>
            <a:ext cx="3581400" cy="2620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slow">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295400" y="3048000"/>
            <a:ext cx="3429000" cy="838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3812" y="3962401"/>
            <a:ext cx="3430588" cy="2163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53000" y="3048000"/>
            <a:ext cx="3733800" cy="838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3000" y="3962401"/>
            <a:ext cx="3733800" cy="2163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spd="slow">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spd="slow">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slow">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23225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828800"/>
            <a:ext cx="5111750" cy="4297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43000" y="3231623"/>
            <a:ext cx="2322513" cy="28945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spd="slow">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600199"/>
            <a:ext cx="5486400" cy="3127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spd="slow">
    <p:circl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w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1524000"/>
            <a:ext cx="76200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143000" y="2971800"/>
            <a:ext cx="7543800" cy="3001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E311C-5242-4D0D-9DAB-2B48CCE51CC1}" type="datetimeFigureOut">
              <a:rPr lang="en-US" smtClean="0"/>
              <a:pPr/>
              <a:t>2/23/11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BF7FC-D33B-45D2-AFD0-D71FE8B38065}" type="slidenum">
              <a:rPr lang="en-US" smtClean="0"/>
              <a:pPr/>
              <a:t>‹#›</a:t>
            </a:fld>
            <a:endParaRPr lang="en-US" dirty="0"/>
          </a:p>
        </p:txBody>
      </p:sp>
      <p:grpSp>
        <p:nvGrpSpPr>
          <p:cNvPr id="7" name="Group 6"/>
          <p:cNvGrpSpPr/>
          <p:nvPr/>
        </p:nvGrpSpPr>
        <p:grpSpPr>
          <a:xfrm>
            <a:off x="-1" y="0"/>
            <a:ext cx="9128126" cy="6781801"/>
            <a:chOff x="-1" y="0"/>
            <a:chExt cx="9128126" cy="6781801"/>
          </a:xfrm>
        </p:grpSpPr>
        <p:grpSp>
          <p:nvGrpSpPr>
            <p:cNvPr id="8" name="Group 15"/>
            <p:cNvGrpSpPr/>
            <p:nvPr/>
          </p:nvGrpSpPr>
          <p:grpSpPr>
            <a:xfrm>
              <a:off x="0" y="0"/>
              <a:ext cx="9128125" cy="942975"/>
              <a:chOff x="0" y="0"/>
              <a:chExt cx="9128125" cy="942975"/>
            </a:xfrm>
          </p:grpSpPr>
          <p:pic>
            <p:nvPicPr>
              <p:cNvPr id="14" name="Picture 11" descr="C:\Documents and Settings\Administrator\Local Settings\Temporary Internet Files\Content.IE5\XKL0XI1T\MCj04379760000[1].wmf"/>
              <p:cNvPicPr>
                <a:picLocks noChangeAspect="1" noChangeArrowheads="1"/>
              </p:cNvPicPr>
              <p:nvPr/>
            </p:nvPicPr>
            <p:blipFill>
              <a:blip r:embed="rId22"/>
              <a:srcRect/>
              <a:stretch>
                <a:fillRect/>
              </a:stretch>
            </p:blipFill>
            <p:spPr bwMode="auto">
              <a:xfrm>
                <a:off x="0" y="0"/>
                <a:ext cx="3124200" cy="942975"/>
              </a:xfrm>
              <a:prstGeom prst="rect">
                <a:avLst/>
              </a:prstGeom>
              <a:noFill/>
            </p:spPr>
          </p:pic>
          <p:pic>
            <p:nvPicPr>
              <p:cNvPr id="15" name="Picture 11" descr="C:\Documents and Settings\Administrator\Local Settings\Temporary Internet Files\Content.IE5\XKL0XI1T\MCj04379760000[1].wmf"/>
              <p:cNvPicPr>
                <a:picLocks noChangeAspect="1" noChangeArrowheads="1"/>
              </p:cNvPicPr>
              <p:nvPr/>
            </p:nvPicPr>
            <p:blipFill>
              <a:blip r:embed="rId22"/>
              <a:srcRect/>
              <a:stretch>
                <a:fillRect/>
              </a:stretch>
            </p:blipFill>
            <p:spPr bwMode="auto">
              <a:xfrm>
                <a:off x="3124200" y="0"/>
                <a:ext cx="3200400" cy="942975"/>
              </a:xfrm>
              <a:prstGeom prst="rect">
                <a:avLst/>
              </a:prstGeom>
              <a:noFill/>
            </p:spPr>
          </p:pic>
          <p:pic>
            <p:nvPicPr>
              <p:cNvPr id="16" name="Picture 11" descr="C:\Documents and Settings\Administrator\Local Settings\Temporary Internet Files\Content.IE5\XKL0XI1T\MCj04379760000[1].wmf"/>
              <p:cNvPicPr>
                <a:picLocks noChangeAspect="1" noChangeArrowheads="1"/>
              </p:cNvPicPr>
              <p:nvPr/>
            </p:nvPicPr>
            <p:blipFill>
              <a:blip r:embed="rId22"/>
              <a:srcRect/>
              <a:stretch>
                <a:fillRect/>
              </a:stretch>
            </p:blipFill>
            <p:spPr bwMode="auto">
              <a:xfrm>
                <a:off x="6324600" y="0"/>
                <a:ext cx="2803525" cy="942975"/>
              </a:xfrm>
              <a:prstGeom prst="rect">
                <a:avLst/>
              </a:prstGeom>
              <a:noFill/>
            </p:spPr>
          </p:pic>
        </p:grpSp>
        <p:pic>
          <p:nvPicPr>
            <p:cNvPr id="9" name="Picture 12" descr="C:\Documents and Settings\Administrator\Local Settings\Temporary Internet Files\Content.IE5\XKL0XI1T\MCj04379760000[1].wmf"/>
            <p:cNvPicPr>
              <a:picLocks noChangeAspect="1" noChangeArrowheads="1"/>
            </p:cNvPicPr>
            <p:nvPr/>
          </p:nvPicPr>
          <p:blipFill>
            <a:blip r:embed="rId22"/>
            <a:srcRect/>
            <a:stretch>
              <a:fillRect/>
            </a:stretch>
          </p:blipFill>
          <p:spPr bwMode="auto">
            <a:xfrm rot="16200000">
              <a:off x="-1052512" y="1966912"/>
              <a:ext cx="3048000" cy="942975"/>
            </a:xfrm>
            <a:prstGeom prst="rect">
              <a:avLst/>
            </a:prstGeom>
            <a:noFill/>
          </p:spPr>
        </p:pic>
        <p:pic>
          <p:nvPicPr>
            <p:cNvPr id="10" name="Picture 12" descr="C:\Documents and Settings\Administrator\Local Settings\Temporary Internet Files\Content.IE5\XKL0XI1T\MCj04379760000[1].wmf"/>
            <p:cNvPicPr>
              <a:picLocks noChangeAspect="1" noChangeArrowheads="1"/>
            </p:cNvPicPr>
            <p:nvPr/>
          </p:nvPicPr>
          <p:blipFill>
            <a:blip r:embed="rId22"/>
            <a:srcRect/>
            <a:stretch>
              <a:fillRect/>
            </a:stretch>
          </p:blipFill>
          <p:spPr bwMode="auto">
            <a:xfrm rot="16200000">
              <a:off x="-938213" y="4900613"/>
              <a:ext cx="2819400" cy="942975"/>
            </a:xfrm>
            <a:prstGeom prst="rect">
              <a:avLst/>
            </a:prstGeom>
            <a:noFill/>
          </p:spPr>
        </p:pic>
        <p:sp>
          <p:nvSpPr>
            <p:cNvPr id="11" name="Rectangle 10"/>
            <p:cNvSpPr/>
            <p:nvPr/>
          </p:nvSpPr>
          <p:spPr>
            <a:xfrm>
              <a:off x="990600" y="6553200"/>
              <a:ext cx="79248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90600" y="1066800"/>
              <a:ext cx="79248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16200000">
              <a:off x="-1706879" y="3840480"/>
              <a:ext cx="5486400" cy="914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8" r:id="rId13"/>
    <p:sldLayoutId id="2147483661" r:id="rId14"/>
    <p:sldLayoutId id="2147483666" r:id="rId15"/>
    <p:sldLayoutId id="2147483667" r:id="rId16"/>
    <p:sldLayoutId id="2147483662" r:id="rId17"/>
    <p:sldLayoutId id="2147483663" r:id="rId18"/>
    <p:sldLayoutId id="2147483664" r:id="rId19"/>
    <p:sldLayoutId id="2147483665" r:id="rId20"/>
  </p:sldLayoutIdLst>
  <p:transition xmlns:p14="http://schemas.microsoft.com/office/powerpoint/2010/main" spd="slow">
    <p:circl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wmf"/><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wmf"/></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7.wmf"/><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Documents and Settings\Administrator\Local Settings\Temporary Internet Files\Content.IE5\GS180N6L\MCj04375230000[1].wmf"/>
          <p:cNvPicPr>
            <a:picLocks noChangeAspect="1" noChangeArrowheads="1"/>
          </p:cNvPicPr>
          <p:nvPr/>
        </p:nvPicPr>
        <p:blipFill>
          <a:blip r:embed="rId2"/>
          <a:srcRect/>
          <a:stretch>
            <a:fillRect/>
          </a:stretch>
        </p:blipFill>
        <p:spPr bwMode="auto">
          <a:xfrm>
            <a:off x="4206240" y="2894369"/>
            <a:ext cx="4937760" cy="3963631"/>
          </a:xfrm>
          <a:prstGeom prst="rect">
            <a:avLst/>
          </a:prstGeom>
          <a:noFill/>
        </p:spPr>
      </p:pic>
      <p:sp>
        <p:nvSpPr>
          <p:cNvPr id="17" name="Title 16"/>
          <p:cNvSpPr>
            <a:spLocks noGrp="1"/>
          </p:cNvSpPr>
          <p:nvPr>
            <p:ph type="ctrTitle"/>
          </p:nvPr>
        </p:nvSpPr>
        <p:spPr>
          <a:xfrm>
            <a:off x="1066800" y="1066800"/>
            <a:ext cx="3733800" cy="4648200"/>
          </a:xfrm>
        </p:spPr>
        <p:txBody>
          <a:bodyPr>
            <a:noAutofit/>
          </a:bodyPr>
          <a:lstStyle/>
          <a:p>
            <a:r>
              <a:rPr lang="en-US" sz="3600" dirty="0" smtClean="0"/>
              <a:t>If you’re not using </a:t>
            </a:r>
            <a:r>
              <a:rPr lang="en-US" sz="3600" dirty="0" err="1" smtClean="0"/>
              <a:t>redis</a:t>
            </a:r>
            <a:r>
              <a:rPr lang="en-US" sz="3600" dirty="0" smtClean="0"/>
              <a:t>, you suck...</a:t>
            </a:r>
            <a:endParaRPr lang="en-US" sz="3600" dirty="0"/>
          </a:p>
        </p:txBody>
      </p:sp>
      <p:sp>
        <p:nvSpPr>
          <p:cNvPr id="30" name="Subtitle 18"/>
          <p:cNvSpPr txBox="1">
            <a:spLocks/>
          </p:cNvSpPr>
          <p:nvPr/>
        </p:nvSpPr>
        <p:spPr>
          <a:xfrm>
            <a:off x="1295400" y="5562600"/>
            <a:ext cx="3429000" cy="6096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b="0" i="0" u="none" strike="noStrike" kern="1200" cap="none" spc="0" normalizeH="0" baseline="0" noProof="0" dirty="0" smtClean="0">
              <a:ln>
                <a:noFill/>
              </a:ln>
              <a:effectLst/>
              <a:uLnTx/>
              <a:uFillTx/>
              <a:latin typeface="+mn-lt"/>
              <a:ea typeface="+mn-ea"/>
              <a:cs typeface="+mn-cs"/>
            </a:endParaRPr>
          </a:p>
        </p:txBody>
      </p:sp>
      <p:pic>
        <p:nvPicPr>
          <p:cNvPr id="1041" name="Picture 17" descr="C:\Documents and Settings\Administrator\Local Settings\Temporary Internet Files\Content.IE5\WM2IG17D\MCj04325320000[1].png"/>
          <p:cNvPicPr>
            <a:picLocks noChangeAspect="1" noChangeArrowheads="1"/>
          </p:cNvPicPr>
          <p:nvPr/>
        </p:nvPicPr>
        <p:blipFill>
          <a:blip r:embed="rId3"/>
          <a:srcRect/>
          <a:stretch>
            <a:fillRect/>
          </a:stretch>
        </p:blipFill>
        <p:spPr bwMode="auto">
          <a:xfrm>
            <a:off x="6324600" y="2057400"/>
            <a:ext cx="1752381" cy="1079365"/>
          </a:xfrm>
          <a:prstGeom prst="rect">
            <a:avLst/>
          </a:prstGeom>
          <a:noFill/>
        </p:spPr>
      </p:pic>
      <p:sp>
        <p:nvSpPr>
          <p:cNvPr id="2" name="TextBox 1"/>
          <p:cNvSpPr txBox="1"/>
          <p:nvPr/>
        </p:nvSpPr>
        <p:spPr>
          <a:xfrm>
            <a:off x="1752600" y="4876800"/>
            <a:ext cx="2209800" cy="646331"/>
          </a:xfrm>
          <a:prstGeom prst="rect">
            <a:avLst/>
          </a:prstGeom>
          <a:noFill/>
        </p:spPr>
        <p:txBody>
          <a:bodyPr wrap="square" rtlCol="0">
            <a:spAutoFit/>
          </a:bodyPr>
          <a:lstStyle/>
          <a:p>
            <a:pPr algn="ctr"/>
            <a:r>
              <a:rPr lang="en-US" dirty="0" smtClean="0"/>
              <a:t>Dan </a:t>
            </a:r>
            <a:r>
              <a:rPr lang="en-US" dirty="0" err="1" smtClean="0"/>
              <a:t>Colish</a:t>
            </a:r>
            <a:endParaRPr lang="en-US" dirty="0" smtClean="0"/>
          </a:p>
          <a:p>
            <a:pPr algn="ctr"/>
            <a:r>
              <a:rPr lang="en-US" dirty="0" err="1" smtClean="0"/>
              <a:t>Idealist.org</a:t>
            </a:r>
            <a:endParaRPr lang="en-U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Documents and Settings\Administrator\Local Settings\Temporary Internet Files\Content.IE5\WM2IG17D\MCj04375330000[1].wmf"/>
          <p:cNvPicPr>
            <a:picLocks noChangeAspect="1" noChangeArrowheads="1"/>
          </p:cNvPicPr>
          <p:nvPr/>
        </p:nvPicPr>
        <p:blipFill>
          <a:blip r:embed="rId3"/>
          <a:srcRect l="7281"/>
          <a:stretch>
            <a:fillRect/>
          </a:stretch>
        </p:blipFill>
        <p:spPr bwMode="auto">
          <a:xfrm>
            <a:off x="1066800" y="2257613"/>
            <a:ext cx="4846320" cy="4600387"/>
          </a:xfrm>
          <a:prstGeom prst="rect">
            <a:avLst/>
          </a:prstGeom>
          <a:noFill/>
        </p:spPr>
      </p:pic>
      <p:sp>
        <p:nvSpPr>
          <p:cNvPr id="15" name="Subtitle 14"/>
          <p:cNvSpPr>
            <a:spLocks noGrp="1"/>
          </p:cNvSpPr>
          <p:nvPr>
            <p:ph type="subTitle" idx="1"/>
          </p:nvPr>
        </p:nvSpPr>
        <p:spPr>
          <a:xfrm>
            <a:off x="2514600" y="1524000"/>
            <a:ext cx="6400800" cy="1219200"/>
          </a:xfrm>
        </p:spPr>
        <p:txBody>
          <a:bodyPr>
            <a:normAutofit/>
          </a:bodyPr>
          <a:lstStyle/>
          <a:p>
            <a:r>
              <a:rPr lang="en-US" dirty="0" smtClean="0"/>
              <a:t>Lets set the record straight, </a:t>
            </a:r>
            <a:r>
              <a:rPr lang="en-US" dirty="0" err="1" smtClean="0"/>
              <a:t>Redis</a:t>
            </a:r>
            <a:r>
              <a:rPr lang="en-US" dirty="0" smtClean="0"/>
              <a:t> </a:t>
            </a:r>
            <a:r>
              <a:rPr lang="en-US" dirty="0" err="1" smtClean="0"/>
              <a:t>ain’t</a:t>
            </a:r>
            <a:r>
              <a:rPr lang="en-US" dirty="0" smtClean="0"/>
              <a:t> the silver bullet.</a:t>
            </a:r>
            <a:endParaRPr lang="en-US" dirty="0"/>
          </a:p>
        </p:txBody>
      </p:sp>
      <p:sp>
        <p:nvSpPr>
          <p:cNvPr id="16" name="TextBox 15"/>
          <p:cNvSpPr txBox="1"/>
          <p:nvPr/>
        </p:nvSpPr>
        <p:spPr>
          <a:xfrm>
            <a:off x="6248400" y="2819400"/>
            <a:ext cx="2438400" cy="2862323"/>
          </a:xfrm>
          <a:prstGeom prst="rect">
            <a:avLst/>
          </a:prstGeom>
          <a:noFill/>
        </p:spPr>
        <p:txBody>
          <a:bodyPr wrap="square" rtlCol="0">
            <a:spAutoFit/>
          </a:bodyPr>
          <a:lstStyle/>
          <a:p>
            <a:pPr marL="285750" indent="-285750">
              <a:buFont typeface="Arial"/>
              <a:buChar char="•"/>
            </a:pPr>
            <a:r>
              <a:rPr lang="en-US" dirty="0" smtClean="0"/>
              <a:t>In fact, there is no silver bullet.</a:t>
            </a:r>
            <a:endParaRPr lang="en-US" dirty="0"/>
          </a:p>
          <a:p>
            <a:pPr marL="285750" indent="-285750">
              <a:buFont typeface="Arial"/>
              <a:buChar char="•"/>
            </a:pPr>
            <a:r>
              <a:rPr lang="en-US" dirty="0" err="1" smtClean="0"/>
              <a:t>Redis</a:t>
            </a:r>
            <a:r>
              <a:rPr lang="en-US" dirty="0" smtClean="0"/>
              <a:t> is an awesome tool to keep in your quiver.</a:t>
            </a:r>
          </a:p>
          <a:p>
            <a:pPr marL="285750" indent="-285750">
              <a:buFont typeface="Arial"/>
              <a:buChar char="•"/>
            </a:pPr>
            <a:r>
              <a:rPr lang="en-US" dirty="0" smtClean="0">
                <a:solidFill>
                  <a:srgbClr val="000000"/>
                </a:solidFill>
              </a:rPr>
              <a:t>Don’t be afraid to try new things</a:t>
            </a:r>
          </a:p>
          <a:p>
            <a:pPr marL="285750" indent="-285750">
              <a:buFont typeface="Arial"/>
              <a:buChar char="•"/>
            </a:pPr>
            <a:r>
              <a:rPr lang="en-US" dirty="0" smtClean="0">
                <a:solidFill>
                  <a:srgbClr val="000000"/>
                </a:solidFill>
              </a:rPr>
              <a:t>Don’t be afraid to say they don</a:t>
            </a:r>
            <a:r>
              <a:rPr lang="fr-FR" dirty="0" smtClean="0">
                <a:solidFill>
                  <a:srgbClr val="000000"/>
                </a:solidFill>
              </a:rPr>
              <a:t>’</a:t>
            </a:r>
            <a:r>
              <a:rPr lang="en-US" dirty="0" smtClean="0">
                <a:solidFill>
                  <a:srgbClr val="000000"/>
                </a:solidFill>
              </a:rPr>
              <a:t>t work</a:t>
            </a:r>
            <a:endParaRPr lang="en-US" dirty="0" smtClean="0">
              <a:solidFill>
                <a:srgbClr val="000000"/>
              </a:solidFill>
            </a:endParaRPr>
          </a:p>
        </p:txBody>
      </p:sp>
      <p:sp>
        <p:nvSpPr>
          <p:cNvPr id="18" name="Action Button: Back or Previous 17">
            <a:hlinkClick r:id="" action="ppaction://hlinkshowjump?jump=previousslide" highlightClick="1"/>
          </p:cNvPr>
          <p:cNvSpPr/>
          <p:nvPr/>
        </p:nvSpPr>
        <p:spPr>
          <a:xfrm>
            <a:off x="8534400" y="6248400"/>
            <a:ext cx="609600" cy="609600"/>
          </a:xfrm>
          <a:prstGeom prst="actionButtonBackPrevio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slow">
    <p:circl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Documents and Settings\Administrator\Local Settings\Temporary Internet Files\Content.IE5\XKL0XI1T\MCj04375270000[1].wmf"/>
          <p:cNvPicPr>
            <a:picLocks noChangeAspect="1" noChangeArrowheads="1"/>
          </p:cNvPicPr>
          <p:nvPr/>
        </p:nvPicPr>
        <p:blipFill>
          <a:blip r:embed="rId3"/>
          <a:srcRect/>
          <a:stretch>
            <a:fillRect/>
          </a:stretch>
        </p:blipFill>
        <p:spPr bwMode="auto">
          <a:xfrm>
            <a:off x="4754880" y="4511197"/>
            <a:ext cx="4389120" cy="2346803"/>
          </a:xfrm>
          <a:prstGeom prst="rect">
            <a:avLst/>
          </a:prstGeom>
          <a:noFill/>
        </p:spPr>
      </p:pic>
      <p:sp>
        <p:nvSpPr>
          <p:cNvPr id="22" name="Subtitle 21"/>
          <p:cNvSpPr>
            <a:spLocks noGrp="1"/>
          </p:cNvSpPr>
          <p:nvPr>
            <p:ph type="subTitle" idx="1"/>
          </p:nvPr>
        </p:nvSpPr>
        <p:spPr>
          <a:xfrm>
            <a:off x="1828800" y="1600200"/>
            <a:ext cx="6400800" cy="1752600"/>
          </a:xfrm>
        </p:spPr>
        <p:txBody>
          <a:bodyPr>
            <a:normAutofit/>
          </a:bodyPr>
          <a:lstStyle/>
          <a:p>
            <a:r>
              <a:rPr lang="en-US" dirty="0" smtClean="0"/>
              <a:t>Basics: there </a:t>
            </a:r>
            <a:r>
              <a:rPr lang="en-US" dirty="0" smtClean="0"/>
              <a:t>are four basic </a:t>
            </a:r>
            <a:r>
              <a:rPr lang="en-US" dirty="0" smtClean="0"/>
              <a:t>data types in </a:t>
            </a:r>
            <a:r>
              <a:rPr lang="en-US" dirty="0" err="1" smtClean="0"/>
              <a:t>Redis</a:t>
            </a:r>
            <a:r>
              <a:rPr lang="en-US" dirty="0" smtClean="0"/>
              <a:t>.</a:t>
            </a:r>
            <a:endParaRPr lang="en-US" dirty="0"/>
          </a:p>
        </p:txBody>
      </p:sp>
      <p:graphicFrame>
        <p:nvGraphicFramePr>
          <p:cNvPr id="23" name="Diagram 22"/>
          <p:cNvGraphicFramePr/>
          <p:nvPr>
            <p:extLst>
              <p:ext uri="{D42A27DB-BD31-4B8C-83A1-F6EECF244321}">
                <p14:modId xmlns:p14="http://schemas.microsoft.com/office/powerpoint/2010/main" val="459441979"/>
              </p:ext>
            </p:extLst>
          </p:nvPr>
        </p:nvGraphicFramePr>
        <p:xfrm>
          <a:off x="3505200" y="2667000"/>
          <a:ext cx="2895600" cy="2184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3" name="Picture 5" descr="C:\Documents and Settings\Administrator\Local Settings\Temporary Internet Files\Content.IE5\I22CGKVR\MCj04380830000[1].wmf"/>
          <p:cNvPicPr>
            <a:picLocks noChangeAspect="1" noChangeArrowheads="1"/>
          </p:cNvPicPr>
          <p:nvPr/>
        </p:nvPicPr>
        <p:blipFill>
          <a:blip r:embed="rId9"/>
          <a:srcRect b="9615"/>
          <a:stretch>
            <a:fillRect/>
          </a:stretch>
        </p:blipFill>
        <p:spPr bwMode="auto">
          <a:xfrm>
            <a:off x="1066800" y="4709160"/>
            <a:ext cx="3037554" cy="2148840"/>
          </a:xfrm>
          <a:prstGeom prst="rect">
            <a:avLst/>
          </a:prstGeom>
          <a:noFill/>
        </p:spPr>
      </p:pic>
      <p:sp>
        <p:nvSpPr>
          <p:cNvPr id="20" name="Action Button: Back or Previous 19">
            <a:hlinkClick r:id="" action="ppaction://hlinkshowjump?jump=previousslide" highlightClick="1"/>
          </p:cNvPr>
          <p:cNvSpPr/>
          <p:nvPr/>
        </p:nvSpPr>
        <p:spPr>
          <a:xfrm>
            <a:off x="8534400" y="6248400"/>
            <a:ext cx="609600" cy="609600"/>
          </a:xfrm>
          <a:prstGeom prst="actionButtonBackPrevio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slow">
    <p:circl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C:\Documents and Settings\Administrator\Local Settings\Temporary Internet Files\Content.IE5\7UHD2C7K\MCj04375150000[1].wmf"/>
          <p:cNvPicPr>
            <a:picLocks noChangeAspect="1" noChangeArrowheads="1"/>
          </p:cNvPicPr>
          <p:nvPr/>
        </p:nvPicPr>
        <p:blipFill>
          <a:blip r:embed="rId3"/>
          <a:srcRect/>
          <a:stretch>
            <a:fillRect/>
          </a:stretch>
        </p:blipFill>
        <p:spPr bwMode="auto">
          <a:xfrm>
            <a:off x="3962400" y="2782272"/>
            <a:ext cx="4937760" cy="3926811"/>
          </a:xfrm>
          <a:prstGeom prst="rect">
            <a:avLst/>
          </a:prstGeom>
          <a:noFill/>
        </p:spPr>
      </p:pic>
      <p:sp>
        <p:nvSpPr>
          <p:cNvPr id="24" name="Subtitle 23"/>
          <p:cNvSpPr>
            <a:spLocks noGrp="1"/>
          </p:cNvSpPr>
          <p:nvPr>
            <p:ph type="subTitle" idx="1"/>
          </p:nvPr>
        </p:nvSpPr>
        <p:spPr>
          <a:xfrm>
            <a:off x="1828800" y="1600200"/>
            <a:ext cx="6400800" cy="1752600"/>
          </a:xfrm>
        </p:spPr>
        <p:txBody>
          <a:bodyPr>
            <a:normAutofit/>
          </a:bodyPr>
          <a:lstStyle/>
          <a:p>
            <a:r>
              <a:rPr lang="en-US" sz="2800" dirty="0" smtClean="0"/>
              <a:t>Big plus, there are clients in nearly every language you can think of.</a:t>
            </a:r>
            <a:endParaRPr lang="en-US" sz="2800" dirty="0"/>
          </a:p>
        </p:txBody>
      </p:sp>
      <p:sp>
        <p:nvSpPr>
          <p:cNvPr id="25" name="TextBox 24"/>
          <p:cNvSpPr txBox="1"/>
          <p:nvPr/>
        </p:nvSpPr>
        <p:spPr>
          <a:xfrm>
            <a:off x="1447800" y="2667000"/>
            <a:ext cx="2667000" cy="3416320"/>
          </a:xfrm>
          <a:prstGeom prst="rect">
            <a:avLst/>
          </a:prstGeom>
          <a:noFill/>
        </p:spPr>
        <p:txBody>
          <a:bodyPr wrap="square" rtlCol="0">
            <a:spAutoFit/>
          </a:bodyPr>
          <a:lstStyle/>
          <a:p>
            <a:pPr marL="285750" indent="-285750">
              <a:buFont typeface="Arial"/>
              <a:buChar char="•"/>
            </a:pPr>
            <a:r>
              <a:rPr lang="en-US" dirty="0" smtClean="0"/>
              <a:t>C</a:t>
            </a:r>
          </a:p>
          <a:p>
            <a:pPr marL="285750" indent="-285750">
              <a:buFont typeface="Arial"/>
              <a:buChar char="•"/>
            </a:pPr>
            <a:r>
              <a:rPr lang="en-US" dirty="0" smtClean="0"/>
              <a:t>Java</a:t>
            </a:r>
          </a:p>
          <a:p>
            <a:pPr marL="285750" indent="-285750">
              <a:buFont typeface="Arial"/>
              <a:buChar char="•"/>
            </a:pPr>
            <a:r>
              <a:rPr lang="en-US" dirty="0" smtClean="0"/>
              <a:t>Python</a:t>
            </a:r>
          </a:p>
          <a:p>
            <a:pPr marL="285750" indent="-285750">
              <a:buFont typeface="Arial"/>
              <a:buChar char="•"/>
            </a:pPr>
            <a:r>
              <a:rPr lang="en-US" dirty="0" smtClean="0"/>
              <a:t>PHP</a:t>
            </a:r>
          </a:p>
          <a:p>
            <a:pPr marL="285750" indent="-285750">
              <a:buFont typeface="Arial"/>
              <a:buChar char="•"/>
            </a:pPr>
            <a:r>
              <a:rPr lang="en-US" dirty="0" smtClean="0"/>
              <a:t>Haskell</a:t>
            </a:r>
          </a:p>
          <a:p>
            <a:pPr marL="285750" indent="-285750">
              <a:buFont typeface="Arial"/>
              <a:buChar char="•"/>
            </a:pPr>
            <a:r>
              <a:rPr lang="en-US" dirty="0" smtClean="0"/>
              <a:t>Ruby</a:t>
            </a:r>
          </a:p>
          <a:p>
            <a:pPr marL="285750" indent="-285750">
              <a:buFont typeface="Arial"/>
              <a:buChar char="•"/>
            </a:pPr>
            <a:r>
              <a:rPr lang="en-US" dirty="0" err="1" smtClean="0"/>
              <a:t>Scala</a:t>
            </a:r>
            <a:endParaRPr lang="en-US" dirty="0" smtClean="0"/>
          </a:p>
          <a:p>
            <a:pPr marL="285750" indent="-285750">
              <a:buFont typeface="Arial"/>
              <a:buChar char="•"/>
            </a:pPr>
            <a:r>
              <a:rPr lang="en-US" dirty="0" smtClean="0"/>
              <a:t>Common Lisp</a:t>
            </a:r>
          </a:p>
          <a:p>
            <a:pPr marL="285750" indent="-285750">
              <a:buFont typeface="Arial"/>
              <a:buChar char="•"/>
            </a:pPr>
            <a:r>
              <a:rPr lang="en-US" dirty="0" err="1" smtClean="0"/>
              <a:t>Clojure</a:t>
            </a:r>
            <a:endParaRPr lang="en-US" dirty="0" smtClean="0"/>
          </a:p>
          <a:p>
            <a:pPr marL="285750" indent="-285750">
              <a:buFont typeface="Arial"/>
              <a:buChar char="•"/>
            </a:pPr>
            <a:r>
              <a:rPr lang="en-US" dirty="0" smtClean="0"/>
              <a:t>Io</a:t>
            </a:r>
          </a:p>
          <a:p>
            <a:pPr marL="285750" indent="-285750">
              <a:buFont typeface="Arial"/>
              <a:buChar char="•"/>
            </a:pPr>
            <a:r>
              <a:rPr lang="en-US" dirty="0" err="1" smtClean="0"/>
              <a:t>Lua</a:t>
            </a:r>
            <a:endParaRPr lang="en-US" dirty="0" smtClean="0"/>
          </a:p>
          <a:p>
            <a:pPr marL="285750" indent="-285750">
              <a:buFont typeface="Arial"/>
              <a:buChar char="•"/>
            </a:pPr>
            <a:r>
              <a:rPr lang="en-US" dirty="0" smtClean="0"/>
              <a:t>Objective-C</a:t>
            </a:r>
            <a:endParaRPr lang="en-US" dirty="0"/>
          </a:p>
        </p:txBody>
      </p:sp>
      <p:sp>
        <p:nvSpPr>
          <p:cNvPr id="26" name="Action Button: Home 25">
            <a:hlinkClick r:id="" action="ppaction://hlinkshowjump?jump=firstslide" highlightClick="1"/>
          </p:cNvPr>
          <p:cNvSpPr/>
          <p:nvPr/>
        </p:nvSpPr>
        <p:spPr>
          <a:xfrm>
            <a:off x="8534400" y="6248400"/>
            <a:ext cx="609600" cy="609600"/>
          </a:xfrm>
          <a:prstGeom prst="actionButtonHo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ction Button: Back or Previous 26">
            <a:hlinkClick r:id="" action="ppaction://hlinkshowjump?jump=previousslide" highlightClick="1"/>
          </p:cNvPr>
          <p:cNvSpPr/>
          <p:nvPr/>
        </p:nvSpPr>
        <p:spPr>
          <a:xfrm>
            <a:off x="7924800" y="6248400"/>
            <a:ext cx="609600" cy="609600"/>
          </a:xfrm>
          <a:prstGeom prst="actionButtonBackPrevio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slow">
    <p:circl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Documents and Settings\Administrator\Local Settings\Temporary Internet Files\Content.IE5\XKL0XI1T\MCj04375170000[1].wmf"/>
          <p:cNvPicPr>
            <a:picLocks noChangeAspect="1" noChangeArrowheads="1"/>
          </p:cNvPicPr>
          <p:nvPr/>
        </p:nvPicPr>
        <p:blipFill>
          <a:blip r:embed="rId3"/>
          <a:srcRect r="4167"/>
          <a:stretch>
            <a:fillRect/>
          </a:stretch>
        </p:blipFill>
        <p:spPr bwMode="auto">
          <a:xfrm>
            <a:off x="3886200" y="2668559"/>
            <a:ext cx="5257800" cy="4189441"/>
          </a:xfrm>
          <a:prstGeom prst="rect">
            <a:avLst/>
          </a:prstGeom>
          <a:noFill/>
        </p:spPr>
      </p:pic>
      <p:sp>
        <p:nvSpPr>
          <p:cNvPr id="15" name="Subtitle 14"/>
          <p:cNvSpPr>
            <a:spLocks noGrp="1"/>
          </p:cNvSpPr>
          <p:nvPr>
            <p:ph type="subTitle" idx="1"/>
          </p:nvPr>
        </p:nvSpPr>
        <p:spPr>
          <a:xfrm>
            <a:off x="1828800" y="1219200"/>
            <a:ext cx="6400800" cy="1752600"/>
          </a:xfrm>
        </p:spPr>
        <p:txBody>
          <a:bodyPr>
            <a:normAutofit/>
          </a:bodyPr>
          <a:lstStyle/>
          <a:p>
            <a:endParaRPr lang="en-US" sz="2800" dirty="0" smtClean="0"/>
          </a:p>
          <a:p>
            <a:r>
              <a:rPr lang="en-US" sz="2800" dirty="0" smtClean="0"/>
              <a:t>You can use these </a:t>
            </a:r>
            <a:r>
              <a:rPr lang="en-US" sz="2800" dirty="0" err="1" smtClean="0"/>
              <a:t>datatypes</a:t>
            </a:r>
            <a:r>
              <a:rPr lang="en-US" sz="2800" dirty="0" smtClean="0"/>
              <a:t> to build neat and shiny things.</a:t>
            </a:r>
            <a:endParaRPr lang="en-US" sz="2800" dirty="0"/>
          </a:p>
        </p:txBody>
      </p:sp>
      <p:sp>
        <p:nvSpPr>
          <p:cNvPr id="18" name="TextBox 17"/>
          <p:cNvSpPr txBox="1"/>
          <p:nvPr/>
        </p:nvSpPr>
        <p:spPr>
          <a:xfrm>
            <a:off x="1447800" y="2971800"/>
            <a:ext cx="2514600" cy="2585323"/>
          </a:xfrm>
          <a:prstGeom prst="rect">
            <a:avLst/>
          </a:prstGeom>
          <a:noFill/>
        </p:spPr>
        <p:txBody>
          <a:bodyPr wrap="square" rtlCol="0">
            <a:spAutoFit/>
          </a:bodyPr>
          <a:lstStyle/>
          <a:p>
            <a:r>
              <a:rPr lang="en-US" dirty="0" smtClean="0"/>
              <a:t>Some of these things will haunt you. </a:t>
            </a:r>
            <a:r>
              <a:rPr lang="en-US" dirty="0" smtClean="0"/>
              <a:t>Avoid making square pegs fit in round holes!</a:t>
            </a:r>
          </a:p>
          <a:p>
            <a:endParaRPr lang="en-US" dirty="0"/>
          </a:p>
          <a:p>
            <a:r>
              <a:rPr lang="en-US" dirty="0" smtClean="0"/>
              <a:t>Remember you’re going to end up having to maintain whatever you create.</a:t>
            </a:r>
            <a:endParaRPr lang="en-US" dirty="0" smtClean="0"/>
          </a:p>
        </p:txBody>
      </p:sp>
      <p:sp>
        <p:nvSpPr>
          <p:cNvPr id="17" name="Action Button: Back or Previous 16">
            <a:hlinkClick r:id="" action="ppaction://hlinkshowjump?jump=previousslide" highlightClick="1"/>
          </p:cNvPr>
          <p:cNvSpPr/>
          <p:nvPr/>
        </p:nvSpPr>
        <p:spPr>
          <a:xfrm>
            <a:off x="8534400" y="6248400"/>
            <a:ext cx="609600" cy="609600"/>
          </a:xfrm>
          <a:prstGeom prst="actionButtonBackPrevio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slow">
    <p:circl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Documents and Settings\Administrator\Local Settings\Temporary Internet Files\Content.IE5\Y5YRTCW7\MCj04375190000[1].wmf"/>
          <p:cNvPicPr>
            <a:picLocks noChangeAspect="1" noChangeArrowheads="1"/>
          </p:cNvPicPr>
          <p:nvPr/>
        </p:nvPicPr>
        <p:blipFill>
          <a:blip r:embed="rId3"/>
          <a:srcRect/>
          <a:stretch>
            <a:fillRect/>
          </a:stretch>
        </p:blipFill>
        <p:spPr bwMode="auto">
          <a:xfrm>
            <a:off x="4114800" y="3259517"/>
            <a:ext cx="5029200" cy="3598483"/>
          </a:xfrm>
          <a:prstGeom prst="rect">
            <a:avLst/>
          </a:prstGeom>
          <a:noFill/>
        </p:spPr>
      </p:pic>
      <p:sp>
        <p:nvSpPr>
          <p:cNvPr id="14" name="Subtitle 13"/>
          <p:cNvSpPr>
            <a:spLocks noGrp="1"/>
          </p:cNvSpPr>
          <p:nvPr>
            <p:ph type="subTitle" idx="1"/>
          </p:nvPr>
        </p:nvSpPr>
        <p:spPr>
          <a:xfrm>
            <a:off x="1828800" y="1524000"/>
            <a:ext cx="6400800" cy="1752600"/>
          </a:xfrm>
        </p:spPr>
        <p:txBody>
          <a:bodyPr>
            <a:noAutofit/>
          </a:bodyPr>
          <a:lstStyle/>
          <a:p>
            <a:r>
              <a:rPr lang="en-US" sz="2800" dirty="0" smtClean="0"/>
              <a:t>Hey! You told me I suck if I’m not using </a:t>
            </a:r>
            <a:r>
              <a:rPr lang="en-US" sz="2800" dirty="0" err="1" smtClean="0"/>
              <a:t>Redis</a:t>
            </a:r>
            <a:r>
              <a:rPr lang="en-US" sz="2800" dirty="0" smtClean="0"/>
              <a:t>, so what the hell is it good for??</a:t>
            </a:r>
            <a:endParaRPr lang="en-US" sz="2800" dirty="0" smtClean="0"/>
          </a:p>
          <a:p>
            <a:endParaRPr lang="en-US" sz="2800" dirty="0"/>
          </a:p>
        </p:txBody>
      </p:sp>
      <p:sp>
        <p:nvSpPr>
          <p:cNvPr id="15" name="TextBox 14"/>
          <p:cNvSpPr txBox="1"/>
          <p:nvPr/>
        </p:nvSpPr>
        <p:spPr>
          <a:xfrm>
            <a:off x="1905000" y="3048000"/>
            <a:ext cx="3124200" cy="2031325"/>
          </a:xfrm>
          <a:prstGeom prst="rect">
            <a:avLst/>
          </a:prstGeom>
          <a:noFill/>
        </p:spPr>
        <p:txBody>
          <a:bodyPr wrap="square" rtlCol="0">
            <a:spAutoFit/>
          </a:bodyPr>
          <a:lstStyle/>
          <a:p>
            <a:r>
              <a:rPr lang="en-US" dirty="0" smtClean="0">
                <a:solidFill>
                  <a:srgbClr val="000000"/>
                </a:solidFill>
              </a:rPr>
              <a:t>A few</a:t>
            </a:r>
            <a:r>
              <a:rPr lang="en-US" dirty="0" smtClean="0">
                <a:solidFill>
                  <a:schemeClr val="tx1">
                    <a:lumMod val="50000"/>
                    <a:lumOff val="50000"/>
                  </a:schemeClr>
                </a:solidFill>
              </a:rPr>
              <a:t> </a:t>
            </a:r>
            <a:r>
              <a:rPr lang="en-US" dirty="0" smtClean="0"/>
              <a:t>examples</a:t>
            </a:r>
            <a:r>
              <a:rPr lang="en-US" dirty="0" smtClean="0">
                <a:solidFill>
                  <a:schemeClr val="tx1">
                    <a:lumMod val="50000"/>
                    <a:lumOff val="50000"/>
                  </a:schemeClr>
                </a:solidFill>
              </a:rPr>
              <a:t>: </a:t>
            </a:r>
          </a:p>
          <a:p>
            <a:pPr marL="285750" indent="-285750">
              <a:buFont typeface="Arial"/>
              <a:buChar char="•"/>
            </a:pPr>
            <a:r>
              <a:rPr lang="en-US" dirty="0" smtClean="0">
                <a:solidFill>
                  <a:schemeClr val="tx1">
                    <a:lumMod val="50000"/>
                    <a:lumOff val="50000"/>
                  </a:schemeClr>
                </a:solidFill>
              </a:rPr>
              <a:t>Cluster Wide Locks</a:t>
            </a:r>
          </a:p>
          <a:p>
            <a:pPr marL="285750" indent="-285750">
              <a:buFont typeface="Arial"/>
              <a:buChar char="•"/>
            </a:pPr>
            <a:r>
              <a:rPr lang="en-US" dirty="0" smtClean="0">
                <a:solidFill>
                  <a:schemeClr val="tx1">
                    <a:lumMod val="50000"/>
                    <a:lumOff val="50000"/>
                  </a:schemeClr>
                </a:solidFill>
              </a:rPr>
              <a:t>Caching</a:t>
            </a:r>
            <a:endParaRPr lang="en-US" dirty="0" smtClean="0">
              <a:solidFill>
                <a:schemeClr val="tx1">
                  <a:lumMod val="50000"/>
                  <a:lumOff val="50000"/>
                </a:schemeClr>
              </a:solidFill>
            </a:endParaRPr>
          </a:p>
          <a:p>
            <a:pPr marL="285750" indent="-285750">
              <a:buFont typeface="Arial"/>
              <a:buChar char="•"/>
            </a:pPr>
            <a:r>
              <a:rPr lang="en-US" dirty="0" smtClean="0">
                <a:solidFill>
                  <a:schemeClr val="tx1">
                    <a:lumMod val="50000"/>
                    <a:lumOff val="50000"/>
                  </a:schemeClr>
                </a:solidFill>
              </a:rPr>
              <a:t>Unique sets</a:t>
            </a:r>
          </a:p>
          <a:p>
            <a:pPr marL="285750" indent="-285750">
              <a:buFont typeface="Arial"/>
              <a:buChar char="•"/>
            </a:pPr>
            <a:r>
              <a:rPr lang="en-US" dirty="0" smtClean="0">
                <a:solidFill>
                  <a:schemeClr val="tx1">
                    <a:lumMod val="50000"/>
                    <a:lumOff val="50000"/>
                  </a:schemeClr>
                </a:solidFill>
              </a:rPr>
              <a:t>Sorted Structures</a:t>
            </a:r>
          </a:p>
          <a:p>
            <a:pPr marL="285750" indent="-285750">
              <a:buFont typeface="Arial"/>
              <a:buChar char="•"/>
            </a:pPr>
            <a:r>
              <a:rPr lang="en-US" dirty="0" smtClean="0">
                <a:solidFill>
                  <a:schemeClr val="tx1">
                    <a:lumMod val="50000"/>
                    <a:lumOff val="50000"/>
                  </a:schemeClr>
                </a:solidFill>
              </a:rPr>
              <a:t>Atomic counters</a:t>
            </a:r>
          </a:p>
          <a:p>
            <a:pPr marL="285750" indent="-285750">
              <a:buFont typeface="Arial"/>
              <a:buChar char="•"/>
            </a:pPr>
            <a:r>
              <a:rPr lang="en-US" dirty="0" smtClean="0">
                <a:solidFill>
                  <a:schemeClr val="tx1">
                    <a:lumMod val="50000"/>
                    <a:lumOff val="50000"/>
                  </a:schemeClr>
                </a:solidFill>
              </a:rPr>
              <a:t>Distributed Configuration</a:t>
            </a:r>
          </a:p>
        </p:txBody>
      </p:sp>
      <p:sp>
        <p:nvSpPr>
          <p:cNvPr id="17" name="Action Button: Back or Previous 16">
            <a:hlinkClick r:id="" action="ppaction://hlinkshowjump?jump=previousslide" highlightClick="1"/>
          </p:cNvPr>
          <p:cNvSpPr/>
          <p:nvPr/>
        </p:nvSpPr>
        <p:spPr>
          <a:xfrm>
            <a:off x="8534400" y="6248400"/>
            <a:ext cx="609600" cy="609600"/>
          </a:xfrm>
          <a:prstGeom prst="actionButtonBackPrevio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slow">
    <p:circl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Documents and Settings\Administrator\Local Settings\Temporary Internet Files\Content.IE5\EZJ486Q6\MCj04375290000[1].wmf"/>
          <p:cNvPicPr>
            <a:picLocks noChangeAspect="1" noChangeArrowheads="1"/>
          </p:cNvPicPr>
          <p:nvPr/>
        </p:nvPicPr>
        <p:blipFill>
          <a:blip r:embed="rId3"/>
          <a:srcRect/>
          <a:stretch>
            <a:fillRect/>
          </a:stretch>
        </p:blipFill>
        <p:spPr bwMode="auto">
          <a:xfrm>
            <a:off x="3581400" y="3291840"/>
            <a:ext cx="5528996" cy="3566160"/>
          </a:xfrm>
          <a:prstGeom prst="rect">
            <a:avLst/>
          </a:prstGeom>
          <a:noFill/>
        </p:spPr>
      </p:pic>
      <p:sp>
        <p:nvSpPr>
          <p:cNvPr id="14" name="Subtitle 13"/>
          <p:cNvSpPr>
            <a:spLocks noGrp="1"/>
          </p:cNvSpPr>
          <p:nvPr>
            <p:ph type="subTitle" idx="1"/>
          </p:nvPr>
        </p:nvSpPr>
        <p:spPr>
          <a:xfrm>
            <a:off x="1828800" y="1600200"/>
            <a:ext cx="6400800" cy="1752600"/>
          </a:xfrm>
        </p:spPr>
        <p:txBody>
          <a:bodyPr>
            <a:noAutofit/>
          </a:bodyPr>
          <a:lstStyle/>
          <a:p>
            <a:r>
              <a:rPr lang="en-US" sz="2800" dirty="0" smtClean="0"/>
              <a:t>At </a:t>
            </a:r>
            <a:r>
              <a:rPr lang="en-US" sz="2800" dirty="0" err="1" smtClean="0"/>
              <a:t>Idealist.org</a:t>
            </a:r>
            <a:r>
              <a:rPr lang="en-US" sz="2800" dirty="0" smtClean="0"/>
              <a:t> we applied </a:t>
            </a:r>
            <a:r>
              <a:rPr lang="en-US" sz="2800" dirty="0" err="1" smtClean="0"/>
              <a:t>redis</a:t>
            </a:r>
            <a:r>
              <a:rPr lang="en-US" sz="2800" dirty="0" smtClean="0"/>
              <a:t> to a smaller problem domain than originally planned</a:t>
            </a:r>
            <a:endParaRPr lang="en-US" sz="2800" dirty="0"/>
          </a:p>
        </p:txBody>
      </p:sp>
      <p:sp>
        <p:nvSpPr>
          <p:cNvPr id="15" name="TextBox 14"/>
          <p:cNvSpPr txBox="1"/>
          <p:nvPr/>
        </p:nvSpPr>
        <p:spPr>
          <a:xfrm>
            <a:off x="1676400" y="3276600"/>
            <a:ext cx="2667000" cy="2308324"/>
          </a:xfrm>
          <a:prstGeom prst="rect">
            <a:avLst/>
          </a:prstGeom>
          <a:noFill/>
        </p:spPr>
        <p:txBody>
          <a:bodyPr wrap="square" rtlCol="0">
            <a:spAutoFit/>
          </a:bodyPr>
          <a:lstStyle/>
          <a:p>
            <a:pPr marL="285750" indent="-285750">
              <a:buFont typeface="Arial"/>
              <a:buChar char="•"/>
            </a:pPr>
            <a:r>
              <a:rPr lang="en-US" dirty="0" smtClean="0"/>
              <a:t>Scoreboard for performance testing.</a:t>
            </a:r>
          </a:p>
          <a:p>
            <a:pPr marL="285750" indent="-285750">
              <a:buFont typeface="Arial"/>
              <a:buChar char="•"/>
            </a:pPr>
            <a:r>
              <a:rPr lang="en-US" dirty="0" smtClean="0">
                <a:solidFill>
                  <a:srgbClr val="000000"/>
                </a:solidFill>
              </a:rPr>
              <a:t>Configuration Management</a:t>
            </a:r>
          </a:p>
          <a:p>
            <a:pPr marL="285750" indent="-285750">
              <a:buFont typeface="Arial"/>
              <a:buChar char="•"/>
            </a:pPr>
            <a:r>
              <a:rPr lang="en-US" dirty="0" smtClean="0">
                <a:solidFill>
                  <a:srgbClr val="000000"/>
                </a:solidFill>
              </a:rPr>
              <a:t>Attempted to build rate limiting application -- this didn’t work</a:t>
            </a:r>
            <a:endParaRPr lang="en-US" dirty="0" smtClean="0">
              <a:solidFill>
                <a:srgbClr val="000000"/>
              </a:solidFill>
            </a:endParaRPr>
          </a:p>
        </p:txBody>
      </p:sp>
      <p:sp>
        <p:nvSpPr>
          <p:cNvPr id="17" name="Action Button: Back or Previous 16">
            <a:hlinkClick r:id="" action="ppaction://hlinkshowjump?jump=previousslide" highlightClick="1"/>
          </p:cNvPr>
          <p:cNvSpPr/>
          <p:nvPr/>
        </p:nvSpPr>
        <p:spPr>
          <a:xfrm>
            <a:off x="8534400" y="6248400"/>
            <a:ext cx="609600" cy="609600"/>
          </a:xfrm>
          <a:prstGeom prst="actionButtonBackPrevio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slow">
    <p:circl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Documents and Settings\Administrator\Local Settings\Temporary Internet Files\Content.IE5\GS180N6L\MCj04375210000[1].wmf"/>
          <p:cNvPicPr>
            <a:picLocks noChangeAspect="1" noChangeArrowheads="1"/>
          </p:cNvPicPr>
          <p:nvPr/>
        </p:nvPicPr>
        <p:blipFill>
          <a:blip r:embed="rId3"/>
          <a:srcRect/>
          <a:stretch>
            <a:fillRect/>
          </a:stretch>
        </p:blipFill>
        <p:spPr bwMode="auto">
          <a:xfrm>
            <a:off x="3546103" y="3749040"/>
            <a:ext cx="5597897" cy="3108960"/>
          </a:xfrm>
          <a:prstGeom prst="rect">
            <a:avLst/>
          </a:prstGeom>
          <a:noFill/>
        </p:spPr>
      </p:pic>
      <p:sp>
        <p:nvSpPr>
          <p:cNvPr id="14" name="Subtitle 13"/>
          <p:cNvSpPr>
            <a:spLocks noGrp="1"/>
          </p:cNvSpPr>
          <p:nvPr>
            <p:ph type="subTitle" idx="1"/>
          </p:nvPr>
        </p:nvSpPr>
        <p:spPr>
          <a:xfrm>
            <a:off x="1828800" y="1600200"/>
            <a:ext cx="6400800" cy="685800"/>
          </a:xfrm>
        </p:spPr>
        <p:txBody>
          <a:bodyPr>
            <a:normAutofit/>
          </a:bodyPr>
          <a:lstStyle/>
          <a:p>
            <a:r>
              <a:rPr lang="en-US" dirty="0" smtClean="0"/>
              <a:t>When </a:t>
            </a:r>
            <a:r>
              <a:rPr lang="en-US" dirty="0" err="1" smtClean="0"/>
              <a:t>Redis</a:t>
            </a:r>
            <a:r>
              <a:rPr lang="en-US" dirty="0" smtClean="0"/>
              <a:t> </a:t>
            </a:r>
            <a:r>
              <a:rPr lang="en-US" dirty="0" err="1" smtClean="0"/>
              <a:t>didn</a:t>
            </a:r>
            <a:r>
              <a:rPr lang="fr-FR" dirty="0" smtClean="0"/>
              <a:t>’</a:t>
            </a:r>
            <a:r>
              <a:rPr lang="en-US" dirty="0" smtClean="0"/>
              <a:t>t work for us</a:t>
            </a:r>
            <a:endParaRPr lang="en-US" dirty="0" smtClean="0"/>
          </a:p>
          <a:p>
            <a:endParaRPr lang="en-US" dirty="0"/>
          </a:p>
        </p:txBody>
      </p:sp>
      <p:sp>
        <p:nvSpPr>
          <p:cNvPr id="16" name="TextBox 15"/>
          <p:cNvSpPr txBox="1"/>
          <p:nvPr/>
        </p:nvSpPr>
        <p:spPr>
          <a:xfrm>
            <a:off x="1447800" y="2362200"/>
            <a:ext cx="2667000" cy="3139321"/>
          </a:xfrm>
          <a:prstGeom prst="rect">
            <a:avLst/>
          </a:prstGeom>
          <a:noFill/>
        </p:spPr>
        <p:txBody>
          <a:bodyPr wrap="square" rtlCol="0">
            <a:spAutoFit/>
          </a:bodyPr>
          <a:lstStyle/>
          <a:p>
            <a:pPr marL="285750" indent="-285750">
              <a:buFont typeface="Arial"/>
              <a:buChar char="•"/>
            </a:pPr>
            <a:r>
              <a:rPr lang="en-US" dirty="0" smtClean="0">
                <a:solidFill>
                  <a:schemeClr val="tx1">
                    <a:lumMod val="50000"/>
                    <a:lumOff val="50000"/>
                  </a:schemeClr>
                </a:solidFill>
              </a:rPr>
              <a:t>Bookkeeping is a pain</a:t>
            </a:r>
            <a:endParaRPr lang="en-US" dirty="0">
              <a:solidFill>
                <a:schemeClr val="tx1">
                  <a:lumMod val="50000"/>
                  <a:lumOff val="50000"/>
                </a:schemeClr>
              </a:solidFill>
            </a:endParaRPr>
          </a:p>
          <a:p>
            <a:pPr marL="285750" indent="-285750">
              <a:buFont typeface="Arial"/>
              <a:buChar char="•"/>
            </a:pPr>
            <a:r>
              <a:rPr lang="en-US" dirty="0" smtClean="0">
                <a:solidFill>
                  <a:schemeClr val="tx1">
                    <a:lumMod val="50000"/>
                    <a:lumOff val="50000"/>
                  </a:schemeClr>
                </a:solidFill>
              </a:rPr>
              <a:t>Creating </a:t>
            </a:r>
            <a:r>
              <a:rPr lang="en-US" dirty="0" smtClean="0">
                <a:solidFill>
                  <a:schemeClr val="tx1">
                    <a:lumMod val="50000"/>
                    <a:lumOff val="50000"/>
                  </a:schemeClr>
                </a:solidFill>
              </a:rPr>
              <a:t>an index is hard</a:t>
            </a:r>
          </a:p>
          <a:p>
            <a:pPr marL="285750" indent="-285750">
              <a:buFont typeface="Arial"/>
              <a:buChar char="•"/>
            </a:pPr>
            <a:r>
              <a:rPr lang="en-US" dirty="0" smtClean="0">
                <a:solidFill>
                  <a:schemeClr val="tx1">
                    <a:lumMod val="50000"/>
                    <a:lumOff val="50000"/>
                  </a:schemeClr>
                </a:solidFill>
              </a:rPr>
              <a:t>Little experience with large datasets</a:t>
            </a:r>
          </a:p>
          <a:p>
            <a:pPr marL="285750" indent="-285750">
              <a:buFont typeface="Arial"/>
              <a:buChar char="•"/>
            </a:pPr>
            <a:r>
              <a:rPr lang="en-US" dirty="0" smtClean="0">
                <a:solidFill>
                  <a:schemeClr val="tx1">
                    <a:lumMod val="50000"/>
                    <a:lumOff val="50000"/>
                  </a:schemeClr>
                </a:solidFill>
              </a:rPr>
              <a:t>Slow query response time</a:t>
            </a:r>
          </a:p>
          <a:p>
            <a:pPr marL="285750" indent="-285750">
              <a:buFont typeface="Arial"/>
              <a:buChar char="•"/>
            </a:pPr>
            <a:r>
              <a:rPr lang="en-US" dirty="0" smtClean="0">
                <a:solidFill>
                  <a:schemeClr val="tx1">
                    <a:lumMod val="50000"/>
                    <a:lumOff val="50000"/>
                  </a:schemeClr>
                </a:solidFill>
              </a:rPr>
              <a:t>Overly Clever Data structures</a:t>
            </a:r>
          </a:p>
          <a:p>
            <a:endParaRPr lang="en-US" dirty="0" smtClean="0">
              <a:solidFill>
                <a:schemeClr val="tx1">
                  <a:lumMod val="50000"/>
                  <a:lumOff val="50000"/>
                </a:schemeClr>
              </a:solidFill>
            </a:endParaRPr>
          </a:p>
          <a:p>
            <a:pPr marL="285750" indent="-285750">
              <a:buFont typeface="Arial"/>
              <a:buChar char="•"/>
            </a:pPr>
            <a:endParaRPr lang="en-US" dirty="0">
              <a:solidFill>
                <a:schemeClr val="tx1">
                  <a:lumMod val="50000"/>
                  <a:lumOff val="50000"/>
                </a:schemeClr>
              </a:solidFill>
            </a:endParaRPr>
          </a:p>
        </p:txBody>
      </p:sp>
      <p:sp>
        <p:nvSpPr>
          <p:cNvPr id="17" name="Action Button: Back or Previous 16">
            <a:hlinkClick r:id="" action="ppaction://hlinkshowjump?jump=previousslide" highlightClick="1"/>
          </p:cNvPr>
          <p:cNvSpPr/>
          <p:nvPr/>
        </p:nvSpPr>
        <p:spPr>
          <a:xfrm>
            <a:off x="8534400" y="6248400"/>
            <a:ext cx="609600" cy="609600"/>
          </a:xfrm>
          <a:prstGeom prst="actionButtonBackPrevio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slow">
    <p:circl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Local Settings\Temporary Internet Files\Content.IE5\Y5YRTCW7\MCj04375310000[1].wmf"/>
          <p:cNvPicPr>
            <a:picLocks noChangeAspect="1" noChangeArrowheads="1"/>
          </p:cNvPicPr>
          <p:nvPr/>
        </p:nvPicPr>
        <p:blipFill>
          <a:blip r:embed="rId3"/>
          <a:srcRect/>
          <a:stretch>
            <a:fillRect/>
          </a:stretch>
        </p:blipFill>
        <p:spPr bwMode="auto">
          <a:xfrm>
            <a:off x="0" y="3333950"/>
            <a:ext cx="5486400" cy="3524050"/>
          </a:xfrm>
          <a:prstGeom prst="rect">
            <a:avLst/>
          </a:prstGeom>
          <a:noFill/>
        </p:spPr>
      </p:pic>
      <p:sp>
        <p:nvSpPr>
          <p:cNvPr id="15" name="Subtitle 14"/>
          <p:cNvSpPr>
            <a:spLocks noGrp="1"/>
          </p:cNvSpPr>
          <p:nvPr>
            <p:ph type="subTitle" idx="1"/>
          </p:nvPr>
        </p:nvSpPr>
        <p:spPr>
          <a:xfrm>
            <a:off x="1828800" y="1600200"/>
            <a:ext cx="6400800" cy="685800"/>
          </a:xfrm>
        </p:spPr>
        <p:txBody>
          <a:bodyPr>
            <a:noAutofit/>
          </a:bodyPr>
          <a:lstStyle/>
          <a:p>
            <a:r>
              <a:rPr lang="en-US" sz="2800" dirty="0" smtClean="0"/>
              <a:t>Some of the Lesson’s We Learned</a:t>
            </a:r>
            <a:endParaRPr lang="en-US" sz="2800" dirty="0"/>
          </a:p>
        </p:txBody>
      </p:sp>
      <p:sp>
        <p:nvSpPr>
          <p:cNvPr id="14" name="TextBox 13"/>
          <p:cNvSpPr txBox="1"/>
          <p:nvPr/>
        </p:nvSpPr>
        <p:spPr>
          <a:xfrm>
            <a:off x="6019800" y="2667000"/>
            <a:ext cx="2590800" cy="3416320"/>
          </a:xfrm>
          <a:prstGeom prst="rect">
            <a:avLst/>
          </a:prstGeom>
          <a:noFill/>
        </p:spPr>
        <p:txBody>
          <a:bodyPr wrap="square" rtlCol="0">
            <a:spAutoFit/>
          </a:bodyPr>
          <a:lstStyle/>
          <a:p>
            <a:pPr marL="285750" indent="-285750">
              <a:buFont typeface="Arial"/>
              <a:buChar char="•"/>
            </a:pPr>
            <a:r>
              <a:rPr lang="en-US" dirty="0" smtClean="0"/>
              <a:t>Keep it simple </a:t>
            </a:r>
            <a:endParaRPr lang="en-US" dirty="0"/>
          </a:p>
          <a:p>
            <a:pPr marL="285750" indent="-285750">
              <a:buFont typeface="Arial"/>
              <a:buChar char="•"/>
            </a:pPr>
            <a:r>
              <a:rPr lang="en-US" dirty="0" smtClean="0"/>
              <a:t>Don’t use transactions or pipelines unless you really need them</a:t>
            </a:r>
          </a:p>
          <a:p>
            <a:pPr marL="285750" indent="-285750">
              <a:buFont typeface="Arial"/>
              <a:buChar char="•"/>
            </a:pPr>
            <a:r>
              <a:rPr lang="en-US" dirty="0" smtClean="0"/>
              <a:t>Using the basic data types will get you very far</a:t>
            </a:r>
          </a:p>
          <a:p>
            <a:pPr marL="285750" indent="-285750">
              <a:buFont typeface="Arial"/>
              <a:buChar char="•"/>
            </a:pPr>
            <a:r>
              <a:rPr lang="en-US" dirty="0" err="1" smtClean="0"/>
              <a:t>Redis</a:t>
            </a:r>
            <a:r>
              <a:rPr lang="en-US" dirty="0" smtClean="0"/>
              <a:t> is really stable</a:t>
            </a:r>
          </a:p>
          <a:p>
            <a:pPr marL="285750" indent="-285750">
              <a:buFont typeface="Arial"/>
              <a:buChar char="•"/>
            </a:pPr>
            <a:r>
              <a:rPr lang="en-US" dirty="0" smtClean="0"/>
              <a:t>If you need to hack its internals don’t be afraid</a:t>
            </a:r>
          </a:p>
        </p:txBody>
      </p:sp>
      <p:sp>
        <p:nvSpPr>
          <p:cNvPr id="17" name="Action Button: Back or Previous 16">
            <a:hlinkClick r:id="" action="ppaction://hlinkshowjump?jump=previousslide" highlightClick="1"/>
          </p:cNvPr>
          <p:cNvSpPr/>
          <p:nvPr/>
        </p:nvSpPr>
        <p:spPr>
          <a:xfrm>
            <a:off x="8534400" y="6248400"/>
            <a:ext cx="609600" cy="609600"/>
          </a:xfrm>
          <a:prstGeom prst="actionButtonBackPrevio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slow">
    <p:circl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C300060589990">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file>

<file path=customXml/itemProps1.xml><?xml version="1.0" encoding="utf-8"?>
<ds:datastoreItem xmlns:ds="http://schemas.openxmlformats.org/officeDocument/2006/customXml" ds:itemID="{6A81B72E-E32A-4376-80AE-19E5230C7CF8}">
  <ds:schemaRefs>
    <ds:schemaRef ds:uri="http://schemas.microsoft.com/office/2006/metadata/contentType"/>
    <ds:schemaRef ds:uri="http://schemas.microsoft.com/office/2006/metadata/properties/metaAttributes"/>
  </ds:schemaRefs>
</ds:datastoreItem>
</file>

<file path=customXml/itemProps2.xml><?xml version="1.0" encoding="utf-8"?>
<ds:datastoreItem xmlns:ds="http://schemas.openxmlformats.org/officeDocument/2006/customXml" ds:itemID="{FF0DCC03-AED5-470E-BC9A-DC422482F78C}">
  <ds:schemaRefs>
    <ds:schemaRef ds:uri="http://schemas.microsoft.com/sharepoint/v3/contenttype/forms"/>
  </ds:schemaRefs>
</ds:datastoreItem>
</file>

<file path=customXml/itemProps3.xml><?xml version="1.0" encoding="utf-8"?>
<ds:datastoreItem xmlns:ds="http://schemas.openxmlformats.org/officeDocument/2006/customXml" ds:itemID="{E1125A8B-BC4B-46D9-8BFC-B3C3556722F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TC300060589990</Template>
  <TotalTime>1274</TotalTime>
  <Words>527</Words>
  <Application>Microsoft Macintosh PowerPoint</Application>
  <PresentationFormat>On-screen Show (4:3)</PresentationFormat>
  <Paragraphs>70</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TC300060589990</vt:lpstr>
      <vt:lpstr>If you’re not using redis, you suck...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you’re not using redis, you suck...  or do you?</dc:title>
  <dc:subject/>
  <dc:creator/>
  <cp:keywords/>
  <dc:description/>
  <cp:lastModifiedBy>Dan Colish</cp:lastModifiedBy>
  <cp:revision>38</cp:revision>
  <dcterms:modified xsi:type="dcterms:W3CDTF">2011-02-24T23:48:40Z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TC300060589990</vt:lpwstr>
  </property>
</Properties>
</file>