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3" r:id="rId6"/>
    <p:sldId id="258" r:id="rId7"/>
    <p:sldId id="260" r:id="rId8"/>
    <p:sldId id="261" r:id="rId9"/>
    <p:sldId id="259" r:id="rId10"/>
    <p:sldId id="262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1" autoAdjust="0"/>
    <p:restoredTop sz="86454" autoAdjust="0"/>
  </p:normalViewPr>
  <p:slideViewPr>
    <p:cSldViewPr>
      <p:cViewPr>
        <p:scale>
          <a:sx n="100" d="100"/>
          <a:sy n="100" d="100"/>
        </p:scale>
        <p:origin x="-70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84912-C9A1-400D-B1A0-2FD34CFEB42A}" type="datetimeFigureOut">
              <a:rPr lang="en-US" smtClean="0"/>
              <a:pPr/>
              <a:t>5/27/11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678E-7ED9-45F5-A428-D489E8AB1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678E-7ED9-45F5-A428-D489E8AB18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Pattern-extending</a:t>
            </a:r>
            <a:r>
              <a:rPr lang="en-US" baseline="0" dirty="0" smtClean="0"/>
              <a:t> components that allow you to reduce the interconnectivity of all pieces by placing forwarders or </a:t>
            </a:r>
            <a:r>
              <a:rPr lang="en-US" baseline="0" dirty="0" err="1" smtClean="0"/>
              <a:t>queuers</a:t>
            </a:r>
            <a:r>
              <a:rPr lang="en-US" baseline="0" dirty="0" smtClean="0"/>
              <a:t> or streamers in play. Also take note that the three devices provided by </a:t>
            </a:r>
            <a:r>
              <a:rPr lang="en-US" baseline="0" dirty="0" err="1" smtClean="0"/>
              <a:t>Zmq</a:t>
            </a:r>
            <a:r>
              <a:rPr lang="en-US" baseline="0" dirty="0" smtClean="0"/>
              <a:t> are not required to be used. Devices are just high level concepts for special node/socket-pairs.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678E-7ED9-45F5-A428-D489E8AB18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this diagram a bit. See</a:t>
            </a:r>
            <a:r>
              <a:rPr lang="en-US" baseline="0" dirty="0" smtClean="0"/>
              <a:t>, there’s a device (the router) and its managing messages between the requesting and replying nodes. No this is not magic, its just nice.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678E-7ED9-45F5-A428-D489E8AB18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sucks more than forcing a pattern</a:t>
            </a:r>
            <a:r>
              <a:rPr lang="en-US" baseline="0" dirty="0" smtClean="0"/>
              <a:t> on to some design because you think its cool. Just don</a:t>
            </a:r>
            <a:r>
              <a:rPr lang="fr-FR" baseline="0" dirty="0" smtClean="0"/>
              <a:t>’</a:t>
            </a:r>
            <a:r>
              <a:rPr lang="en-US" baseline="0" dirty="0" smtClean="0"/>
              <a:t>t do it. If you’ve never used design patterns then you might not have learned this lesson. If you have then you know.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678E-7ED9-45F5-A428-D489E8AB18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678E-7ED9-45F5-A428-D489E8AB18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6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Seems pretty straight</a:t>
            </a:r>
            <a:r>
              <a:rPr lang="en-US" baseline="0" dirty="0" smtClean="0"/>
              <a:t> forward, we end up routing to the worker that</a:t>
            </a:r>
            <a:r>
              <a:rPr lang="fr-FR" baseline="0" dirty="0" smtClean="0"/>
              <a:t>’</a:t>
            </a:r>
            <a:r>
              <a:rPr lang="en-US" baseline="0" dirty="0" smtClean="0"/>
              <a:t>s been used the least. You’ll notice this is exactly like what most load balancers do to get simple and fair use of a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678E-7ED9-45F5-A428-D489E8AB18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6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some reliability on to a</a:t>
            </a:r>
            <a:r>
              <a:rPr lang="en-US" baseline="0" dirty="0" smtClean="0"/>
              <a:t> regular request reply. Adds the ability to make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requests in a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/rep pattern (normally this is not allowed)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678E-7ED9-45F5-A428-D489E8AB18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favorite</a:t>
            </a:r>
            <a:r>
              <a:rPr lang="en-US" baseline="0" dirty="0" smtClean="0"/>
              <a:t> named pattern. Okay enough, just reading the docs to you what does this all look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678E-7ED9-45F5-A428-D489E8AB18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2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l="11407"/>
          <a:stretch/>
        </p:blipFill>
        <p:spPr>
          <a:xfrm>
            <a:off x="0" y="2514600"/>
            <a:ext cx="2367148" cy="2286000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2209800" y="0"/>
            <a:ext cx="6934200" cy="6858000"/>
          </a:xfrm>
          <a:prstGeom prst="rect">
            <a:avLst/>
          </a:prstGeom>
          <a:ln/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438400" y="1981200"/>
            <a:ext cx="6400800" cy="4572000"/>
          </a:xfrm>
          <a:prstGeom prst="roundRect">
            <a:avLst>
              <a:gd name="adj" fmla="val 52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228600" y="228600"/>
            <a:ext cx="86868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09600" y="152400"/>
            <a:ext cx="8382000" cy="1470025"/>
          </a:xfrm>
        </p:spPr>
        <p:txBody>
          <a:bodyPr>
            <a:norm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Kristen ITC" pitchFamily="66" charset="0"/>
                <a:ea typeface="Cambria Math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90800" y="0"/>
            <a:ext cx="6553200" cy="6858000"/>
          </a:xfrm>
          <a:prstGeom prst="rect">
            <a:avLst/>
          </a:prstGeom>
          <a:ln/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6324600"/>
            <a:ext cx="2895600" cy="365125"/>
          </a:xfrm>
        </p:spPr>
        <p:txBody>
          <a:bodyPr/>
          <a:lstStyle/>
          <a:p>
            <a:fld id="{2CCCE2ED-9153-4925-856B-BB548945E5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815389" y="228600"/>
            <a:ext cx="6100011" cy="1143000"/>
          </a:xfrm>
          <a:prstGeom prst="roundRect">
            <a:avLst>
              <a:gd name="adj" fmla="val 1349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828580" y="1662723"/>
            <a:ext cx="6086819" cy="4966677"/>
          </a:xfrm>
          <a:prstGeom prst="roundRect">
            <a:avLst>
              <a:gd name="adj" fmla="val 5143"/>
            </a:avLst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895600" y="381000"/>
            <a:ext cx="5943600" cy="914400"/>
          </a:xfrm>
        </p:spPr>
        <p:txBody>
          <a:bodyPr>
            <a:normAutofit/>
          </a:bodyPr>
          <a:lstStyle>
            <a:lvl1pPr>
              <a:buNone/>
              <a:defRPr sz="2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pPr lvl="0"/>
            <a:r>
              <a:rPr lang="en-US" dirty="0" smtClean="0"/>
              <a:t>	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828800"/>
            <a:ext cx="5943600" cy="4724400"/>
          </a:xfrm>
        </p:spPr>
        <p:txBody>
          <a:bodyPr>
            <a:normAutofit/>
          </a:bodyPr>
          <a:lstStyle>
            <a:lvl1pPr>
              <a:buNone/>
              <a:defRPr sz="2800">
                <a:solidFill>
                  <a:schemeClr val="bg1"/>
                </a:solidFill>
                <a:latin typeface="Candara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	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152400" y="609600"/>
            <a:ext cx="2806238" cy="403511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E2ED-9153-4925-856B-BB548945E5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86800" cy="1470025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So Easy a Chinchilla </a:t>
            </a:r>
            <a:r>
              <a:rPr lang="en-US" b="0" dirty="0" smtClean="0">
                <a:latin typeface="Kristen ITC" pitchFamily="66" charset="0"/>
              </a:rPr>
              <a:t>Can Do It</a:t>
            </a:r>
            <a:r>
              <a:rPr lang="en-US" b="0" dirty="0" smtClean="0">
                <a:latin typeface="Kristen ITC" pitchFamily="66" charset="0"/>
              </a:rPr>
              <a:t>!</a:t>
            </a:r>
            <a:br>
              <a:rPr lang="en-US" b="0" dirty="0" smtClean="0">
                <a:latin typeface="Kristen ITC" pitchFamily="66" charset="0"/>
              </a:rPr>
            </a:br>
            <a:r>
              <a:rPr lang="en-US" b="0" dirty="0" smtClean="0">
                <a:latin typeface="Kristen ITC" pitchFamily="66" charset="0"/>
              </a:rPr>
              <a:t>		</a:t>
            </a:r>
            <a:r>
              <a:rPr lang="en-US" b="0" dirty="0" smtClean="0">
                <a:latin typeface="Kristen ITC" pitchFamily="66" charset="0"/>
              </a:rPr>
              <a:t>Advanced </a:t>
            </a:r>
            <a:r>
              <a:rPr lang="en-US" b="0" dirty="0" smtClean="0"/>
              <a:t>Patterns </a:t>
            </a:r>
            <a:r>
              <a:rPr lang="en-US" b="0" dirty="0" smtClean="0">
                <a:latin typeface="Kristen ITC" pitchFamily="66" charset="0"/>
              </a:rPr>
              <a:t>with </a:t>
            </a:r>
            <a:r>
              <a:rPr lang="en-US" dirty="0" smtClean="0">
                <a:solidFill>
                  <a:srgbClr val="FFFF00"/>
                </a:solidFill>
              </a:rPr>
              <a:t>0mq</a:t>
            </a:r>
            <a:endParaRPr lang="en-US" dirty="0">
              <a:solidFill>
                <a:srgbClr val="FFFF00"/>
              </a:solidFill>
              <a:latin typeface="Kristen ITC" pitchFamily="66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7200" y="990600"/>
            <a:ext cx="1219200" cy="990600"/>
            <a:chOff x="457200" y="990600"/>
            <a:chExt cx="1219200" cy="990600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 flipH="1">
              <a:off x="685800" y="16002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7200" y="990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Kristen ITC" pitchFamily="66" charset="0"/>
                </a:rPr>
                <a:t>that’s me</a:t>
              </a:r>
              <a:endParaRPr lang="en-US" dirty="0">
                <a:latin typeface="Kristen ITC" pitchFamily="66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362200"/>
            <a:ext cx="3962400" cy="3645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Least Recently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057400"/>
            <a:ext cx="5778500" cy="42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Lazy Pirate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133600"/>
            <a:ext cx="56642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Suicidal Snail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Pub/Sub pattern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Subscribers manage themselves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If they are running too slow, they die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Effective to keep queues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0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SUPER DUPER EXAMPLE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Warning!!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164592" indent="0"/>
            <a:r>
              <a:rPr lang="en-US" dirty="0" smtClean="0"/>
              <a:t>Nearly everything I am using in these slides was shamelessly ripped out of the most excellent </a:t>
            </a:r>
            <a:r>
              <a:rPr lang="en-US" dirty="0" err="1" smtClean="0"/>
              <a:t>ZeroMQ</a:t>
            </a:r>
            <a:r>
              <a:rPr lang="en-US" dirty="0" smtClean="0"/>
              <a:t> docs. If something seems wrong, its probably my fault for over simplifying or just getting it down right incorrect. My apologies to the </a:t>
            </a:r>
            <a:r>
              <a:rPr lang="en-US" dirty="0" err="1" smtClean="0"/>
              <a:t>ZeroMQ</a:t>
            </a:r>
            <a:r>
              <a:rPr lang="en-US" dirty="0" smtClean="0"/>
              <a:t> team for doing a cheap, backwater distillation of their materials. All standard messaging rates apply. If you’re still reading this bit you should really be listening to me instead. I might accidentally say something useful. Now, attention! EYES UP FRONT!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7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to get crazy with </a:t>
            </a:r>
            <a:r>
              <a:rPr lang="en-US" dirty="0" err="1" smtClean="0"/>
              <a:t>Zeromq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r>
              <a:rPr lang="en-US" dirty="0" smtClean="0"/>
              <a:t> is a toolkit for gluing together network architectures. </a:t>
            </a:r>
          </a:p>
          <a:p>
            <a:r>
              <a:rPr lang="en-US" dirty="0" err="1" smtClean="0"/>
              <a:t>Zeromq’s</a:t>
            </a:r>
            <a:r>
              <a:rPr lang="en-US" dirty="0" smtClean="0"/>
              <a:t> moniker is extremely misleading</a:t>
            </a:r>
          </a:p>
          <a:p>
            <a:r>
              <a:rPr lang="en-US" dirty="0" smtClean="0"/>
              <a:t>If you think that something cannot be done with the toolkit, you are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6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Some simple advice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You will be able to do dumb things with 0mq. </a:t>
            </a:r>
          </a:p>
          <a:p>
            <a:r>
              <a:rPr lang="en-US" dirty="0" smtClean="0"/>
              <a:t>Don’t mix socket pairs</a:t>
            </a:r>
          </a:p>
          <a:p>
            <a:r>
              <a:rPr lang="en-US" dirty="0" smtClean="0"/>
              <a:t>Do trust that it just works</a:t>
            </a:r>
          </a:p>
          <a:p>
            <a:r>
              <a:rPr lang="en-US" dirty="0" smtClean="0"/>
              <a:t>(Yes, this is all basically magic underneath)</a:t>
            </a:r>
          </a:p>
          <a:p>
            <a:r>
              <a:rPr lang="en-US" dirty="0" smtClean="0"/>
              <a:t>Worrying about details will only hurt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5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Down to Brass Tacks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Even though it could, your network should never look like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19400"/>
            <a:ext cx="472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Leveling Up: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Reduce complexity </a:t>
            </a:r>
          </a:p>
          <a:p>
            <a:r>
              <a:rPr lang="en-US" dirty="0" smtClean="0"/>
              <a:t>Abstract clusters into distinct groups</a:t>
            </a:r>
          </a:p>
          <a:p>
            <a:r>
              <a:rPr lang="en-US" dirty="0" smtClean="0"/>
              <a:t>Come in three default flavors: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Queue – like REQ/REP broker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Forwarder – PUB/SUB proxy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Streamer – Forwarder for Pipelines</a:t>
            </a:r>
          </a:p>
          <a:p>
            <a:pPr marL="0" indent="0"/>
            <a:r>
              <a:rPr lang="en-US" dirty="0" smtClean="0"/>
              <a:t>Don’t go too crazy with these</a:t>
            </a:r>
            <a:r>
              <a:rPr lang="en-US" dirty="0"/>
              <a:t> </a:t>
            </a:r>
            <a:r>
              <a:rPr lang="en-US" dirty="0" smtClean="0"/>
              <a:t>and stick to the basic socket pairs</a:t>
            </a:r>
          </a:p>
        </p:txBody>
      </p:sp>
    </p:spTree>
    <p:extLst>
      <p:ext uri="{BB962C8B-B14F-4D97-AF65-F5344CB8AC3E}">
        <p14:creationId xmlns:p14="http://schemas.microsoft.com/office/powerpoint/2010/main" val="421308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Plugging devices into your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1828800"/>
            <a:ext cx="49022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More Patterns and Then More Patterns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Zmq</a:t>
            </a:r>
            <a:r>
              <a:rPr lang="en-US" dirty="0" smtClean="0"/>
              <a:t> is glue for distributed applications</a:t>
            </a:r>
          </a:p>
          <a:p>
            <a:r>
              <a:rPr lang="en-US" dirty="0" smtClean="0"/>
              <a:t>The pattern names are very memorable</a:t>
            </a:r>
          </a:p>
          <a:p>
            <a:r>
              <a:rPr lang="en-US" dirty="0" smtClean="0"/>
              <a:t>Keep in mind, programming by pattern has downsides!</a:t>
            </a:r>
          </a:p>
          <a:p>
            <a:r>
              <a:rPr lang="en-US" dirty="0" smtClean="0"/>
              <a:t>Use patterns as templates not definitive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5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Now lets take a look at some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Here’s a brief list of the patterns described in the </a:t>
            </a:r>
            <a:r>
              <a:rPr lang="en-US" dirty="0" err="1" smtClean="0"/>
              <a:t>ZeroMQ</a:t>
            </a:r>
            <a:r>
              <a:rPr lang="en-US" dirty="0" smtClean="0"/>
              <a:t> docs: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Least Recently Used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Lazy Pirate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Binary Star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Freelance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Suicidal Snail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Blackbox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456130"/>
      </p:ext>
    </p:extLst>
  </p:cSld>
  <p:clrMapOvr>
    <a:masterClrMapping/>
  </p:clrMapOvr>
</p:sld>
</file>

<file path=ppt/theme/theme1.xml><?xml version="1.0" encoding="utf-8"?>
<a:theme xmlns:a="http://schemas.openxmlformats.org/drawingml/2006/main" name="TC300061279990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8B9A1C31-20CB-42FB-B2EB-599B3F04CB60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D4B345B6-A153-4AFB-8E92-CB8679235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62BC1C-508B-46DD-B049-32BF20196E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587</Words>
  <Application>Microsoft Macintosh PowerPoint</Application>
  <PresentationFormat>On-screen Show (4:3)</PresentationFormat>
  <Paragraphs>60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TC300061279990</vt:lpstr>
      <vt:lpstr>So Easy a Chinchilla Can Do It!   Advanced Patterns with 0mq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Hannah Solves It!   Equations with Variables</dc:title>
  <dc:subject/>
  <dc:creator/>
  <cp:keywords/>
  <dc:description/>
  <cp:lastModifiedBy>Dan Colish</cp:lastModifiedBy>
  <cp:revision>63</cp:revision>
  <dcterms:modified xsi:type="dcterms:W3CDTF">2011-05-28T01:12:09Z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TC300061279990</vt:lpwstr>
  </property>
</Properties>
</file>