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9" r:id="rId6"/>
    <p:sldId id="275" r:id="rId7"/>
    <p:sldId id="268" r:id="rId8"/>
    <p:sldId id="271" r:id="rId9"/>
    <p:sldId id="276" r:id="rId10"/>
    <p:sldId id="277" r:id="rId11"/>
    <p:sldId id="278" r:id="rId12"/>
    <p:sldId id="280" r:id="rId13"/>
    <p:sldId id="279" r:id="rId14"/>
    <p:sldId id="281" r:id="rId15"/>
    <p:sldId id="282" r:id="rId16"/>
    <p:sldId id="283" r:id="rId17"/>
    <p:sldId id="289" r:id="rId18"/>
    <p:sldId id="284" r:id="rId19"/>
    <p:sldId id="285" r:id="rId20"/>
    <p:sldId id="286" r:id="rId21"/>
    <p:sldId id="288" r:id="rId22"/>
    <p:sldId id="287"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3" d="100"/>
          <a:sy n="73" d="100"/>
        </p:scale>
        <p:origin x="84" y="45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12/7/2018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12/7/2018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12/7/2018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12/7/2018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12/7/2018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12/7/2018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inyurl.com/y92hs3kc" TargetMode="External"/><Relationship Id="rId2" Type="http://schemas.openxmlformats.org/officeDocument/2006/relationships/hyperlink" Target="mailto:derek.colley@research.staffs.ac.uk"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github.com/dcolley99/public-repo/ML" TargetMode="External"/><Relationship Id="rId4" Type="http://schemas.openxmlformats.org/officeDocument/2006/relationships/hyperlink" Target="https://tinyurl.com/y8l4r4g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hackernoon.com/artificial-neural-network-a843ff87033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gn4nRCC9TwQ" TargetMode="External"/><Relationship Id="rId2" Type="http://schemas.openxmlformats.org/officeDocument/2006/relationships/hyperlink" Target="https://www.youtube.com/watch?v=7rzufxlGH4o"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rVlhMGQgDk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836712"/>
            <a:ext cx="8735325" cy="1531715"/>
          </a:xfrm>
        </p:spPr>
        <p:txBody>
          <a:bodyPr>
            <a:normAutofit/>
          </a:bodyPr>
          <a:lstStyle/>
          <a:p>
            <a:r>
              <a:rPr lang="en-US" sz="4800" dirty="0">
                <a:solidFill>
                  <a:schemeClr val="tx1">
                    <a:lumMod val="85000"/>
                  </a:schemeClr>
                </a:solidFill>
              </a:rPr>
              <a:t>Machine Learning – </a:t>
            </a:r>
            <a:br>
              <a:rPr lang="en-US" sz="4800" dirty="0">
                <a:solidFill>
                  <a:schemeClr val="tx1">
                    <a:lumMod val="85000"/>
                  </a:schemeClr>
                </a:solidFill>
              </a:rPr>
            </a:br>
            <a:r>
              <a:rPr lang="en-US" sz="4800" dirty="0">
                <a:solidFill>
                  <a:schemeClr val="tx1">
                    <a:lumMod val="85000"/>
                  </a:schemeClr>
                </a:solidFill>
              </a:rPr>
              <a:t>an industry perspective</a:t>
            </a:r>
          </a:p>
        </p:txBody>
      </p:sp>
      <p:sp>
        <p:nvSpPr>
          <p:cNvPr id="4" name="Rectangle 3"/>
          <p:cNvSpPr/>
          <p:nvPr/>
        </p:nvSpPr>
        <p:spPr>
          <a:xfrm>
            <a:off x="1625176" y="2636912"/>
            <a:ext cx="8285660" cy="3600986"/>
          </a:xfrm>
          <a:prstGeom prst="rect">
            <a:avLst/>
          </a:prstGeom>
        </p:spPr>
        <p:txBody>
          <a:bodyPr wrap="square">
            <a:spAutoFit/>
          </a:bodyPr>
          <a:lstStyle/>
          <a:p>
            <a:r>
              <a:rPr lang="en-US" b="1" dirty="0">
                <a:solidFill>
                  <a:schemeClr val="tx1">
                    <a:lumMod val="50000"/>
                  </a:schemeClr>
                </a:solidFill>
              </a:rPr>
              <a:t>Derek Colley</a:t>
            </a:r>
            <a:r>
              <a:rPr lang="en-US" dirty="0">
                <a:solidFill>
                  <a:schemeClr val="tx1">
                    <a:lumMod val="50000"/>
                  </a:schemeClr>
                </a:solidFill>
              </a:rPr>
              <a:t> </a:t>
            </a:r>
            <a:r>
              <a:rPr lang="en-US" sz="2000" dirty="0">
                <a:solidFill>
                  <a:schemeClr val="tx1">
                    <a:lumMod val="50000"/>
                  </a:schemeClr>
                </a:solidFill>
              </a:rPr>
              <a:t>MSc BSc (Hons) MCP MBCS</a:t>
            </a:r>
          </a:p>
          <a:p>
            <a:r>
              <a:rPr lang="en-US" dirty="0">
                <a:solidFill>
                  <a:schemeClr val="tx1">
                    <a:lumMod val="50000"/>
                  </a:schemeClr>
                </a:solidFill>
              </a:rPr>
              <a:t>Staffordshire University, December 2018</a:t>
            </a:r>
            <a:endParaRPr lang="en-US" sz="2000" dirty="0">
              <a:solidFill>
                <a:schemeClr val="tx1">
                  <a:lumMod val="50000"/>
                </a:schemeClr>
              </a:solidFill>
            </a:endParaRPr>
          </a:p>
          <a:p>
            <a:endParaRPr lang="en-US" sz="2000" dirty="0">
              <a:solidFill>
                <a:schemeClr val="tx1">
                  <a:lumMod val="50000"/>
                </a:schemeClr>
              </a:solidFill>
            </a:endParaRPr>
          </a:p>
          <a:p>
            <a:endParaRPr lang="en-US" sz="2000" dirty="0">
              <a:solidFill>
                <a:schemeClr val="tx1">
                  <a:lumMod val="50000"/>
                </a:schemeClr>
              </a:solidFill>
            </a:endParaRPr>
          </a:p>
          <a:p>
            <a:r>
              <a:rPr lang="en-US" sz="2000" dirty="0">
                <a:solidFill>
                  <a:schemeClr val="tx1">
                    <a:lumMod val="50000"/>
                  </a:schemeClr>
                </a:solidFill>
              </a:rPr>
              <a:t>Email:  		</a:t>
            </a:r>
            <a:r>
              <a:rPr lang="en-US" sz="2000" dirty="0">
                <a:solidFill>
                  <a:schemeClr val="tx1">
                    <a:lumMod val="50000"/>
                  </a:schemeClr>
                </a:solidFill>
                <a:hlinkClick r:id="rId2"/>
              </a:rPr>
              <a:t>derek.colley@research.staffs.ac.uk</a:t>
            </a:r>
            <a:r>
              <a:rPr lang="en-US" sz="2000" dirty="0">
                <a:solidFill>
                  <a:schemeClr val="tx1">
                    <a:lumMod val="50000"/>
                  </a:schemeClr>
                </a:solidFill>
              </a:rPr>
              <a:t> </a:t>
            </a:r>
          </a:p>
          <a:p>
            <a:r>
              <a:rPr lang="en-US" sz="2000" dirty="0">
                <a:solidFill>
                  <a:schemeClr val="tx1">
                    <a:lumMod val="50000"/>
                  </a:schemeClr>
                </a:solidFill>
              </a:rPr>
              <a:t>LinkedIn:		</a:t>
            </a:r>
            <a:r>
              <a:rPr lang="en-US" sz="2000" dirty="0">
                <a:solidFill>
                  <a:schemeClr val="tx1">
                    <a:lumMod val="50000"/>
                  </a:schemeClr>
                </a:solidFill>
                <a:hlinkClick r:id="rId3"/>
              </a:rPr>
              <a:t>https://tinyurl.com/y92hs3kc</a:t>
            </a:r>
            <a:r>
              <a:rPr lang="en-US" sz="2000" dirty="0">
                <a:solidFill>
                  <a:schemeClr val="tx1">
                    <a:lumMod val="50000"/>
                  </a:schemeClr>
                </a:solidFill>
              </a:rPr>
              <a:t> </a:t>
            </a:r>
          </a:p>
          <a:p>
            <a:r>
              <a:rPr lang="en-US" sz="2000" dirty="0">
                <a:solidFill>
                  <a:schemeClr val="tx1">
                    <a:lumMod val="50000"/>
                  </a:schemeClr>
                </a:solidFill>
              </a:rPr>
              <a:t>ResearchGate:	</a:t>
            </a:r>
            <a:r>
              <a:rPr lang="en-US" sz="2000" dirty="0">
                <a:solidFill>
                  <a:schemeClr val="tx1">
                    <a:lumMod val="50000"/>
                  </a:schemeClr>
                </a:solidFill>
                <a:hlinkClick r:id="rId4"/>
              </a:rPr>
              <a:t>https://tinyurl.com/y8l4r4gb</a:t>
            </a:r>
            <a:r>
              <a:rPr lang="en-US" sz="2000" dirty="0">
                <a:solidFill>
                  <a:schemeClr val="tx1">
                    <a:lumMod val="50000"/>
                  </a:schemeClr>
                </a:solidFill>
              </a:rPr>
              <a:t> </a:t>
            </a:r>
          </a:p>
          <a:p>
            <a:endParaRPr lang="en-US" sz="2000" dirty="0">
              <a:solidFill>
                <a:schemeClr val="tx1">
                  <a:lumMod val="50000"/>
                </a:schemeClr>
              </a:solidFill>
            </a:endParaRPr>
          </a:p>
          <a:p>
            <a:r>
              <a:rPr lang="en-US" sz="2000" dirty="0">
                <a:solidFill>
                  <a:schemeClr val="tx1">
                    <a:lumMod val="50000"/>
                  </a:schemeClr>
                </a:solidFill>
              </a:rPr>
              <a:t>Session material at:	</a:t>
            </a:r>
            <a:r>
              <a:rPr lang="en-US" sz="2000" dirty="0">
                <a:solidFill>
                  <a:schemeClr val="tx1">
                    <a:lumMod val="50000"/>
                  </a:schemeClr>
                </a:solidFill>
                <a:hlinkClick r:id="rId5"/>
              </a:rPr>
              <a:t>https://www.github.com/dcolley99/public-repo/ML</a:t>
            </a:r>
            <a:r>
              <a:rPr lang="en-US" sz="2000" dirty="0">
                <a:solidFill>
                  <a:schemeClr val="tx1">
                    <a:lumMod val="50000"/>
                  </a:schemeClr>
                </a:solidFill>
              </a:rPr>
              <a:t> </a:t>
            </a:r>
          </a:p>
          <a:p>
            <a:endParaRPr lang="en-US" sz="2000" dirty="0">
              <a:solidFill>
                <a:schemeClr val="tx1">
                  <a:lumMod val="50000"/>
                </a:schemeClr>
              </a:solidFill>
            </a:endParaRPr>
          </a:p>
          <a:p>
            <a:endParaRPr lang="en-US" sz="2000" dirty="0">
              <a:solidFill>
                <a:schemeClr val="tx1">
                  <a:lumMod val="50000"/>
                </a:schemeClr>
              </a:solidFill>
            </a:endParaRPr>
          </a:p>
        </p:txBody>
      </p:sp>
      <p:pic>
        <p:nvPicPr>
          <p:cNvPr id="6" name="Picture 5"/>
          <p:cNvPicPr>
            <a:picLocks noChangeAspect="1"/>
          </p:cNvPicPr>
          <p:nvPr/>
        </p:nvPicPr>
        <p:blipFill>
          <a:blip r:embed="rId6"/>
          <a:stretch>
            <a:fillRect/>
          </a:stretch>
        </p:blipFill>
        <p:spPr>
          <a:xfrm>
            <a:off x="10887695" y="0"/>
            <a:ext cx="1301130" cy="1303732"/>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Testing the waters – linear regression</a:t>
            </a:r>
          </a:p>
        </p:txBody>
      </p:sp>
      <p:sp>
        <p:nvSpPr>
          <p:cNvPr id="14" name="Content Placeholder 13"/>
          <p:cNvSpPr>
            <a:spLocks noGrp="1"/>
          </p:cNvSpPr>
          <p:nvPr>
            <p:ph idx="1"/>
          </p:nvPr>
        </p:nvSpPr>
        <p:spPr>
          <a:xfrm>
            <a:off x="1229955" y="2060848"/>
            <a:ext cx="10360501" cy="4462272"/>
          </a:xfrm>
        </p:spPr>
        <p:txBody>
          <a:bodyPr>
            <a:normAutofit fontScale="92500" lnSpcReduction="10000"/>
          </a:bodyPr>
          <a:lstStyle/>
          <a:p>
            <a:r>
              <a:rPr lang="en-US" dirty="0">
                <a:solidFill>
                  <a:schemeClr val="tx1">
                    <a:lumMod val="85000"/>
                  </a:schemeClr>
                </a:solidFill>
              </a:rPr>
              <a:t>Let’s start to experiment with the data.</a:t>
            </a:r>
          </a:p>
          <a:p>
            <a:r>
              <a:rPr lang="en-US" dirty="0">
                <a:solidFill>
                  <a:schemeClr val="tx1">
                    <a:lumMod val="85000"/>
                  </a:schemeClr>
                </a:solidFill>
              </a:rPr>
              <a:t>We have a database called ‘</a:t>
            </a:r>
            <a:r>
              <a:rPr lang="en-US" dirty="0" err="1">
                <a:solidFill>
                  <a:schemeClr val="tx1">
                    <a:lumMod val="85000"/>
                  </a:schemeClr>
                </a:solidFill>
              </a:rPr>
              <a:t>CottageIndustries</a:t>
            </a:r>
            <a:r>
              <a:rPr lang="en-US" dirty="0">
                <a:solidFill>
                  <a:schemeClr val="tx1">
                    <a:lumMod val="85000"/>
                  </a:schemeClr>
                </a:solidFill>
              </a:rPr>
              <a:t>’.  This database contains several tables with information about sales and website visitors.  Each sale is linked to a visit.</a:t>
            </a:r>
          </a:p>
          <a:p>
            <a:r>
              <a:rPr lang="en-US" dirty="0">
                <a:solidFill>
                  <a:schemeClr val="tx1">
                    <a:lumMod val="85000"/>
                  </a:schemeClr>
                </a:solidFill>
              </a:rPr>
              <a:t>We can use single-input </a:t>
            </a:r>
            <a:r>
              <a:rPr lang="en-US" b="1" dirty="0">
                <a:solidFill>
                  <a:schemeClr val="tx1">
                    <a:lumMod val="85000"/>
                  </a:schemeClr>
                </a:solidFill>
              </a:rPr>
              <a:t>linear regression</a:t>
            </a:r>
            <a:r>
              <a:rPr lang="en-US" dirty="0">
                <a:solidFill>
                  <a:schemeClr val="tx1">
                    <a:lumMod val="85000"/>
                  </a:schemeClr>
                </a:solidFill>
              </a:rPr>
              <a:t>, an ML technique, to interrogate an input variable and see if there is a correlation to the output variable.  Also known as a </a:t>
            </a:r>
            <a:r>
              <a:rPr lang="en-US" b="1" dirty="0">
                <a:solidFill>
                  <a:schemeClr val="tx1">
                    <a:lumMod val="85000"/>
                  </a:schemeClr>
                </a:solidFill>
              </a:rPr>
              <a:t>line of best fit</a:t>
            </a:r>
            <a:r>
              <a:rPr lang="en-US" dirty="0">
                <a:solidFill>
                  <a:schemeClr val="tx1">
                    <a:lumMod val="85000"/>
                  </a:schemeClr>
                </a:solidFill>
              </a:rPr>
              <a:t>.</a:t>
            </a:r>
          </a:p>
          <a:p>
            <a:r>
              <a:rPr lang="en-US" dirty="0">
                <a:solidFill>
                  <a:schemeClr val="tx1">
                    <a:lumMod val="85000"/>
                  </a:schemeClr>
                </a:solidFill>
              </a:rPr>
              <a:t>If there is a good correlation and good statistical significance, we can try to build a </a:t>
            </a:r>
            <a:r>
              <a:rPr lang="en-US" b="1" dirty="0">
                <a:solidFill>
                  <a:schemeClr val="tx1">
                    <a:lumMod val="85000"/>
                  </a:schemeClr>
                </a:solidFill>
              </a:rPr>
              <a:t>linear model</a:t>
            </a:r>
            <a:r>
              <a:rPr lang="en-US" dirty="0">
                <a:solidFill>
                  <a:schemeClr val="tx1">
                    <a:lumMod val="85000"/>
                  </a:schemeClr>
                </a:solidFill>
              </a:rPr>
              <a:t> and use it to make a prediction.</a:t>
            </a:r>
          </a:p>
          <a:p>
            <a:pPr marL="0" indent="0" algn="ctr">
              <a:buNone/>
            </a:pPr>
            <a:br>
              <a:rPr lang="en-US" dirty="0">
                <a:solidFill>
                  <a:schemeClr val="tx1">
                    <a:lumMod val="85000"/>
                  </a:schemeClr>
                </a:solidFill>
              </a:rPr>
            </a:br>
            <a:r>
              <a:rPr lang="en-US" dirty="0">
                <a:solidFill>
                  <a:schemeClr val="tx1">
                    <a:lumMod val="85000"/>
                  </a:schemeClr>
                </a:solidFill>
              </a:rPr>
              <a:t>DEMONSTRATION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268256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Codification</a:t>
            </a:r>
          </a:p>
        </p:txBody>
      </p:sp>
      <p:sp>
        <p:nvSpPr>
          <p:cNvPr id="14" name="Content Placeholder 13"/>
          <p:cNvSpPr>
            <a:spLocks noGrp="1"/>
          </p:cNvSpPr>
          <p:nvPr>
            <p:ph idx="1"/>
          </p:nvPr>
        </p:nvSpPr>
        <p:spPr>
          <a:xfrm>
            <a:off x="1229955" y="2060848"/>
            <a:ext cx="10360501" cy="4462272"/>
          </a:xfrm>
        </p:spPr>
        <p:txBody>
          <a:bodyPr>
            <a:normAutofit/>
          </a:bodyPr>
          <a:lstStyle/>
          <a:p>
            <a:r>
              <a:rPr lang="en-US" sz="2400" dirty="0">
                <a:solidFill>
                  <a:schemeClr val="tx1">
                    <a:lumMod val="85000"/>
                  </a:schemeClr>
                </a:solidFill>
              </a:rPr>
              <a:t>During the exercise in linear regression, we ran into several problems around data types.</a:t>
            </a:r>
          </a:p>
          <a:p>
            <a:r>
              <a:rPr lang="en-US" sz="2400" dirty="0">
                <a:solidFill>
                  <a:schemeClr val="tx1">
                    <a:lumMod val="85000"/>
                  </a:schemeClr>
                </a:solidFill>
              </a:rPr>
              <a:t>The output variable was binary.</a:t>
            </a:r>
          </a:p>
          <a:p>
            <a:r>
              <a:rPr lang="en-US" sz="2400" dirty="0">
                <a:solidFill>
                  <a:schemeClr val="tx1">
                    <a:lumMod val="85000"/>
                  </a:schemeClr>
                </a:solidFill>
              </a:rPr>
              <a:t>The input variables had to be ordinal – i.e. values that can be arranged in some kind of order (like the natural numbers) or a ranked category.  Not values like ‘blue’, ‘red’ etc. </a:t>
            </a:r>
          </a:p>
          <a:p>
            <a:r>
              <a:rPr lang="en-US" sz="2400" dirty="0">
                <a:solidFill>
                  <a:schemeClr val="tx1">
                    <a:lumMod val="85000"/>
                  </a:schemeClr>
                </a:solidFill>
              </a:rPr>
              <a:t>Sometimes we need to codify ordinals, and there’s various ways to do this.</a:t>
            </a:r>
          </a:p>
          <a:p>
            <a:r>
              <a:rPr lang="en-US" sz="2400" dirty="0">
                <a:solidFill>
                  <a:schemeClr val="tx1">
                    <a:lumMod val="85000"/>
                  </a:schemeClr>
                </a:solidFill>
              </a:rPr>
              <a:t>Of course, sometimes, we just need to select a different variable!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416843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Codification</a:t>
            </a:r>
          </a:p>
        </p:txBody>
      </p:sp>
      <p:sp>
        <p:nvSpPr>
          <p:cNvPr id="14" name="Content Placeholder 13"/>
          <p:cNvSpPr>
            <a:spLocks noGrp="1"/>
          </p:cNvSpPr>
          <p:nvPr>
            <p:ph idx="1"/>
          </p:nvPr>
        </p:nvSpPr>
        <p:spPr>
          <a:xfrm>
            <a:off x="1229955" y="2060848"/>
            <a:ext cx="10360501" cy="4462272"/>
          </a:xfrm>
        </p:spPr>
        <p:txBody>
          <a:bodyPr>
            <a:normAutofit/>
          </a:bodyPr>
          <a:lstStyle/>
          <a:p>
            <a:r>
              <a:rPr lang="en-US" dirty="0">
                <a:solidFill>
                  <a:schemeClr val="tx1">
                    <a:lumMod val="85000"/>
                  </a:schemeClr>
                </a:solidFill>
              </a:rPr>
              <a:t>Codifying ordinals:</a:t>
            </a:r>
          </a:p>
          <a:p>
            <a:pPr lvl="1"/>
            <a:r>
              <a:rPr lang="en-US" dirty="0">
                <a:solidFill>
                  <a:schemeClr val="tx1">
                    <a:lumMod val="85000"/>
                  </a:schemeClr>
                </a:solidFill>
              </a:rPr>
              <a:t>For categorical data that has an </a:t>
            </a:r>
            <a:r>
              <a:rPr lang="en-US" b="1" dirty="0">
                <a:solidFill>
                  <a:schemeClr val="tx1">
                    <a:lumMod val="85000"/>
                  </a:schemeClr>
                </a:solidFill>
              </a:rPr>
              <a:t>order:</a:t>
            </a:r>
          </a:p>
          <a:p>
            <a:pPr lvl="2"/>
            <a:r>
              <a:rPr lang="en-US" dirty="0">
                <a:solidFill>
                  <a:schemeClr val="tx1">
                    <a:lumMod val="85000"/>
                  </a:schemeClr>
                </a:solidFill>
              </a:rPr>
              <a:t>Number the categories in rank order</a:t>
            </a:r>
          </a:p>
          <a:p>
            <a:pPr lvl="2"/>
            <a:r>
              <a:rPr lang="en-US" dirty="0">
                <a:solidFill>
                  <a:schemeClr val="tx1">
                    <a:lumMod val="85000"/>
                  </a:schemeClr>
                </a:solidFill>
              </a:rPr>
              <a:t>Only suitable for data where items are better, or worse, than each other</a:t>
            </a:r>
          </a:p>
          <a:p>
            <a:pPr lvl="2"/>
            <a:endParaRPr lang="en-US" dirty="0">
              <a:solidFill>
                <a:schemeClr val="tx1">
                  <a:lumMod val="85000"/>
                </a:schemeClr>
              </a:solidFill>
            </a:endParaRPr>
          </a:p>
          <a:p>
            <a:pPr lvl="1"/>
            <a:r>
              <a:rPr lang="en-US" dirty="0">
                <a:solidFill>
                  <a:schemeClr val="tx1">
                    <a:lumMod val="85000"/>
                  </a:schemeClr>
                </a:solidFill>
              </a:rPr>
              <a:t>For categorical data </a:t>
            </a:r>
            <a:r>
              <a:rPr lang="en-US" b="1" dirty="0">
                <a:solidFill>
                  <a:schemeClr val="tx1">
                    <a:lumMod val="85000"/>
                  </a:schemeClr>
                </a:solidFill>
              </a:rPr>
              <a:t>without </a:t>
            </a:r>
            <a:r>
              <a:rPr lang="en-US" dirty="0">
                <a:solidFill>
                  <a:schemeClr val="tx1">
                    <a:lumMod val="85000"/>
                  </a:schemeClr>
                </a:solidFill>
              </a:rPr>
              <a:t>an order</a:t>
            </a:r>
          </a:p>
          <a:p>
            <a:pPr lvl="2"/>
            <a:r>
              <a:rPr lang="en-US" dirty="0">
                <a:solidFill>
                  <a:schemeClr val="tx1">
                    <a:lumMod val="85000"/>
                  </a:schemeClr>
                </a:solidFill>
              </a:rPr>
              <a:t>Example:  </a:t>
            </a:r>
            <a:r>
              <a:rPr lang="en-US" dirty="0" err="1">
                <a:solidFill>
                  <a:schemeClr val="tx1">
                    <a:lumMod val="85000"/>
                  </a:schemeClr>
                </a:solidFill>
              </a:rPr>
              <a:t>Colours</a:t>
            </a:r>
            <a:r>
              <a:rPr lang="en-US" dirty="0">
                <a:solidFill>
                  <a:schemeClr val="tx1">
                    <a:lumMod val="85000"/>
                  </a:schemeClr>
                </a:solidFill>
              </a:rPr>
              <a:t>, locations</a:t>
            </a:r>
          </a:p>
          <a:p>
            <a:pPr lvl="2"/>
            <a:r>
              <a:rPr lang="en-US" dirty="0">
                <a:solidFill>
                  <a:schemeClr val="tx1">
                    <a:lumMod val="85000"/>
                  </a:schemeClr>
                </a:solidFill>
              </a:rPr>
              <a:t>Suitable for data that is unordered</a:t>
            </a:r>
          </a:p>
          <a:p>
            <a:pPr lvl="2"/>
            <a:r>
              <a:rPr lang="en-US" dirty="0">
                <a:solidFill>
                  <a:schemeClr val="tx1">
                    <a:lumMod val="85000"/>
                  </a:schemeClr>
                </a:solidFill>
              </a:rPr>
              <a:t>Methods: one-hot encoding, feature hashing, bag-of-words, and many more.</a:t>
            </a:r>
          </a:p>
          <a:p>
            <a:pPr lvl="2"/>
            <a:r>
              <a:rPr lang="en-US" dirty="0">
                <a:solidFill>
                  <a:schemeClr val="tx1">
                    <a:lumMod val="85000"/>
                  </a:schemeClr>
                </a:solidFill>
              </a:rPr>
              <a:t>Tip:  Splitting your data into buckets will help identify meaningful patterns.</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284224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Artificial neural networks</a:t>
            </a:r>
          </a:p>
        </p:txBody>
      </p:sp>
      <p:sp>
        <p:nvSpPr>
          <p:cNvPr id="14" name="Content Placeholder 13"/>
          <p:cNvSpPr>
            <a:spLocks noGrp="1"/>
          </p:cNvSpPr>
          <p:nvPr>
            <p:ph idx="1"/>
          </p:nvPr>
        </p:nvSpPr>
        <p:spPr>
          <a:xfrm>
            <a:off x="1229955" y="2060848"/>
            <a:ext cx="10360501" cy="4462272"/>
          </a:xfrm>
        </p:spPr>
        <p:txBody>
          <a:bodyPr>
            <a:normAutofit/>
          </a:bodyPr>
          <a:lstStyle/>
          <a:p>
            <a:r>
              <a:rPr lang="en-US" sz="2000" dirty="0">
                <a:solidFill>
                  <a:schemeClr val="tx1">
                    <a:lumMod val="85000"/>
                  </a:schemeClr>
                </a:solidFill>
              </a:rPr>
              <a:t>Another type of ML technique is the </a:t>
            </a:r>
            <a:r>
              <a:rPr lang="en-US" sz="2000" b="1" dirty="0">
                <a:solidFill>
                  <a:schemeClr val="tx1">
                    <a:lumMod val="85000"/>
                  </a:schemeClr>
                </a:solidFill>
              </a:rPr>
              <a:t>neural network</a:t>
            </a:r>
            <a:endParaRPr lang="en-US" sz="2000" dirty="0">
              <a:solidFill>
                <a:schemeClr val="tx1">
                  <a:lumMod val="85000"/>
                </a:schemeClr>
              </a:solidFill>
            </a:endParaRPr>
          </a:p>
          <a:p>
            <a:r>
              <a:rPr lang="en-US" sz="2000" dirty="0">
                <a:solidFill>
                  <a:schemeClr val="tx1">
                    <a:lumMod val="85000"/>
                  </a:schemeClr>
                </a:solidFill>
              </a:rPr>
              <a:t>Suited to multivariate data (more than one input column)</a:t>
            </a:r>
          </a:p>
          <a:p>
            <a:r>
              <a:rPr lang="en-US" sz="2000" dirty="0">
                <a:solidFill>
                  <a:schemeClr val="tx1">
                    <a:lumMod val="85000"/>
                  </a:schemeClr>
                </a:solidFill>
              </a:rPr>
              <a:t>Many types: feed-forward, Radial Basis Function (RBF), recurrent</a:t>
            </a:r>
          </a:p>
          <a:p>
            <a:r>
              <a:rPr lang="en-US" sz="2000" dirty="0">
                <a:solidFill>
                  <a:schemeClr val="tx1">
                    <a:lumMod val="85000"/>
                  </a:schemeClr>
                </a:solidFill>
              </a:rPr>
              <a:t>In a nutshell – we present the ANN with inputs and an expected output.  Each input has a weight associated with it.  We train the network with known data and adjust the weights through back-propagation (the distribution of errors from the output back through the network).  When we’re finished, we have a network that can assess a new set of inputs and estimate an appropriate output.</a:t>
            </a:r>
            <a:r>
              <a:rPr lang="en-US" dirty="0">
                <a:solidFill>
                  <a:schemeClr val="tx1">
                    <a:lumMod val="85000"/>
                  </a:schemeClr>
                </a:solidFill>
              </a:rPr>
              <a:t> </a:t>
            </a:r>
          </a:p>
          <a:p>
            <a:pPr marL="0" indent="0">
              <a:buNone/>
            </a:pPr>
            <a:r>
              <a:rPr lang="en-US" dirty="0">
                <a:solidFill>
                  <a:schemeClr val="tx1">
                    <a:lumMod val="85000"/>
                  </a:schemeClr>
                </a:solidFill>
              </a:rPr>
              <a:t>			</a:t>
            </a:r>
          </a:p>
          <a:p>
            <a:pPr marL="0" indent="0">
              <a:buNone/>
            </a:pPr>
            <a:r>
              <a:rPr lang="en-US" dirty="0">
                <a:solidFill>
                  <a:schemeClr val="tx1">
                    <a:lumMod val="85000"/>
                  </a:schemeClr>
                </a:solidFill>
              </a:rPr>
              <a:t>			DEMONSTRATION</a:t>
            </a:r>
          </a:p>
          <a:p>
            <a:endParaRPr lang="en-US"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214305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FB70A-248B-4743-84EA-550F0F7CEE45}"/>
              </a:ext>
            </a:extLst>
          </p:cNvPr>
          <p:cNvPicPr>
            <a:picLocks noChangeAspect="1"/>
          </p:cNvPicPr>
          <p:nvPr/>
        </p:nvPicPr>
        <p:blipFill>
          <a:blip r:embed="rId2"/>
          <a:stretch>
            <a:fillRect/>
          </a:stretch>
        </p:blipFill>
        <p:spPr>
          <a:xfrm>
            <a:off x="1045942" y="500062"/>
            <a:ext cx="10487025" cy="5857875"/>
          </a:xfrm>
          <a:prstGeom prst="rect">
            <a:avLst/>
          </a:prstGeom>
        </p:spPr>
      </p:pic>
      <p:pic>
        <p:nvPicPr>
          <p:cNvPr id="4" name="Picture 3"/>
          <p:cNvPicPr>
            <a:picLocks noChangeAspect="1"/>
          </p:cNvPicPr>
          <p:nvPr/>
        </p:nvPicPr>
        <p:blipFill>
          <a:blip r:embed="rId3"/>
          <a:stretch>
            <a:fillRect/>
          </a:stretch>
        </p:blipFill>
        <p:spPr>
          <a:xfrm>
            <a:off x="10887695" y="0"/>
            <a:ext cx="1301130" cy="1303732"/>
          </a:xfrm>
          <a:prstGeom prst="rect">
            <a:avLst/>
          </a:prstGeom>
        </p:spPr>
      </p:pic>
      <p:sp>
        <p:nvSpPr>
          <p:cNvPr id="10" name="TextBox 9">
            <a:extLst>
              <a:ext uri="{FF2B5EF4-FFF2-40B4-BE49-F238E27FC236}">
                <a16:creationId xmlns:a16="http://schemas.microsoft.com/office/drawing/2014/main" id="{1E0173AC-2385-4550-A6DF-5D218D6F4FF2}"/>
              </a:ext>
            </a:extLst>
          </p:cNvPr>
          <p:cNvSpPr txBox="1"/>
          <p:nvPr/>
        </p:nvSpPr>
        <p:spPr>
          <a:xfrm>
            <a:off x="390084" y="5301208"/>
            <a:ext cx="5200272" cy="1077218"/>
          </a:xfrm>
          <a:prstGeom prst="rect">
            <a:avLst/>
          </a:prstGeom>
          <a:noFill/>
        </p:spPr>
        <p:txBody>
          <a:bodyPr wrap="square" rtlCol="0">
            <a:spAutoFit/>
          </a:bodyPr>
          <a:lstStyle/>
          <a:p>
            <a:r>
              <a:rPr lang="en-GB" sz="1600" u="sng" dirty="0"/>
              <a:t>Picture credit:</a:t>
            </a:r>
          </a:p>
          <a:p>
            <a:r>
              <a:rPr lang="en-GB" sz="1600" dirty="0"/>
              <a:t>Adapted from </a:t>
            </a:r>
            <a:r>
              <a:rPr lang="en-GB" sz="1600" dirty="0" err="1"/>
              <a:t>TechnoShares</a:t>
            </a:r>
            <a:r>
              <a:rPr lang="en-GB" sz="1600" dirty="0"/>
              <a:t> blog at </a:t>
            </a:r>
            <a:r>
              <a:rPr lang="en-GB" sz="1600" dirty="0">
                <a:hlinkClick r:id="rId4"/>
              </a:rPr>
              <a:t>https://hackernoon.com/artificial-neural-network-a843ff870338</a:t>
            </a:r>
            <a:r>
              <a:rPr lang="en-GB" sz="1600" dirty="0"/>
              <a:t> (December 2018)</a:t>
            </a:r>
          </a:p>
        </p:txBody>
      </p:sp>
    </p:spTree>
    <p:extLst>
      <p:ext uri="{BB962C8B-B14F-4D97-AF65-F5344CB8AC3E}">
        <p14:creationId xmlns:p14="http://schemas.microsoft.com/office/powerpoint/2010/main" val="85640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3" y="458154"/>
            <a:ext cx="10360501" cy="845578"/>
          </a:xfrm>
        </p:spPr>
        <p:txBody>
          <a:bodyPr/>
          <a:lstStyle/>
          <a:p>
            <a:r>
              <a:rPr lang="en-US" dirty="0">
                <a:solidFill>
                  <a:schemeClr val="tx1">
                    <a:lumMod val="85000"/>
                  </a:schemeClr>
                </a:solidFill>
              </a:rPr>
              <a:t>Recap</a:t>
            </a:r>
          </a:p>
        </p:txBody>
      </p:sp>
      <p:sp>
        <p:nvSpPr>
          <p:cNvPr id="14" name="Content Placeholder 13"/>
          <p:cNvSpPr>
            <a:spLocks noGrp="1"/>
          </p:cNvSpPr>
          <p:nvPr>
            <p:ph idx="1"/>
          </p:nvPr>
        </p:nvSpPr>
        <p:spPr>
          <a:xfrm>
            <a:off x="1234863" y="1484784"/>
            <a:ext cx="10360501" cy="4462272"/>
          </a:xfrm>
        </p:spPr>
        <p:txBody>
          <a:bodyPr>
            <a:noAutofit/>
          </a:bodyPr>
          <a:lstStyle/>
          <a:p>
            <a:r>
              <a:rPr lang="en-US" sz="1800" dirty="0">
                <a:solidFill>
                  <a:schemeClr val="tx1">
                    <a:lumMod val="85000"/>
                  </a:schemeClr>
                </a:solidFill>
              </a:rPr>
              <a:t>We use machine learning to solve </a:t>
            </a:r>
            <a:r>
              <a:rPr lang="en-US" sz="1800" dirty="0" err="1">
                <a:solidFill>
                  <a:schemeClr val="tx1">
                    <a:lumMod val="85000"/>
                  </a:schemeClr>
                </a:solidFill>
              </a:rPr>
              <a:t>organisational</a:t>
            </a:r>
            <a:r>
              <a:rPr lang="en-US" sz="1800" dirty="0">
                <a:solidFill>
                  <a:schemeClr val="tx1">
                    <a:lumMod val="85000"/>
                  </a:schemeClr>
                </a:solidFill>
              </a:rPr>
              <a:t> problems, often posed as questions. </a:t>
            </a:r>
          </a:p>
          <a:p>
            <a:r>
              <a:rPr lang="en-US" sz="1800" dirty="0">
                <a:solidFill>
                  <a:schemeClr val="tx1">
                    <a:lumMod val="85000"/>
                  </a:schemeClr>
                </a:solidFill>
              </a:rPr>
              <a:t>First, we break down the question into its constituent parts</a:t>
            </a:r>
          </a:p>
          <a:p>
            <a:r>
              <a:rPr lang="en-US" sz="1800" dirty="0">
                <a:solidFill>
                  <a:schemeClr val="tx1">
                    <a:lumMod val="85000"/>
                  </a:schemeClr>
                </a:solidFill>
              </a:rPr>
              <a:t>Next, we engage in </a:t>
            </a:r>
            <a:r>
              <a:rPr lang="en-US" sz="1800" b="1" dirty="0">
                <a:solidFill>
                  <a:schemeClr val="tx1">
                    <a:lumMod val="85000"/>
                  </a:schemeClr>
                </a:solidFill>
              </a:rPr>
              <a:t>feature engineering</a:t>
            </a:r>
            <a:r>
              <a:rPr lang="en-US" sz="1800" dirty="0">
                <a:solidFill>
                  <a:schemeClr val="tx1">
                    <a:lumMod val="85000"/>
                  </a:schemeClr>
                </a:solidFill>
              </a:rPr>
              <a:t> to identify the independent (input) and dependent (output) variables.</a:t>
            </a:r>
          </a:p>
          <a:p>
            <a:r>
              <a:rPr lang="en-US" sz="1800" dirty="0">
                <a:solidFill>
                  <a:schemeClr val="tx1">
                    <a:lumMod val="85000"/>
                  </a:schemeClr>
                </a:solidFill>
              </a:rPr>
              <a:t>We </a:t>
            </a:r>
            <a:r>
              <a:rPr lang="en-US" sz="1800" dirty="0" err="1">
                <a:solidFill>
                  <a:schemeClr val="tx1">
                    <a:lumMod val="85000"/>
                  </a:schemeClr>
                </a:solidFill>
              </a:rPr>
              <a:t>analyse</a:t>
            </a:r>
            <a:r>
              <a:rPr lang="en-US" sz="1800" dirty="0">
                <a:solidFill>
                  <a:schemeClr val="tx1">
                    <a:lumMod val="85000"/>
                  </a:schemeClr>
                </a:solidFill>
              </a:rPr>
              <a:t> our available data and use </a:t>
            </a:r>
            <a:r>
              <a:rPr lang="en-US" sz="1800" b="1" dirty="0">
                <a:solidFill>
                  <a:schemeClr val="tx1">
                    <a:lumMod val="85000"/>
                  </a:schemeClr>
                </a:solidFill>
              </a:rPr>
              <a:t>Extract, Transform, Load (ETL) </a:t>
            </a:r>
            <a:r>
              <a:rPr lang="en-US" sz="1800" dirty="0">
                <a:solidFill>
                  <a:schemeClr val="tx1">
                    <a:lumMod val="85000"/>
                  </a:schemeClr>
                </a:solidFill>
              </a:rPr>
              <a:t>processes to find, clean, and present our data in the format we need.</a:t>
            </a:r>
          </a:p>
          <a:p>
            <a:r>
              <a:rPr lang="en-US" sz="1800" dirty="0">
                <a:solidFill>
                  <a:schemeClr val="tx1">
                    <a:lumMod val="85000"/>
                  </a:schemeClr>
                </a:solidFill>
              </a:rPr>
              <a:t>We </a:t>
            </a:r>
            <a:r>
              <a:rPr lang="en-US" sz="1800" b="1" dirty="0">
                <a:solidFill>
                  <a:schemeClr val="tx1">
                    <a:lumMod val="85000"/>
                  </a:schemeClr>
                </a:solidFill>
              </a:rPr>
              <a:t>interrogate our data </a:t>
            </a:r>
            <a:r>
              <a:rPr lang="en-US" sz="1800" dirty="0">
                <a:solidFill>
                  <a:schemeClr val="tx1">
                    <a:lumMod val="85000"/>
                  </a:schemeClr>
                </a:solidFill>
              </a:rPr>
              <a:t>for likely patterns using statistical techniques</a:t>
            </a:r>
          </a:p>
          <a:p>
            <a:r>
              <a:rPr lang="en-US" sz="1800" dirty="0">
                <a:solidFill>
                  <a:schemeClr val="tx1">
                    <a:lumMod val="85000"/>
                  </a:schemeClr>
                </a:solidFill>
              </a:rPr>
              <a:t>We choose, or even trial, </a:t>
            </a:r>
            <a:r>
              <a:rPr lang="en-US" sz="1800" b="1" dirty="0">
                <a:solidFill>
                  <a:schemeClr val="tx1">
                    <a:lumMod val="85000"/>
                  </a:schemeClr>
                </a:solidFill>
              </a:rPr>
              <a:t>different ML techniques </a:t>
            </a:r>
            <a:r>
              <a:rPr lang="en-US" sz="1800" dirty="0">
                <a:solidFill>
                  <a:schemeClr val="tx1">
                    <a:lumMod val="85000"/>
                  </a:schemeClr>
                </a:solidFill>
              </a:rPr>
              <a:t>depending on our requirements</a:t>
            </a:r>
          </a:p>
          <a:p>
            <a:r>
              <a:rPr lang="en-US" sz="1800" dirty="0">
                <a:solidFill>
                  <a:schemeClr val="tx1">
                    <a:lumMod val="85000"/>
                  </a:schemeClr>
                </a:solidFill>
              </a:rPr>
              <a:t>We </a:t>
            </a:r>
            <a:r>
              <a:rPr lang="en-US" sz="1800" b="1" dirty="0">
                <a:solidFill>
                  <a:schemeClr val="tx1">
                    <a:lumMod val="85000"/>
                  </a:schemeClr>
                </a:solidFill>
              </a:rPr>
              <a:t>build a model </a:t>
            </a:r>
            <a:r>
              <a:rPr lang="en-US" sz="1800" dirty="0">
                <a:solidFill>
                  <a:schemeClr val="tx1">
                    <a:lumMod val="85000"/>
                  </a:schemeClr>
                </a:solidFill>
              </a:rPr>
              <a:t>that accepts some inputs and produces some outputs (the </a:t>
            </a:r>
            <a:r>
              <a:rPr lang="en-US" sz="1800" b="1" dirty="0">
                <a:solidFill>
                  <a:schemeClr val="tx1">
                    <a:lumMod val="85000"/>
                  </a:schemeClr>
                </a:solidFill>
              </a:rPr>
              <a:t>function</a:t>
            </a:r>
            <a:r>
              <a:rPr lang="en-US" sz="1800" dirty="0">
                <a:solidFill>
                  <a:schemeClr val="tx1">
                    <a:lumMod val="85000"/>
                  </a:schemeClr>
                </a:solidFill>
              </a:rPr>
              <a:t>)</a:t>
            </a:r>
          </a:p>
          <a:p>
            <a:r>
              <a:rPr lang="en-US" sz="1800" dirty="0">
                <a:solidFill>
                  <a:schemeClr val="tx1">
                    <a:lumMod val="85000"/>
                  </a:schemeClr>
                </a:solidFill>
              </a:rPr>
              <a:t>We </a:t>
            </a:r>
            <a:r>
              <a:rPr lang="en-US" sz="1800" b="1" dirty="0">
                <a:solidFill>
                  <a:schemeClr val="tx1">
                    <a:lumMod val="85000"/>
                  </a:schemeClr>
                </a:solidFill>
              </a:rPr>
              <a:t>train the model</a:t>
            </a:r>
            <a:r>
              <a:rPr lang="en-US" sz="1800" dirty="0">
                <a:solidFill>
                  <a:schemeClr val="tx1">
                    <a:lumMod val="85000"/>
                  </a:schemeClr>
                </a:solidFill>
              </a:rPr>
              <a:t> and </a:t>
            </a:r>
            <a:r>
              <a:rPr lang="en-US" sz="1800" b="1" dirty="0">
                <a:solidFill>
                  <a:schemeClr val="tx1">
                    <a:lumMod val="85000"/>
                  </a:schemeClr>
                </a:solidFill>
              </a:rPr>
              <a:t>test the outputs for validity</a:t>
            </a:r>
          </a:p>
          <a:p>
            <a:r>
              <a:rPr lang="en-US" sz="1800" dirty="0">
                <a:solidFill>
                  <a:schemeClr val="tx1">
                    <a:lumMod val="85000"/>
                  </a:schemeClr>
                </a:solidFill>
              </a:rPr>
              <a:t>We can </a:t>
            </a:r>
            <a:r>
              <a:rPr lang="en-US" sz="1800" b="1" dirty="0">
                <a:solidFill>
                  <a:schemeClr val="tx1">
                    <a:lumMod val="85000"/>
                  </a:schemeClr>
                </a:solidFill>
              </a:rPr>
              <a:t>combine</a:t>
            </a:r>
            <a:r>
              <a:rPr lang="en-US" sz="1800" dirty="0">
                <a:solidFill>
                  <a:schemeClr val="tx1">
                    <a:lumMod val="85000"/>
                  </a:schemeClr>
                </a:solidFill>
              </a:rPr>
              <a:t> models or chain them together</a:t>
            </a:r>
          </a:p>
          <a:p>
            <a:r>
              <a:rPr lang="en-US" sz="1800" dirty="0">
                <a:solidFill>
                  <a:schemeClr val="tx1">
                    <a:lumMod val="85000"/>
                  </a:schemeClr>
                </a:solidFill>
              </a:rPr>
              <a:t>We </a:t>
            </a:r>
            <a:r>
              <a:rPr lang="en-US" sz="1800" b="1" dirty="0">
                <a:solidFill>
                  <a:schemeClr val="tx1">
                    <a:lumMod val="85000"/>
                  </a:schemeClr>
                </a:solidFill>
              </a:rPr>
              <a:t>integrate our models </a:t>
            </a:r>
            <a:r>
              <a:rPr lang="en-US" sz="1800" dirty="0">
                <a:solidFill>
                  <a:schemeClr val="tx1">
                    <a:lumMod val="85000"/>
                  </a:schemeClr>
                </a:solidFill>
              </a:rPr>
              <a:t>into our </a:t>
            </a:r>
            <a:r>
              <a:rPr lang="en-US" sz="1800" dirty="0" err="1">
                <a:solidFill>
                  <a:schemeClr val="tx1">
                    <a:lumMod val="85000"/>
                  </a:schemeClr>
                </a:solidFill>
              </a:rPr>
              <a:t>organisational</a:t>
            </a:r>
            <a:r>
              <a:rPr lang="en-US" sz="1800" dirty="0">
                <a:solidFill>
                  <a:schemeClr val="tx1">
                    <a:lumMod val="85000"/>
                  </a:schemeClr>
                </a:solidFill>
              </a:rPr>
              <a:t> business logic and continually </a:t>
            </a:r>
            <a:r>
              <a:rPr lang="en-US" sz="1800" b="1" dirty="0">
                <a:solidFill>
                  <a:schemeClr val="tx1">
                    <a:lumMod val="85000"/>
                  </a:schemeClr>
                </a:solidFill>
              </a:rPr>
              <a:t>update </a:t>
            </a:r>
            <a:r>
              <a:rPr lang="en-US" sz="1800" dirty="0">
                <a:solidFill>
                  <a:schemeClr val="tx1">
                    <a:lumMod val="85000"/>
                  </a:schemeClr>
                </a:solidFill>
              </a:rPr>
              <a:t>them</a:t>
            </a:r>
          </a:p>
          <a:p>
            <a:endParaRPr lang="en-US" sz="1800" dirty="0">
              <a:solidFill>
                <a:schemeClr val="tx1">
                  <a:lumMod val="85000"/>
                </a:schemeClr>
              </a:solidFill>
            </a:endParaRPr>
          </a:p>
          <a:p>
            <a:pPr marL="0" indent="0">
              <a:buNone/>
            </a:pPr>
            <a:r>
              <a:rPr lang="en-US" sz="1800" dirty="0">
                <a:solidFill>
                  <a:schemeClr val="tx1">
                    <a:lumMod val="85000"/>
                  </a:schemeClr>
                </a:solidFill>
              </a:rPr>
              <a:t>			</a:t>
            </a:r>
          </a:p>
          <a:p>
            <a:pPr marL="0" indent="0">
              <a:buNone/>
            </a:pPr>
            <a:r>
              <a:rPr lang="en-US" sz="1800"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68681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Machine learning in industry</a:t>
            </a:r>
          </a:p>
        </p:txBody>
      </p:sp>
      <p:sp>
        <p:nvSpPr>
          <p:cNvPr id="14" name="Content Placeholder 13"/>
          <p:cNvSpPr>
            <a:spLocks noGrp="1"/>
          </p:cNvSpPr>
          <p:nvPr>
            <p:ph idx="1"/>
          </p:nvPr>
        </p:nvSpPr>
        <p:spPr>
          <a:xfrm>
            <a:off x="1234864" y="1762611"/>
            <a:ext cx="10360501" cy="4637062"/>
          </a:xfrm>
        </p:spPr>
        <p:txBody>
          <a:bodyPr>
            <a:noAutofit/>
          </a:bodyPr>
          <a:lstStyle/>
          <a:p>
            <a:r>
              <a:rPr lang="en-US" sz="1600" dirty="0">
                <a:solidFill>
                  <a:schemeClr val="tx1">
                    <a:lumMod val="85000"/>
                  </a:schemeClr>
                </a:solidFill>
              </a:rPr>
              <a:t>Machine learning is a very popular approach at the present time – why?</a:t>
            </a:r>
          </a:p>
          <a:p>
            <a:pPr lvl="1"/>
            <a:r>
              <a:rPr lang="en-US" sz="1600" dirty="0">
                <a:solidFill>
                  <a:schemeClr val="tx1">
                    <a:lumMod val="85000"/>
                  </a:schemeClr>
                </a:solidFill>
              </a:rPr>
              <a:t>There are many uses for it</a:t>
            </a:r>
          </a:p>
          <a:p>
            <a:pPr lvl="1"/>
            <a:r>
              <a:rPr lang="en-US" sz="1600" dirty="0">
                <a:solidFill>
                  <a:schemeClr val="tx1">
                    <a:lumMod val="85000"/>
                  </a:schemeClr>
                </a:solidFill>
              </a:rPr>
              <a:t>We have powerful hardware and resilient software to support heavy computational requirements</a:t>
            </a:r>
          </a:p>
          <a:p>
            <a:pPr lvl="1"/>
            <a:r>
              <a:rPr lang="en-US" sz="1600" dirty="0">
                <a:solidFill>
                  <a:schemeClr val="tx1">
                    <a:lumMod val="85000"/>
                  </a:schemeClr>
                </a:solidFill>
              </a:rPr>
              <a:t>It can help solve hard problems beyond the capabilities of human analysts</a:t>
            </a:r>
          </a:p>
          <a:p>
            <a:pPr lvl="1"/>
            <a:endParaRPr lang="en-US" sz="1600" dirty="0">
              <a:solidFill>
                <a:schemeClr val="tx1">
                  <a:lumMod val="85000"/>
                </a:schemeClr>
              </a:solidFill>
            </a:endParaRPr>
          </a:p>
          <a:p>
            <a:r>
              <a:rPr lang="en-US" sz="1600" dirty="0">
                <a:solidFill>
                  <a:schemeClr val="tx1">
                    <a:lumMod val="85000"/>
                  </a:schemeClr>
                </a:solidFill>
              </a:rPr>
              <a:t>Many applications – </a:t>
            </a:r>
          </a:p>
          <a:p>
            <a:pPr lvl="1"/>
            <a:r>
              <a:rPr lang="en-US" sz="1600" dirty="0">
                <a:solidFill>
                  <a:schemeClr val="tx1">
                    <a:lumMod val="85000"/>
                  </a:schemeClr>
                </a:solidFill>
              </a:rPr>
              <a:t>Sales analysis and trend prediction</a:t>
            </a:r>
          </a:p>
          <a:p>
            <a:pPr lvl="1"/>
            <a:r>
              <a:rPr lang="en-US" sz="1600" dirty="0" err="1">
                <a:solidFill>
                  <a:schemeClr val="tx1">
                    <a:lumMod val="85000"/>
                  </a:schemeClr>
                </a:solidFill>
              </a:rPr>
              <a:t>Analysing</a:t>
            </a:r>
            <a:r>
              <a:rPr lang="en-US" sz="1600" dirty="0">
                <a:solidFill>
                  <a:schemeClr val="tx1">
                    <a:lumMod val="85000"/>
                  </a:schemeClr>
                </a:solidFill>
              </a:rPr>
              <a:t> consumer habits </a:t>
            </a:r>
          </a:p>
          <a:p>
            <a:pPr lvl="1"/>
            <a:r>
              <a:rPr lang="en-US" sz="1600" dirty="0">
                <a:solidFill>
                  <a:schemeClr val="tx1">
                    <a:lumMod val="85000"/>
                  </a:schemeClr>
                </a:solidFill>
              </a:rPr>
              <a:t>Scientific purposes – finding patterns in large data sets </a:t>
            </a:r>
          </a:p>
          <a:p>
            <a:pPr lvl="1"/>
            <a:r>
              <a:rPr lang="en-US" sz="1600" dirty="0">
                <a:solidFill>
                  <a:schemeClr val="tx1">
                    <a:lumMod val="85000"/>
                  </a:schemeClr>
                </a:solidFill>
              </a:rPr>
              <a:t>Visual image processing </a:t>
            </a:r>
          </a:p>
          <a:p>
            <a:pPr lvl="1"/>
            <a:r>
              <a:rPr lang="en-US" sz="1600" dirty="0">
                <a:solidFill>
                  <a:schemeClr val="tx1">
                    <a:lumMod val="85000"/>
                  </a:schemeClr>
                </a:solidFill>
              </a:rPr>
              <a:t>Learning to emulate human </a:t>
            </a:r>
            <a:r>
              <a:rPr lang="en-US" sz="1600" dirty="0" err="1">
                <a:solidFill>
                  <a:schemeClr val="tx1">
                    <a:lumMod val="85000"/>
                  </a:schemeClr>
                </a:solidFill>
              </a:rPr>
              <a:t>behaviour</a:t>
            </a:r>
            <a:r>
              <a:rPr lang="en-US" sz="1600" dirty="0">
                <a:solidFill>
                  <a:schemeClr val="tx1">
                    <a:lumMod val="85000"/>
                  </a:schemeClr>
                </a:solidFill>
              </a:rPr>
              <a:t>, especially in robotics </a:t>
            </a:r>
          </a:p>
          <a:p>
            <a:pPr lvl="1"/>
            <a:r>
              <a:rPr lang="en-US" sz="1600" dirty="0">
                <a:solidFill>
                  <a:schemeClr val="tx1">
                    <a:lumMod val="85000"/>
                  </a:schemeClr>
                </a:solidFill>
              </a:rPr>
              <a:t>Cryptography, finance technology (fintech) and blockchain technologies</a:t>
            </a:r>
          </a:p>
          <a:p>
            <a:pPr lvl="1"/>
            <a:r>
              <a:rPr lang="en-US" sz="1600" dirty="0">
                <a:solidFill>
                  <a:schemeClr val="tx1">
                    <a:lumMod val="85000"/>
                  </a:schemeClr>
                </a:solidFill>
              </a:rPr>
              <a:t>UX (user experience/user interface design) for devices such as Alexa, Siri </a:t>
            </a:r>
          </a:p>
          <a:p>
            <a:pPr lvl="1"/>
            <a:r>
              <a:rPr lang="en-US" sz="1600" dirty="0">
                <a:solidFill>
                  <a:schemeClr val="tx1">
                    <a:lumMod val="85000"/>
                  </a:schemeClr>
                </a:solidFill>
              </a:rPr>
              <a:t>… and thousands more</a:t>
            </a:r>
          </a:p>
          <a:p>
            <a:pPr marL="377886" lvl="1" indent="0">
              <a:buNone/>
            </a:pPr>
            <a:endParaRPr lang="en-US" sz="1600" dirty="0">
              <a:solidFill>
                <a:schemeClr val="tx1">
                  <a:lumMod val="85000"/>
                </a:schemeClr>
              </a:solidFill>
            </a:endParaRPr>
          </a:p>
          <a:p>
            <a:endParaRPr lang="en-US" sz="2000"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50069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Applications of ML</a:t>
            </a:r>
          </a:p>
        </p:txBody>
      </p:sp>
      <p:sp>
        <p:nvSpPr>
          <p:cNvPr id="14" name="Content Placeholder 13"/>
          <p:cNvSpPr>
            <a:spLocks noGrp="1"/>
          </p:cNvSpPr>
          <p:nvPr>
            <p:ph idx="1"/>
          </p:nvPr>
        </p:nvSpPr>
        <p:spPr>
          <a:xfrm>
            <a:off x="1183658" y="1907849"/>
            <a:ext cx="10360501" cy="4462272"/>
          </a:xfrm>
        </p:spPr>
        <p:txBody>
          <a:bodyPr>
            <a:noAutofit/>
          </a:bodyPr>
          <a:lstStyle/>
          <a:p>
            <a:r>
              <a:rPr lang="en-US" sz="1800" dirty="0">
                <a:solidFill>
                  <a:schemeClr val="tx1">
                    <a:lumMod val="85000"/>
                  </a:schemeClr>
                </a:solidFill>
              </a:rPr>
              <a:t>AI in farming:</a:t>
            </a:r>
          </a:p>
          <a:p>
            <a:r>
              <a:rPr lang="en-US" sz="1800" dirty="0">
                <a:solidFill>
                  <a:schemeClr val="tx1">
                    <a:lumMod val="85000"/>
                  </a:schemeClr>
                </a:solidFill>
                <a:hlinkClick r:id="rId2"/>
              </a:rPr>
              <a:t>https://www.youtube.com/watch?v=7rzufxlGH4o</a:t>
            </a:r>
            <a:endParaRPr lang="en-US" sz="1800" dirty="0">
              <a:solidFill>
                <a:schemeClr val="tx1">
                  <a:lumMod val="85000"/>
                </a:schemeClr>
              </a:solidFill>
            </a:endParaRPr>
          </a:p>
          <a:p>
            <a:endParaRPr lang="en-US" sz="1800" dirty="0">
              <a:solidFill>
                <a:schemeClr val="tx1">
                  <a:lumMod val="85000"/>
                </a:schemeClr>
              </a:solidFill>
            </a:endParaRPr>
          </a:p>
          <a:p>
            <a:r>
              <a:rPr lang="en-US" sz="1800" dirty="0">
                <a:solidFill>
                  <a:schemeClr val="tx1">
                    <a:lumMod val="85000"/>
                  </a:schemeClr>
                </a:solidFill>
              </a:rPr>
              <a:t>Teaching a model to walk:</a:t>
            </a:r>
          </a:p>
          <a:p>
            <a:r>
              <a:rPr lang="en-US" sz="1800" dirty="0">
                <a:solidFill>
                  <a:schemeClr val="tx1">
                    <a:lumMod val="85000"/>
                  </a:schemeClr>
                </a:solidFill>
                <a:hlinkClick r:id="rId3"/>
              </a:rPr>
              <a:t>https://www.youtube.com/watch?v=gn4nRCC9TwQ</a:t>
            </a:r>
            <a:r>
              <a:rPr lang="en-US" sz="1800" dirty="0">
                <a:solidFill>
                  <a:schemeClr val="tx1">
                    <a:lumMod val="85000"/>
                  </a:schemeClr>
                </a:solidFill>
              </a:rPr>
              <a:t> </a:t>
            </a:r>
          </a:p>
          <a:p>
            <a:endParaRPr lang="en-US" sz="1800" dirty="0">
              <a:solidFill>
                <a:schemeClr val="tx1">
                  <a:lumMod val="85000"/>
                </a:schemeClr>
              </a:solidFill>
            </a:endParaRPr>
          </a:p>
          <a:p>
            <a:r>
              <a:rPr lang="en-US" sz="1800" dirty="0">
                <a:solidFill>
                  <a:schemeClr val="tx1">
                    <a:lumMod val="85000"/>
                  </a:schemeClr>
                </a:solidFill>
              </a:rPr>
              <a:t>Boston Dynamics</a:t>
            </a:r>
          </a:p>
          <a:p>
            <a:r>
              <a:rPr lang="en-US" sz="1800" dirty="0">
                <a:solidFill>
                  <a:schemeClr val="tx1">
                    <a:lumMod val="85000"/>
                  </a:schemeClr>
                </a:solidFill>
                <a:hlinkClick r:id="rId4"/>
              </a:rPr>
              <a:t>https://www.youtube.com/watch?v=rVlhMGQgDkY</a:t>
            </a:r>
            <a:r>
              <a:rPr lang="en-US" sz="1800" dirty="0">
                <a:solidFill>
                  <a:schemeClr val="tx1">
                    <a:lumMod val="85000"/>
                  </a:schemeClr>
                </a:solidFill>
              </a:rPr>
              <a:t> </a:t>
            </a:r>
          </a:p>
          <a:p>
            <a:endParaRPr lang="en-US" sz="1800" dirty="0">
              <a:solidFill>
                <a:schemeClr val="tx1">
                  <a:lumMod val="85000"/>
                </a:schemeClr>
              </a:solidFill>
            </a:endParaRPr>
          </a:p>
          <a:p>
            <a:pPr marL="377886" lvl="1" indent="0">
              <a:buNone/>
            </a:pPr>
            <a:endParaRPr lang="en-US" sz="1800" dirty="0">
              <a:solidFill>
                <a:schemeClr val="tx1">
                  <a:lumMod val="85000"/>
                </a:schemeClr>
              </a:solidFill>
            </a:endParaRPr>
          </a:p>
          <a:p>
            <a:endParaRPr lang="en-US" sz="1800" dirty="0">
              <a:solidFill>
                <a:schemeClr val="tx1">
                  <a:lumMod val="85000"/>
                </a:schemeClr>
              </a:solidFill>
            </a:endParaRPr>
          </a:p>
        </p:txBody>
      </p:sp>
      <p:pic>
        <p:nvPicPr>
          <p:cNvPr id="4" name="Picture 3"/>
          <p:cNvPicPr>
            <a:picLocks noChangeAspect="1"/>
          </p:cNvPicPr>
          <p:nvPr/>
        </p:nvPicPr>
        <p:blipFill>
          <a:blip r:embed="rId5"/>
          <a:stretch>
            <a:fillRect/>
          </a:stretch>
        </p:blipFill>
        <p:spPr>
          <a:xfrm>
            <a:off x="10887695" y="0"/>
            <a:ext cx="1301130" cy="1303732"/>
          </a:xfrm>
          <a:prstGeom prst="rect">
            <a:avLst/>
          </a:prstGeom>
        </p:spPr>
      </p:pic>
    </p:spTree>
    <p:extLst>
      <p:ext uri="{BB962C8B-B14F-4D97-AF65-F5344CB8AC3E}">
        <p14:creationId xmlns:p14="http://schemas.microsoft.com/office/powerpoint/2010/main" val="181032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B964-43D1-4C2B-9360-15075DB9094C}"/>
              </a:ext>
            </a:extLst>
          </p:cNvPr>
          <p:cNvSpPr>
            <a:spLocks noGrp="1"/>
          </p:cNvSpPr>
          <p:nvPr>
            <p:ph type="title"/>
          </p:nvPr>
        </p:nvSpPr>
        <p:spPr/>
        <p:txBody>
          <a:bodyPr/>
          <a:lstStyle/>
          <a:p>
            <a:r>
              <a:rPr lang="en-GB" dirty="0"/>
              <a:t>Machine learning vs. Artificial Intelligence</a:t>
            </a:r>
          </a:p>
        </p:txBody>
      </p:sp>
      <p:sp>
        <p:nvSpPr>
          <p:cNvPr id="3" name="Content Placeholder 2">
            <a:extLst>
              <a:ext uri="{FF2B5EF4-FFF2-40B4-BE49-F238E27FC236}">
                <a16:creationId xmlns:a16="http://schemas.microsoft.com/office/drawing/2014/main" id="{0408C13F-59CE-41FC-927A-FA8E6609FCCA}"/>
              </a:ext>
            </a:extLst>
          </p:cNvPr>
          <p:cNvSpPr>
            <a:spLocks noGrp="1"/>
          </p:cNvSpPr>
          <p:nvPr>
            <p:ph idx="1"/>
          </p:nvPr>
        </p:nvSpPr>
        <p:spPr/>
        <p:txBody>
          <a:bodyPr>
            <a:normAutofit fontScale="92500" lnSpcReduction="10000"/>
          </a:bodyPr>
          <a:lstStyle/>
          <a:p>
            <a:r>
              <a:rPr lang="en-GB" sz="2200" dirty="0"/>
              <a:t>This is a topic that can fill books (and has!)</a:t>
            </a:r>
          </a:p>
          <a:p>
            <a:r>
              <a:rPr lang="en-GB" sz="2200" dirty="0"/>
              <a:t>One popular definition is that machine learning is a </a:t>
            </a:r>
            <a:r>
              <a:rPr lang="en-GB" sz="2200" b="1" dirty="0"/>
              <a:t>subset</a:t>
            </a:r>
            <a:r>
              <a:rPr lang="en-GB" sz="2200" dirty="0"/>
              <a:t> of AI</a:t>
            </a:r>
          </a:p>
          <a:p>
            <a:r>
              <a:rPr lang="en-GB" sz="2200" dirty="0"/>
              <a:t>Machine learning tools form a part of the goal of achieving AI</a:t>
            </a:r>
          </a:p>
          <a:p>
            <a:r>
              <a:rPr lang="en-GB" sz="2200" dirty="0"/>
              <a:t>The threshold of AI is still defined by the Turing test</a:t>
            </a:r>
          </a:p>
          <a:p>
            <a:r>
              <a:rPr lang="en-GB" sz="2200" dirty="0"/>
              <a:t>The two terms are often interchanged</a:t>
            </a:r>
          </a:p>
          <a:p>
            <a:endParaRPr lang="en-GB" dirty="0"/>
          </a:p>
          <a:p>
            <a:pPr marL="0" indent="0" algn="ctr">
              <a:buNone/>
            </a:pPr>
            <a:r>
              <a:rPr lang="en-GB" b="1" dirty="0"/>
              <a:t>Final thought:</a:t>
            </a:r>
          </a:p>
          <a:p>
            <a:pPr marL="0" indent="0">
              <a:buNone/>
            </a:pPr>
            <a:r>
              <a:rPr lang="en-GB" sz="2400" dirty="0">
                <a:effectLst>
                  <a:glow rad="139700">
                    <a:schemeClr val="accent6">
                      <a:satMod val="175000"/>
                      <a:alpha val="40000"/>
                    </a:schemeClr>
                  </a:glow>
                </a:effectLst>
              </a:rPr>
              <a:t>If computers are made up of components whose state can always be precisely defined (and therefore determined), then computers cannot be capable of independent, original behaviour, and therefore true artificial intelligence cannot be achieved.  Do you agree?</a:t>
            </a:r>
          </a:p>
          <a:p>
            <a:endParaRPr lang="en-GB" b="1" dirty="0"/>
          </a:p>
          <a:p>
            <a:pPr marL="0" indent="0">
              <a:buNone/>
            </a:pPr>
            <a:endParaRPr lang="en-GB" dirty="0"/>
          </a:p>
        </p:txBody>
      </p:sp>
    </p:spTree>
    <p:extLst>
      <p:ext uri="{BB962C8B-B14F-4D97-AF65-F5344CB8AC3E}">
        <p14:creationId xmlns:p14="http://schemas.microsoft.com/office/powerpoint/2010/main" val="35888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8C13F-59CE-41FC-927A-FA8E6609FCCA}"/>
              </a:ext>
            </a:extLst>
          </p:cNvPr>
          <p:cNvSpPr>
            <a:spLocks noGrp="1"/>
          </p:cNvSpPr>
          <p:nvPr>
            <p:ph idx="1"/>
          </p:nvPr>
        </p:nvSpPr>
        <p:spPr>
          <a:xfrm>
            <a:off x="1218883" y="2996951"/>
            <a:ext cx="10360501" cy="3167117"/>
          </a:xfrm>
        </p:spPr>
        <p:txBody>
          <a:bodyPr>
            <a:normAutofit/>
          </a:bodyPr>
          <a:lstStyle/>
          <a:p>
            <a:pPr marL="0" indent="0" algn="ctr">
              <a:buNone/>
            </a:pPr>
            <a:r>
              <a:rPr lang="en-GB" dirty="0"/>
              <a:t>Thank you for listening.</a:t>
            </a:r>
          </a:p>
          <a:p>
            <a:pPr marL="0" indent="0" algn="ctr">
              <a:buNone/>
            </a:pPr>
            <a:endParaRPr lang="en-GB" dirty="0"/>
          </a:p>
          <a:p>
            <a:pPr marL="0" indent="0" algn="ctr">
              <a:buNone/>
            </a:pPr>
            <a:r>
              <a:rPr lang="en-GB" dirty="0"/>
              <a:t>Q &amp; A</a:t>
            </a:r>
          </a:p>
        </p:txBody>
      </p:sp>
    </p:spTree>
    <p:extLst>
      <p:ext uri="{BB962C8B-B14F-4D97-AF65-F5344CB8AC3E}">
        <p14:creationId xmlns:p14="http://schemas.microsoft.com/office/powerpoint/2010/main" val="169273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29095"/>
          </a:xfrm>
        </p:spPr>
        <p:txBody>
          <a:bodyPr/>
          <a:lstStyle/>
          <a:p>
            <a:r>
              <a:rPr lang="en-US" dirty="0">
                <a:solidFill>
                  <a:schemeClr val="tx1">
                    <a:lumMod val="85000"/>
                  </a:schemeClr>
                </a:solidFill>
              </a:rPr>
              <a:t>Session Outline</a:t>
            </a:r>
          </a:p>
        </p:txBody>
      </p:sp>
      <p:sp>
        <p:nvSpPr>
          <p:cNvPr id="14" name="Content Placeholder 13"/>
          <p:cNvSpPr>
            <a:spLocks noGrp="1"/>
          </p:cNvSpPr>
          <p:nvPr>
            <p:ph idx="1"/>
          </p:nvPr>
        </p:nvSpPr>
        <p:spPr/>
        <p:txBody>
          <a:bodyPr>
            <a:normAutofit fontScale="92500" lnSpcReduction="20000"/>
          </a:bodyPr>
          <a:lstStyle/>
          <a:p>
            <a:pPr>
              <a:buFontTx/>
              <a:buChar char="-"/>
            </a:pPr>
            <a:r>
              <a:rPr lang="en-GB" sz="2400" dirty="0">
                <a:solidFill>
                  <a:schemeClr val="tx1">
                    <a:lumMod val="85000"/>
                  </a:schemeClr>
                </a:solidFill>
              </a:rPr>
              <a:t>What is machine learning?</a:t>
            </a:r>
          </a:p>
          <a:p>
            <a:pPr>
              <a:buFontTx/>
              <a:buChar char="-"/>
            </a:pPr>
            <a:r>
              <a:rPr lang="en-GB" sz="2400" dirty="0">
                <a:solidFill>
                  <a:schemeClr val="tx1">
                    <a:lumMod val="85000"/>
                  </a:schemeClr>
                </a:solidFill>
              </a:rPr>
              <a:t>Differences between ML and traditional programming/statistics</a:t>
            </a:r>
          </a:p>
          <a:p>
            <a:pPr>
              <a:buFontTx/>
              <a:buChar char="-"/>
            </a:pPr>
            <a:r>
              <a:rPr lang="en-GB" sz="2400" dirty="0">
                <a:solidFill>
                  <a:schemeClr val="tx1">
                    <a:lumMod val="85000"/>
                  </a:schemeClr>
                </a:solidFill>
              </a:rPr>
              <a:t>Identifying the organisational questions</a:t>
            </a:r>
          </a:p>
          <a:p>
            <a:pPr>
              <a:buFontTx/>
              <a:buChar char="-"/>
            </a:pPr>
            <a:r>
              <a:rPr lang="en-GB" sz="2400" dirty="0">
                <a:solidFill>
                  <a:schemeClr val="tx1">
                    <a:lumMod val="85000"/>
                  </a:schemeClr>
                </a:solidFill>
              </a:rPr>
              <a:t>An introduction to feature engineering</a:t>
            </a:r>
          </a:p>
          <a:p>
            <a:pPr>
              <a:buFontTx/>
              <a:buChar char="-"/>
            </a:pPr>
            <a:r>
              <a:rPr lang="en-GB" sz="2400" dirty="0">
                <a:solidFill>
                  <a:schemeClr val="tx1">
                    <a:lumMod val="85000"/>
                  </a:schemeClr>
                </a:solidFill>
              </a:rPr>
              <a:t>Data identification, cleansing and preparation </a:t>
            </a:r>
          </a:p>
          <a:p>
            <a:pPr>
              <a:buFontTx/>
              <a:buChar char="-"/>
            </a:pPr>
            <a:r>
              <a:rPr lang="en-GB" sz="2400" dirty="0">
                <a:solidFill>
                  <a:schemeClr val="tx1">
                    <a:lumMod val="85000"/>
                  </a:schemeClr>
                </a:solidFill>
              </a:rPr>
              <a:t>Worked examples:  ML techniques in practice</a:t>
            </a:r>
          </a:p>
          <a:p>
            <a:pPr>
              <a:buFontTx/>
              <a:buChar char="-"/>
            </a:pPr>
            <a:r>
              <a:rPr lang="en-GB" sz="2400" dirty="0">
                <a:solidFill>
                  <a:schemeClr val="tx1">
                    <a:lumMod val="85000"/>
                  </a:schemeClr>
                </a:solidFill>
              </a:rPr>
              <a:t>Coding categorical data</a:t>
            </a:r>
          </a:p>
          <a:p>
            <a:pPr>
              <a:buFontTx/>
              <a:buChar char="-"/>
            </a:pPr>
            <a:r>
              <a:rPr lang="en-GB" sz="2400" dirty="0">
                <a:solidFill>
                  <a:schemeClr val="tx1">
                    <a:lumMod val="85000"/>
                  </a:schemeClr>
                </a:solidFill>
              </a:rPr>
              <a:t>ML in industry – case studies </a:t>
            </a:r>
          </a:p>
          <a:p>
            <a:pPr>
              <a:buFontTx/>
              <a:buChar char="-"/>
            </a:pPr>
            <a:r>
              <a:rPr lang="en-GB" sz="2400" dirty="0">
                <a:solidFill>
                  <a:schemeClr val="tx1">
                    <a:lumMod val="85000"/>
                  </a:schemeClr>
                </a:solidFill>
              </a:rPr>
              <a:t>Is ML the same as AI?  Questioning determinism.</a:t>
            </a:r>
          </a:p>
          <a:p>
            <a:pPr>
              <a:buFontTx/>
              <a:buChar char="-"/>
            </a:pPr>
            <a:r>
              <a:rPr lang="en-GB" sz="2400" dirty="0">
                <a:solidFill>
                  <a:schemeClr val="tx1">
                    <a:lumMod val="85000"/>
                  </a:schemeClr>
                </a:solidFill>
              </a:rPr>
              <a:t>Q &amp; A</a:t>
            </a:r>
          </a:p>
          <a:p>
            <a:pPr>
              <a:buFontTx/>
              <a:buChar char="-"/>
            </a:pPr>
            <a:endParaRPr lang="en-GB" sz="2400" dirty="0">
              <a:solidFill>
                <a:schemeClr val="tx1">
                  <a:lumMod val="85000"/>
                </a:schemeClr>
              </a:solidFill>
            </a:endParaRPr>
          </a:p>
          <a:p>
            <a:pPr>
              <a:buFontTx/>
              <a:buChar char="-"/>
            </a:pPr>
            <a:endParaRPr lang="en-US"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7551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D0DED9-68F3-4A59-B226-12740A7B9F7B}"/>
              </a:ext>
            </a:extLst>
          </p:cNvPr>
          <p:cNvSpPr/>
          <p:nvPr/>
        </p:nvSpPr>
        <p:spPr>
          <a:xfrm>
            <a:off x="1218883" y="1498600"/>
            <a:ext cx="10360501" cy="1858392"/>
          </a:xfrm>
          <a:prstGeom prst="roundRect">
            <a:avLst/>
          </a:prstGeom>
          <a:solidFill>
            <a:schemeClr val="accent4">
              <a:lumMod val="20000"/>
              <a:lumOff val="80000"/>
            </a:schemeClr>
          </a:solidFill>
          <a:effectLst>
            <a:glow rad="1397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3" name="Title 12"/>
          <p:cNvSpPr>
            <a:spLocks noGrp="1"/>
          </p:cNvSpPr>
          <p:nvPr>
            <p:ph type="title"/>
          </p:nvPr>
        </p:nvSpPr>
        <p:spPr>
          <a:xfrm>
            <a:off x="1218883" y="218971"/>
            <a:ext cx="10360501" cy="949920"/>
          </a:xfrm>
        </p:spPr>
        <p:txBody>
          <a:bodyPr/>
          <a:lstStyle/>
          <a:p>
            <a:r>
              <a:rPr lang="en-US" dirty="0">
                <a:solidFill>
                  <a:schemeClr val="tx1">
                    <a:lumMod val="85000"/>
                  </a:schemeClr>
                </a:solidFill>
              </a:rPr>
              <a:t>Defining Machine Learning</a:t>
            </a:r>
          </a:p>
        </p:txBody>
      </p:sp>
      <p:sp>
        <p:nvSpPr>
          <p:cNvPr id="14" name="Content Placeholder 13"/>
          <p:cNvSpPr>
            <a:spLocks noGrp="1"/>
          </p:cNvSpPr>
          <p:nvPr>
            <p:ph idx="1"/>
          </p:nvPr>
        </p:nvSpPr>
        <p:spPr>
          <a:xfrm>
            <a:off x="1413892" y="1701797"/>
            <a:ext cx="10165492" cy="4462272"/>
          </a:xfrm>
        </p:spPr>
        <p:txBody>
          <a:bodyPr>
            <a:normAutofit/>
          </a:bodyPr>
          <a:lstStyle/>
          <a:p>
            <a:pPr marL="0" indent="0">
              <a:buNone/>
            </a:pPr>
            <a:r>
              <a:rPr lang="en-GB" sz="1800" b="1" cap="all" dirty="0">
                <a:solidFill>
                  <a:schemeClr val="bg2"/>
                </a:solidFill>
              </a:rPr>
              <a:t>Machine learning (NOUN):</a:t>
            </a:r>
          </a:p>
          <a:p>
            <a:pPr marL="0" indent="0">
              <a:buNone/>
            </a:pPr>
            <a:r>
              <a:rPr lang="en-GB" sz="1800" dirty="0">
                <a:solidFill>
                  <a:schemeClr val="bg2"/>
                </a:solidFill>
              </a:rPr>
              <a:t>The capacity of a computer to </a:t>
            </a:r>
            <a:r>
              <a:rPr lang="en-GB" sz="1800" b="1" dirty="0">
                <a:solidFill>
                  <a:schemeClr val="bg2"/>
                </a:solidFill>
              </a:rPr>
              <a:t>learn from experience</a:t>
            </a:r>
            <a:r>
              <a:rPr lang="en-GB" sz="1800" dirty="0">
                <a:solidFill>
                  <a:schemeClr val="bg2"/>
                </a:solidFill>
              </a:rPr>
              <a:t>, i.e. to modify its processing </a:t>
            </a:r>
            <a:r>
              <a:rPr lang="en-GB" sz="1800" b="1" dirty="0">
                <a:solidFill>
                  <a:schemeClr val="bg2"/>
                </a:solidFill>
              </a:rPr>
              <a:t>on the basis of newly acquired information</a:t>
            </a:r>
            <a:r>
              <a:rPr lang="en-GB" sz="1800" dirty="0">
                <a:solidFill>
                  <a:schemeClr val="bg2"/>
                </a:solidFill>
              </a:rPr>
              <a:t>.</a:t>
            </a:r>
            <a:br>
              <a:rPr lang="en-GB" sz="2000" dirty="0">
                <a:solidFill>
                  <a:schemeClr val="tx1">
                    <a:lumMod val="85000"/>
                  </a:schemeClr>
                </a:solidFill>
              </a:rPr>
            </a:br>
            <a:br>
              <a:rPr lang="en-GB" sz="1000" dirty="0">
                <a:solidFill>
                  <a:schemeClr val="tx1">
                    <a:lumMod val="85000"/>
                  </a:schemeClr>
                </a:solidFill>
              </a:rPr>
            </a:br>
            <a:r>
              <a:rPr lang="en-GB" sz="1000" dirty="0">
                <a:solidFill>
                  <a:schemeClr val="tx1">
                    <a:lumMod val="85000"/>
                  </a:schemeClr>
                </a:solidFill>
              </a:rPr>
              <a:t>					                 </a:t>
            </a:r>
            <a:r>
              <a:rPr lang="en-GB" sz="1600" i="1" dirty="0">
                <a:solidFill>
                  <a:schemeClr val="tx1">
                    <a:lumMod val="85000"/>
                  </a:schemeClr>
                </a:solidFill>
              </a:rPr>
              <a:t>- </a:t>
            </a:r>
            <a:r>
              <a:rPr lang="en-GB" sz="1600" i="1" dirty="0">
                <a:solidFill>
                  <a:schemeClr val="bg2"/>
                </a:solidFill>
              </a:rPr>
              <a:t>Oxford English Dictionary (2018)</a:t>
            </a:r>
          </a:p>
          <a:p>
            <a:pPr marL="0" indent="0">
              <a:buNone/>
            </a:pPr>
            <a:endParaRPr lang="en-US" sz="2400" dirty="0">
              <a:solidFill>
                <a:schemeClr val="tx1">
                  <a:lumMod val="85000"/>
                </a:schemeClr>
              </a:solidFill>
            </a:endParaRPr>
          </a:p>
          <a:p>
            <a:pPr>
              <a:buFontTx/>
              <a:buChar char="-"/>
            </a:pPr>
            <a:r>
              <a:rPr lang="en-US" sz="2000" dirty="0">
                <a:solidFill>
                  <a:schemeClr val="tx1">
                    <a:lumMod val="85000"/>
                  </a:schemeClr>
                </a:solidFill>
              </a:rPr>
              <a:t>ML is an inductive approach – </a:t>
            </a:r>
            <a:r>
              <a:rPr lang="en-US" sz="2000" b="1" dirty="0">
                <a:solidFill>
                  <a:schemeClr val="tx1">
                    <a:lumMod val="85000"/>
                  </a:schemeClr>
                </a:solidFill>
              </a:rPr>
              <a:t>general </a:t>
            </a:r>
            <a:r>
              <a:rPr lang="en-US" sz="2000" dirty="0">
                <a:solidFill>
                  <a:schemeClr val="tx1">
                    <a:lumMod val="85000"/>
                  </a:schemeClr>
                </a:solidFill>
              </a:rPr>
              <a:t>predictions about some phenomena are inferred </a:t>
            </a:r>
            <a:r>
              <a:rPr lang="en-US" sz="2000" b="1" dirty="0">
                <a:solidFill>
                  <a:schemeClr val="tx1">
                    <a:lumMod val="85000"/>
                  </a:schemeClr>
                </a:solidFill>
              </a:rPr>
              <a:t>from specific </a:t>
            </a:r>
            <a:r>
              <a:rPr lang="en-US" sz="2000" dirty="0">
                <a:solidFill>
                  <a:schemeClr val="tx1">
                    <a:lumMod val="85000"/>
                  </a:schemeClr>
                </a:solidFill>
              </a:rPr>
              <a:t>examples of data and </a:t>
            </a:r>
            <a:r>
              <a:rPr lang="en-US" sz="2000" b="1" dirty="0">
                <a:solidFill>
                  <a:schemeClr val="tx1">
                    <a:lumMod val="85000"/>
                  </a:schemeClr>
                </a:solidFill>
              </a:rPr>
              <a:t>specific outputs</a:t>
            </a:r>
            <a:r>
              <a:rPr lang="en-US" sz="2000" dirty="0">
                <a:solidFill>
                  <a:schemeClr val="tx1">
                    <a:lumMod val="85000"/>
                  </a:schemeClr>
                </a:solidFill>
              </a:rPr>
              <a:t>.</a:t>
            </a:r>
          </a:p>
          <a:p>
            <a:pPr>
              <a:buFontTx/>
              <a:buChar char="-"/>
            </a:pPr>
            <a:r>
              <a:rPr lang="en-US" sz="2000" dirty="0">
                <a:solidFill>
                  <a:schemeClr val="tx1">
                    <a:lumMod val="85000"/>
                  </a:schemeClr>
                </a:solidFill>
              </a:rPr>
              <a:t>ML is </a:t>
            </a:r>
            <a:r>
              <a:rPr lang="en-US" sz="2000" b="1" dirty="0">
                <a:solidFill>
                  <a:schemeClr val="tx1">
                    <a:lumMod val="85000"/>
                  </a:schemeClr>
                </a:solidFill>
              </a:rPr>
              <a:t>not prescriptive</a:t>
            </a:r>
            <a:r>
              <a:rPr lang="en-US" sz="2000" dirty="0">
                <a:solidFill>
                  <a:schemeClr val="tx1">
                    <a:lumMod val="85000"/>
                  </a:schemeClr>
                </a:solidFill>
              </a:rPr>
              <a:t> – there are hundreds of tools and techniques available to practice it</a:t>
            </a:r>
          </a:p>
          <a:p>
            <a:pPr>
              <a:buFontTx/>
              <a:buChar char="-"/>
            </a:pPr>
            <a:r>
              <a:rPr lang="en-US" sz="2000" dirty="0">
                <a:solidFill>
                  <a:schemeClr val="tx1">
                    <a:lumMod val="85000"/>
                  </a:schemeClr>
                </a:solidFill>
              </a:rPr>
              <a:t>ML </a:t>
            </a:r>
            <a:r>
              <a:rPr lang="en-US" sz="2000" b="1" dirty="0">
                <a:solidFill>
                  <a:schemeClr val="tx1">
                    <a:lumMod val="85000"/>
                  </a:schemeClr>
                </a:solidFill>
              </a:rPr>
              <a:t>doesn’t stand alone</a:t>
            </a:r>
            <a:r>
              <a:rPr lang="en-US" sz="2000" dirty="0">
                <a:solidFill>
                  <a:schemeClr val="tx1">
                    <a:lumMod val="85000"/>
                  </a:schemeClr>
                </a:solidFill>
              </a:rPr>
              <a:t> – it is combined with other technologies to achieve goals.</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17761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What’s the difference between ML and </a:t>
            </a:r>
            <a:br>
              <a:rPr lang="en-US" dirty="0">
                <a:solidFill>
                  <a:schemeClr val="tx1">
                    <a:lumMod val="85000"/>
                  </a:schemeClr>
                </a:solidFill>
              </a:rPr>
            </a:br>
            <a:r>
              <a:rPr lang="en-US" dirty="0">
                <a:solidFill>
                  <a:schemeClr val="tx1">
                    <a:lumMod val="85000"/>
                  </a:schemeClr>
                </a:solidFill>
              </a:rPr>
              <a:t>traditional programming?</a:t>
            </a:r>
          </a:p>
        </p:txBody>
      </p:sp>
      <p:sp>
        <p:nvSpPr>
          <p:cNvPr id="14" name="Content Placeholder 13"/>
          <p:cNvSpPr>
            <a:spLocks noGrp="1"/>
          </p:cNvSpPr>
          <p:nvPr>
            <p:ph idx="1"/>
          </p:nvPr>
        </p:nvSpPr>
        <p:spPr>
          <a:xfrm>
            <a:off x="1229955" y="2564904"/>
            <a:ext cx="10360501" cy="3958216"/>
          </a:xfrm>
        </p:spPr>
        <p:txBody>
          <a:bodyPr>
            <a:normAutofit/>
          </a:bodyPr>
          <a:lstStyle/>
          <a:p>
            <a:r>
              <a:rPr lang="en-US" sz="2000" dirty="0">
                <a:solidFill>
                  <a:schemeClr val="tx1">
                    <a:lumMod val="85000"/>
                  </a:schemeClr>
                </a:solidFill>
              </a:rPr>
              <a:t>Traditional programming is </a:t>
            </a:r>
            <a:r>
              <a:rPr lang="en-US" sz="2000" b="1" dirty="0">
                <a:solidFill>
                  <a:schemeClr val="tx1">
                    <a:lumMod val="85000"/>
                  </a:schemeClr>
                </a:solidFill>
              </a:rPr>
              <a:t>proactive</a:t>
            </a:r>
            <a:r>
              <a:rPr lang="en-US" sz="2000" dirty="0">
                <a:solidFill>
                  <a:schemeClr val="tx1">
                    <a:lumMod val="85000"/>
                  </a:schemeClr>
                </a:solidFill>
              </a:rPr>
              <a:t>, ML is </a:t>
            </a:r>
            <a:r>
              <a:rPr lang="en-US" sz="2000" b="1" dirty="0">
                <a:solidFill>
                  <a:schemeClr val="tx1">
                    <a:lumMod val="85000"/>
                  </a:schemeClr>
                </a:solidFill>
              </a:rPr>
              <a:t>reactive.</a:t>
            </a:r>
          </a:p>
          <a:p>
            <a:r>
              <a:rPr lang="en-US" sz="2000" dirty="0">
                <a:solidFill>
                  <a:schemeClr val="tx1">
                    <a:lumMod val="85000"/>
                  </a:schemeClr>
                </a:solidFill>
              </a:rPr>
              <a:t>E.g. we set up a program to perform a task.</a:t>
            </a:r>
          </a:p>
          <a:p>
            <a:r>
              <a:rPr lang="en-US" sz="2000" dirty="0">
                <a:solidFill>
                  <a:schemeClr val="tx1">
                    <a:lumMod val="85000"/>
                  </a:schemeClr>
                </a:solidFill>
              </a:rPr>
              <a:t>Traditional programming insists we define the </a:t>
            </a:r>
            <a:r>
              <a:rPr lang="en-US" sz="2000" b="1" dirty="0">
                <a:solidFill>
                  <a:schemeClr val="tx1">
                    <a:lumMod val="85000"/>
                  </a:schemeClr>
                </a:solidFill>
              </a:rPr>
              <a:t>rules</a:t>
            </a:r>
            <a:r>
              <a:rPr lang="en-US" sz="2000" dirty="0">
                <a:solidFill>
                  <a:schemeClr val="tx1">
                    <a:lumMod val="85000"/>
                  </a:schemeClr>
                </a:solidFill>
              </a:rPr>
              <a:t> of the task </a:t>
            </a:r>
            <a:r>
              <a:rPr lang="en-US" sz="2000" b="1" dirty="0">
                <a:solidFill>
                  <a:schemeClr val="tx1">
                    <a:lumMod val="85000"/>
                  </a:schemeClr>
                </a:solidFill>
              </a:rPr>
              <a:t>before</a:t>
            </a:r>
            <a:r>
              <a:rPr lang="en-US" sz="2000" dirty="0">
                <a:solidFill>
                  <a:schemeClr val="tx1">
                    <a:lumMod val="85000"/>
                  </a:schemeClr>
                </a:solidFill>
              </a:rPr>
              <a:t> we process the data, to achieve specific outputs.</a:t>
            </a:r>
          </a:p>
          <a:p>
            <a:r>
              <a:rPr lang="en-US" sz="2000" dirty="0">
                <a:solidFill>
                  <a:schemeClr val="tx1">
                    <a:lumMod val="85000"/>
                  </a:schemeClr>
                </a:solidFill>
              </a:rPr>
              <a:t>An ML program </a:t>
            </a:r>
            <a:r>
              <a:rPr lang="en-US" sz="2000" b="1" dirty="0">
                <a:solidFill>
                  <a:schemeClr val="tx1">
                    <a:lumMod val="85000"/>
                  </a:schemeClr>
                </a:solidFill>
              </a:rPr>
              <a:t>learns</a:t>
            </a:r>
            <a:r>
              <a:rPr lang="en-US" sz="2000" dirty="0">
                <a:solidFill>
                  <a:schemeClr val="tx1">
                    <a:lumMod val="85000"/>
                  </a:schemeClr>
                </a:solidFill>
              </a:rPr>
              <a:t> the rules in response to </a:t>
            </a:r>
            <a:r>
              <a:rPr lang="en-US" sz="2000" b="1" dirty="0">
                <a:solidFill>
                  <a:schemeClr val="tx1">
                    <a:lumMod val="85000"/>
                  </a:schemeClr>
                </a:solidFill>
              </a:rPr>
              <a:t>examining the data and the expected outputs</a:t>
            </a:r>
            <a:r>
              <a:rPr lang="en-US" sz="2000" dirty="0">
                <a:solidFill>
                  <a:schemeClr val="tx1">
                    <a:lumMod val="85000"/>
                  </a:schemeClr>
                </a:solidFill>
              </a:rPr>
              <a:t>.</a:t>
            </a:r>
          </a:p>
          <a:p>
            <a:r>
              <a:rPr lang="en-US" sz="2000" dirty="0">
                <a:solidFill>
                  <a:schemeClr val="tx1">
                    <a:lumMod val="85000"/>
                  </a:schemeClr>
                </a:solidFill>
              </a:rPr>
              <a:t>Therefore – ML is for applications where we </a:t>
            </a:r>
            <a:r>
              <a:rPr lang="en-US" sz="2000" b="1" dirty="0">
                <a:solidFill>
                  <a:schemeClr val="tx1">
                    <a:lumMod val="85000"/>
                  </a:schemeClr>
                </a:solidFill>
              </a:rPr>
              <a:t>don’t know the rules</a:t>
            </a:r>
            <a:r>
              <a:rPr lang="en-US" sz="2000" dirty="0">
                <a:solidFill>
                  <a:schemeClr val="tx1">
                    <a:lumMod val="85000"/>
                  </a:schemeClr>
                </a:solidFill>
              </a:rPr>
              <a:t>.</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Identifying </a:t>
            </a:r>
            <a:r>
              <a:rPr lang="en-US" dirty="0" err="1">
                <a:solidFill>
                  <a:schemeClr val="tx1">
                    <a:lumMod val="85000"/>
                  </a:schemeClr>
                </a:solidFill>
              </a:rPr>
              <a:t>organisational</a:t>
            </a:r>
            <a:r>
              <a:rPr lang="en-US" dirty="0">
                <a:solidFill>
                  <a:schemeClr val="tx1">
                    <a:lumMod val="85000"/>
                  </a:schemeClr>
                </a:solidFill>
              </a:rPr>
              <a:t> questions</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r>
              <a:rPr lang="en-US" sz="2400" dirty="0">
                <a:solidFill>
                  <a:schemeClr val="tx1">
                    <a:lumMod val="85000"/>
                  </a:schemeClr>
                </a:solidFill>
              </a:rPr>
              <a:t>Example:</a:t>
            </a:r>
          </a:p>
          <a:p>
            <a:pPr marL="0" indent="0">
              <a:buNone/>
            </a:pPr>
            <a:r>
              <a:rPr lang="en-US" sz="2400" dirty="0">
                <a:solidFill>
                  <a:schemeClr val="tx1">
                    <a:lumMod val="85000"/>
                  </a:schemeClr>
                </a:solidFill>
              </a:rPr>
              <a:t>Cottage Industries sells widgets and gizmos through an online shop.</a:t>
            </a:r>
          </a:p>
          <a:p>
            <a:pPr marL="0" indent="0">
              <a:buNone/>
            </a:pPr>
            <a:r>
              <a:rPr lang="en-US" sz="2400" dirty="0">
                <a:solidFill>
                  <a:schemeClr val="tx1">
                    <a:lumMod val="85000"/>
                  </a:schemeClr>
                </a:solidFill>
              </a:rPr>
              <a:t>Fact:	Widgets cost £10.  </a:t>
            </a:r>
            <a:br>
              <a:rPr lang="en-US" sz="2400" dirty="0">
                <a:solidFill>
                  <a:schemeClr val="tx1">
                    <a:lumMod val="85000"/>
                  </a:schemeClr>
                </a:solidFill>
              </a:rPr>
            </a:br>
            <a:r>
              <a:rPr lang="en-US" sz="2400" dirty="0">
                <a:solidFill>
                  <a:schemeClr val="tx1">
                    <a:lumMod val="85000"/>
                  </a:schemeClr>
                </a:solidFill>
              </a:rPr>
              <a:t>Fact:	Gizmos cost £100.</a:t>
            </a:r>
            <a:br>
              <a:rPr lang="en-US" sz="2400" dirty="0">
                <a:solidFill>
                  <a:schemeClr val="tx1">
                    <a:lumMod val="85000"/>
                  </a:schemeClr>
                </a:solidFill>
              </a:rPr>
            </a:br>
            <a:r>
              <a:rPr lang="en-US" sz="2400" dirty="0">
                <a:solidFill>
                  <a:schemeClr val="tx1">
                    <a:lumMod val="85000"/>
                  </a:schemeClr>
                </a:solidFill>
              </a:rPr>
              <a:t>Fact:	We have access to historical sales and visitor data.</a:t>
            </a:r>
          </a:p>
          <a:p>
            <a:pPr marL="0" indent="0">
              <a:buNone/>
            </a:pPr>
            <a:br>
              <a:rPr lang="en-US" sz="2400" b="1" dirty="0">
                <a:solidFill>
                  <a:schemeClr val="tx1">
                    <a:lumMod val="85000"/>
                  </a:schemeClr>
                </a:solidFill>
              </a:rPr>
            </a:br>
            <a:r>
              <a:rPr lang="en-US" sz="2400" b="1" dirty="0">
                <a:solidFill>
                  <a:schemeClr val="tx1">
                    <a:lumMod val="85000"/>
                  </a:schemeClr>
                </a:solidFill>
              </a:rPr>
              <a:t>The CEO says:  	</a:t>
            </a:r>
          </a:p>
          <a:p>
            <a:pPr marL="0" indent="0">
              <a:buNone/>
            </a:pPr>
            <a:r>
              <a:rPr lang="en-US" sz="2400" b="1" dirty="0">
                <a:solidFill>
                  <a:schemeClr val="tx1">
                    <a:lumMod val="85000"/>
                  </a:schemeClr>
                </a:solidFill>
              </a:rPr>
              <a:t>		“</a:t>
            </a:r>
            <a:r>
              <a:rPr lang="en-US" sz="2400" i="1" dirty="0">
                <a:solidFill>
                  <a:schemeClr val="tx1">
                    <a:lumMod val="85000"/>
                  </a:schemeClr>
                </a:solidFill>
              </a:rPr>
              <a:t>I would like to know if we can predict what product</a:t>
            </a:r>
            <a:br>
              <a:rPr lang="en-US" sz="2400" i="1" dirty="0">
                <a:solidFill>
                  <a:schemeClr val="tx1">
                    <a:lumMod val="85000"/>
                  </a:schemeClr>
                </a:solidFill>
              </a:rPr>
            </a:br>
            <a:r>
              <a:rPr lang="en-US" sz="2400" i="1" dirty="0">
                <a:solidFill>
                  <a:schemeClr val="tx1">
                    <a:lumMod val="85000"/>
                  </a:schemeClr>
                </a:solidFill>
              </a:rPr>
              <a:t>			our website visitors are most likely to buy</a:t>
            </a:r>
            <a:r>
              <a:rPr lang="en-US" sz="2400" dirty="0">
                <a:solidFill>
                  <a:schemeClr val="tx1">
                    <a:lumMod val="85000"/>
                  </a:schemeClr>
                </a:solidFill>
              </a:rPr>
              <a:t>.”</a:t>
            </a:r>
            <a:br>
              <a:rPr lang="en-US" sz="2400" dirty="0">
                <a:solidFill>
                  <a:schemeClr val="tx1">
                    <a:lumMod val="85000"/>
                  </a:schemeClr>
                </a:solidFill>
              </a:rPr>
            </a:br>
            <a:r>
              <a:rPr lang="en-US" sz="2400"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pic>
        <p:nvPicPr>
          <p:cNvPr id="2" name="Picture 1">
            <a:extLst>
              <a:ext uri="{FF2B5EF4-FFF2-40B4-BE49-F238E27FC236}">
                <a16:creationId xmlns:a16="http://schemas.microsoft.com/office/drawing/2014/main" id="{79DA1857-C343-466D-893D-64C24177887C}"/>
              </a:ext>
            </a:extLst>
          </p:cNvPr>
          <p:cNvPicPr>
            <a:picLocks noChangeAspect="1"/>
          </p:cNvPicPr>
          <p:nvPr/>
        </p:nvPicPr>
        <p:blipFill>
          <a:blip r:embed="rId3"/>
          <a:stretch>
            <a:fillRect/>
          </a:stretch>
        </p:blipFill>
        <p:spPr>
          <a:xfrm>
            <a:off x="1341884" y="5134854"/>
            <a:ext cx="1728192" cy="1504075"/>
          </a:xfrm>
          <a:prstGeom prst="rect">
            <a:avLst/>
          </a:prstGeom>
        </p:spPr>
      </p:pic>
    </p:spTree>
    <p:extLst>
      <p:ext uri="{BB962C8B-B14F-4D97-AF65-F5344CB8AC3E}">
        <p14:creationId xmlns:p14="http://schemas.microsoft.com/office/powerpoint/2010/main" val="317009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Identifying organizational questions</a:t>
            </a:r>
          </a:p>
        </p:txBody>
      </p:sp>
      <p:sp>
        <p:nvSpPr>
          <p:cNvPr id="14" name="Content Placeholder 13"/>
          <p:cNvSpPr>
            <a:spLocks noGrp="1"/>
          </p:cNvSpPr>
          <p:nvPr>
            <p:ph idx="1"/>
          </p:nvPr>
        </p:nvSpPr>
        <p:spPr>
          <a:xfrm>
            <a:off x="1229955" y="2060848"/>
            <a:ext cx="10360501" cy="4462272"/>
          </a:xfrm>
        </p:spPr>
        <p:txBody>
          <a:bodyPr>
            <a:normAutofit fontScale="92500" lnSpcReduction="10000"/>
          </a:bodyPr>
          <a:lstStyle/>
          <a:p>
            <a:pPr marL="0" indent="0">
              <a:buNone/>
            </a:pPr>
            <a:r>
              <a:rPr lang="en-US" b="1" dirty="0">
                <a:solidFill>
                  <a:schemeClr val="tx1">
                    <a:lumMod val="85000"/>
                  </a:schemeClr>
                </a:solidFill>
              </a:rPr>
              <a:t>Question:  Can we </a:t>
            </a:r>
            <a:r>
              <a:rPr lang="en-US" dirty="0">
                <a:solidFill>
                  <a:schemeClr val="tx1">
                    <a:lumMod val="85000"/>
                  </a:schemeClr>
                </a:solidFill>
              </a:rPr>
              <a:t>predict what a customer is most likely to buy</a:t>
            </a:r>
            <a:r>
              <a:rPr lang="en-US" b="1" dirty="0">
                <a:solidFill>
                  <a:schemeClr val="tx1">
                    <a:lumMod val="85000"/>
                  </a:schemeClr>
                </a:solidFill>
              </a:rPr>
              <a:t>?</a:t>
            </a:r>
          </a:p>
          <a:p>
            <a:r>
              <a:rPr lang="en-US" dirty="0">
                <a:solidFill>
                  <a:schemeClr val="tx1">
                    <a:lumMod val="85000"/>
                  </a:schemeClr>
                </a:solidFill>
              </a:rPr>
              <a:t>This is a </a:t>
            </a:r>
            <a:r>
              <a:rPr lang="en-US" b="1" dirty="0">
                <a:solidFill>
                  <a:schemeClr val="tx1">
                    <a:lumMod val="85000"/>
                  </a:schemeClr>
                </a:solidFill>
              </a:rPr>
              <a:t>hard </a:t>
            </a:r>
            <a:r>
              <a:rPr lang="en-US" dirty="0">
                <a:solidFill>
                  <a:schemeClr val="tx1">
                    <a:lumMod val="85000"/>
                  </a:schemeClr>
                </a:solidFill>
              </a:rPr>
              <a:t>question.</a:t>
            </a:r>
          </a:p>
          <a:p>
            <a:r>
              <a:rPr lang="en-US" dirty="0">
                <a:solidFill>
                  <a:schemeClr val="tx1">
                    <a:lumMod val="85000"/>
                  </a:schemeClr>
                </a:solidFill>
              </a:rPr>
              <a:t>What is it we are </a:t>
            </a:r>
            <a:r>
              <a:rPr lang="en-US" b="1" dirty="0">
                <a:solidFill>
                  <a:schemeClr val="tx1">
                    <a:lumMod val="85000"/>
                  </a:schemeClr>
                </a:solidFill>
              </a:rPr>
              <a:t>really </a:t>
            </a:r>
            <a:r>
              <a:rPr lang="en-US" dirty="0">
                <a:solidFill>
                  <a:schemeClr val="tx1">
                    <a:lumMod val="85000"/>
                  </a:schemeClr>
                </a:solidFill>
              </a:rPr>
              <a:t>asking?</a:t>
            </a:r>
            <a:br>
              <a:rPr lang="en-US" dirty="0">
                <a:solidFill>
                  <a:schemeClr val="tx1">
                    <a:lumMod val="85000"/>
                  </a:schemeClr>
                </a:solidFill>
              </a:rPr>
            </a:br>
            <a:endParaRPr lang="en-US" dirty="0">
              <a:solidFill>
                <a:schemeClr val="tx1">
                  <a:lumMod val="85000"/>
                </a:schemeClr>
              </a:solidFill>
            </a:endParaRPr>
          </a:p>
          <a:p>
            <a:pPr lvl="1"/>
            <a:r>
              <a:rPr lang="en-US" dirty="0">
                <a:solidFill>
                  <a:schemeClr val="tx1">
                    <a:lumMod val="85000"/>
                  </a:schemeClr>
                </a:solidFill>
              </a:rPr>
              <a:t>We have facts about the visitors to the website.</a:t>
            </a:r>
          </a:p>
          <a:p>
            <a:pPr lvl="1"/>
            <a:r>
              <a:rPr lang="en-US" dirty="0">
                <a:solidFill>
                  <a:schemeClr val="tx1">
                    <a:lumMod val="85000"/>
                  </a:schemeClr>
                </a:solidFill>
              </a:rPr>
              <a:t>We know what customers have bought before.</a:t>
            </a:r>
          </a:p>
          <a:p>
            <a:pPr lvl="1"/>
            <a:r>
              <a:rPr lang="en-US" dirty="0">
                <a:solidFill>
                  <a:schemeClr val="tx1">
                    <a:lumMod val="85000"/>
                  </a:schemeClr>
                </a:solidFill>
              </a:rPr>
              <a:t>We know how much the products cost.</a:t>
            </a:r>
          </a:p>
          <a:p>
            <a:pPr lvl="1"/>
            <a:r>
              <a:rPr lang="en-US" b="1" dirty="0">
                <a:solidFill>
                  <a:schemeClr val="tx1">
                    <a:lumMod val="85000"/>
                  </a:schemeClr>
                </a:solidFill>
              </a:rPr>
              <a:t>Therefore there should be a way of correlating some features about the customers to the products they have bought.</a:t>
            </a:r>
          </a:p>
          <a:p>
            <a:pPr lvl="1"/>
            <a:r>
              <a:rPr lang="en-US" dirty="0">
                <a:solidFill>
                  <a:schemeClr val="tx1">
                    <a:lumMod val="85000"/>
                  </a:schemeClr>
                </a:solidFill>
              </a:rPr>
              <a:t>If –there are any correlations to be found.</a:t>
            </a:r>
          </a:p>
          <a:p>
            <a:pPr lvl="1"/>
            <a:r>
              <a:rPr lang="en-US" b="1" dirty="0">
                <a:solidFill>
                  <a:schemeClr val="tx1">
                    <a:lumMod val="85000"/>
                  </a:schemeClr>
                </a:solidFill>
              </a:rPr>
              <a:t>How do we find correlations?  Machine learning techniques can help us do this.</a:t>
            </a:r>
            <a:br>
              <a:rPr lang="en-US" b="1" dirty="0">
                <a:solidFill>
                  <a:schemeClr val="tx1">
                    <a:lumMod val="85000"/>
                  </a:schemeClr>
                </a:solidFill>
              </a:rPr>
            </a:br>
            <a:endParaRPr lang="en-US" sz="1000" b="1" dirty="0">
              <a:solidFill>
                <a:schemeClr val="tx1">
                  <a:lumMod val="85000"/>
                </a:schemeClr>
              </a:solidFill>
            </a:endParaRPr>
          </a:p>
          <a:p>
            <a:pPr marL="0" indent="0">
              <a:buNone/>
            </a:pPr>
            <a:endParaRPr lang="en-US" b="1"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15413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Feature engineering</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r>
              <a:rPr lang="en-US" sz="2000" b="1" dirty="0">
                <a:solidFill>
                  <a:schemeClr val="tx1">
                    <a:lumMod val="85000"/>
                  </a:schemeClr>
                </a:solidFill>
              </a:rPr>
              <a:t>Question:  Can we </a:t>
            </a:r>
            <a:r>
              <a:rPr lang="en-US" sz="2000" dirty="0">
                <a:solidFill>
                  <a:schemeClr val="tx1">
                    <a:lumMod val="85000"/>
                  </a:schemeClr>
                </a:solidFill>
              </a:rPr>
              <a:t>predict what a customer is most likely to buy</a:t>
            </a:r>
            <a:r>
              <a:rPr lang="en-US" sz="2000" b="1" dirty="0">
                <a:solidFill>
                  <a:schemeClr val="tx1">
                    <a:lumMod val="85000"/>
                  </a:schemeClr>
                </a:solidFill>
              </a:rPr>
              <a:t>?</a:t>
            </a:r>
          </a:p>
          <a:p>
            <a:r>
              <a:rPr lang="en-US" sz="2000" dirty="0">
                <a:solidFill>
                  <a:schemeClr val="tx1">
                    <a:lumMod val="85000"/>
                  </a:schemeClr>
                </a:solidFill>
              </a:rPr>
              <a:t>Feature engineering means to take a question and break it down to </a:t>
            </a:r>
            <a:br>
              <a:rPr lang="en-US" sz="2000" dirty="0">
                <a:solidFill>
                  <a:schemeClr val="tx1">
                    <a:lumMod val="85000"/>
                  </a:schemeClr>
                </a:solidFill>
              </a:rPr>
            </a:br>
            <a:r>
              <a:rPr lang="en-US" sz="2000" dirty="0">
                <a:solidFill>
                  <a:schemeClr val="tx1">
                    <a:lumMod val="85000"/>
                  </a:schemeClr>
                </a:solidFill>
              </a:rPr>
              <a:t>produce </a:t>
            </a:r>
            <a:r>
              <a:rPr lang="en-US" sz="2000" b="1" dirty="0">
                <a:solidFill>
                  <a:schemeClr val="tx1">
                    <a:lumMod val="85000"/>
                  </a:schemeClr>
                </a:solidFill>
              </a:rPr>
              <a:t>measurable quantities.</a:t>
            </a:r>
          </a:p>
          <a:p>
            <a:r>
              <a:rPr lang="en-US" sz="2000" b="1" dirty="0">
                <a:solidFill>
                  <a:schemeClr val="tx1">
                    <a:lumMod val="85000"/>
                  </a:schemeClr>
                </a:solidFill>
              </a:rPr>
              <a:t>Can we break down the question, too?  </a:t>
            </a:r>
            <a:r>
              <a:rPr lang="en-US" sz="2000" dirty="0">
                <a:solidFill>
                  <a:schemeClr val="tx1">
                    <a:lumMod val="85000"/>
                  </a:schemeClr>
                </a:solidFill>
              </a:rPr>
              <a:t>Given a website visitor…</a:t>
            </a:r>
            <a:br>
              <a:rPr lang="en-US" sz="2000" b="1" dirty="0">
                <a:solidFill>
                  <a:schemeClr val="tx1">
                    <a:lumMod val="85000"/>
                  </a:schemeClr>
                </a:solidFill>
              </a:rPr>
            </a:br>
            <a:endParaRPr lang="en-US" sz="2000" b="1" dirty="0">
              <a:solidFill>
                <a:schemeClr val="tx1">
                  <a:lumMod val="85000"/>
                </a:schemeClr>
              </a:solidFill>
            </a:endParaRPr>
          </a:p>
          <a:p>
            <a:pPr lvl="1"/>
            <a:r>
              <a:rPr lang="en-US" sz="1800" b="1" dirty="0">
                <a:solidFill>
                  <a:schemeClr val="tx1">
                    <a:lumMod val="85000"/>
                  </a:schemeClr>
                </a:solidFill>
              </a:rPr>
              <a:t>Can we estimate the probability of a sale?</a:t>
            </a:r>
          </a:p>
          <a:p>
            <a:pPr lvl="1"/>
            <a:r>
              <a:rPr lang="en-US" sz="1800" b="1" dirty="0">
                <a:solidFill>
                  <a:schemeClr val="tx1">
                    <a:lumMod val="85000"/>
                  </a:schemeClr>
                </a:solidFill>
              </a:rPr>
              <a:t>Can we estimate the total sale price?</a:t>
            </a:r>
          </a:p>
          <a:p>
            <a:pPr lvl="1"/>
            <a:r>
              <a:rPr lang="en-US" sz="1800" b="1" dirty="0">
                <a:solidFill>
                  <a:schemeClr val="tx1">
                    <a:lumMod val="85000"/>
                  </a:schemeClr>
                </a:solidFill>
              </a:rPr>
              <a:t>Can we estimate which product will be most popular?	</a:t>
            </a:r>
            <a:br>
              <a:rPr lang="en-US" sz="1800" b="1" dirty="0">
                <a:solidFill>
                  <a:schemeClr val="tx1">
                    <a:lumMod val="85000"/>
                  </a:schemeClr>
                </a:solidFill>
              </a:rPr>
            </a:br>
            <a:endParaRPr lang="en-US" sz="1800" dirty="0">
              <a:solidFill>
                <a:schemeClr val="tx1">
                  <a:lumMod val="85000"/>
                </a:schemeClr>
              </a:solidFill>
            </a:endParaRPr>
          </a:p>
          <a:p>
            <a:r>
              <a:rPr lang="en-US" sz="2000" b="1" dirty="0">
                <a:solidFill>
                  <a:schemeClr val="tx1">
                    <a:lumMod val="85000"/>
                  </a:schemeClr>
                </a:solidFill>
                <a:effectLst>
                  <a:glow rad="228600">
                    <a:schemeClr val="accent6">
                      <a:satMod val="175000"/>
                      <a:alpha val="40000"/>
                    </a:schemeClr>
                  </a:glow>
                </a:effectLst>
              </a:rPr>
              <a:t>Question - Given that potential customers visit the website, </a:t>
            </a:r>
            <a:br>
              <a:rPr lang="en-US" sz="2000" b="1" dirty="0">
                <a:solidFill>
                  <a:schemeClr val="tx1">
                    <a:lumMod val="85000"/>
                  </a:schemeClr>
                </a:solidFill>
                <a:effectLst>
                  <a:glow rad="228600">
                    <a:schemeClr val="accent6">
                      <a:satMod val="175000"/>
                      <a:alpha val="40000"/>
                    </a:schemeClr>
                  </a:glow>
                </a:effectLst>
              </a:rPr>
            </a:br>
            <a:r>
              <a:rPr lang="en-US" sz="2000" b="1" dirty="0">
                <a:solidFill>
                  <a:schemeClr val="tx1">
                    <a:lumMod val="85000"/>
                  </a:schemeClr>
                </a:solidFill>
                <a:effectLst>
                  <a:glow rad="228600">
                    <a:schemeClr val="accent6">
                      <a:satMod val="175000"/>
                      <a:alpha val="40000"/>
                    </a:schemeClr>
                  </a:glow>
                </a:effectLst>
              </a:rPr>
              <a:t>what </a:t>
            </a:r>
            <a:r>
              <a:rPr lang="en-US" sz="2000" b="1" u="sng" dirty="0">
                <a:solidFill>
                  <a:schemeClr val="tx1">
                    <a:lumMod val="85000"/>
                  </a:schemeClr>
                </a:solidFill>
                <a:effectLst>
                  <a:glow rad="228600">
                    <a:schemeClr val="accent6">
                      <a:satMod val="175000"/>
                      <a:alpha val="40000"/>
                    </a:schemeClr>
                  </a:glow>
                </a:effectLst>
              </a:rPr>
              <a:t>measurable features </a:t>
            </a:r>
            <a:r>
              <a:rPr lang="en-US" sz="2000" b="1" dirty="0">
                <a:solidFill>
                  <a:schemeClr val="tx1">
                    <a:lumMod val="85000"/>
                  </a:schemeClr>
                </a:solidFill>
                <a:effectLst>
                  <a:glow rad="228600">
                    <a:schemeClr val="accent6">
                      <a:satMod val="175000"/>
                      <a:alpha val="40000"/>
                    </a:schemeClr>
                  </a:glow>
                </a:effectLst>
              </a:rPr>
              <a:t>could be extracted from the fact of their visit?</a:t>
            </a:r>
            <a:br>
              <a:rPr lang="en-US" sz="1800" b="1" dirty="0">
                <a:solidFill>
                  <a:schemeClr val="tx1">
                    <a:lumMod val="85000"/>
                  </a:schemeClr>
                </a:solidFill>
              </a:rPr>
            </a:br>
            <a:endParaRPr lang="en-US" sz="500" b="1" dirty="0">
              <a:solidFill>
                <a:schemeClr val="tx1">
                  <a:lumMod val="85000"/>
                </a:schemeClr>
              </a:solidFill>
            </a:endParaRPr>
          </a:p>
          <a:p>
            <a:pPr marL="304746" lvl="1" indent="0">
              <a:buNone/>
            </a:pPr>
            <a:r>
              <a:rPr lang="en-US" sz="1600"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22291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Feature engineering</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br>
              <a:rPr lang="en-US" b="1" dirty="0">
                <a:solidFill>
                  <a:schemeClr val="tx1">
                    <a:lumMod val="85000"/>
                  </a:schemeClr>
                </a:solidFill>
              </a:rPr>
            </a:br>
            <a:endParaRPr lang="en-US" sz="1000" b="1" dirty="0">
              <a:solidFill>
                <a:schemeClr val="tx1">
                  <a:lumMod val="85000"/>
                </a:schemeClr>
              </a:solidFill>
            </a:endParaRPr>
          </a:p>
          <a:p>
            <a:pPr marL="0" indent="0">
              <a:buNone/>
            </a:pPr>
            <a:r>
              <a:rPr lang="en-US" dirty="0">
                <a:solidFill>
                  <a:schemeClr val="tx1">
                    <a:lumMod val="85000"/>
                  </a:schemeClr>
                </a:solidFill>
              </a:rPr>
              <a:t>IP address </a:t>
            </a:r>
            <a:r>
              <a:rPr lang="en-US" dirty="0">
                <a:solidFill>
                  <a:schemeClr val="tx1">
                    <a:lumMod val="85000"/>
                  </a:schemeClr>
                </a:solidFill>
                <a:sym typeface="Wingdings" panose="05000000000000000000" pitchFamily="2" charset="2"/>
              </a:rPr>
              <a:t> Location		Referrer		</a:t>
            </a:r>
          </a:p>
          <a:p>
            <a:pPr marL="0" indent="0">
              <a:buNone/>
            </a:pPr>
            <a:r>
              <a:rPr lang="en-US" dirty="0">
                <a:solidFill>
                  <a:schemeClr val="tx1">
                    <a:lumMod val="85000"/>
                  </a:schemeClr>
                </a:solidFill>
              </a:rPr>
              <a:t>Site interaction			Cookies	-&gt; Previous visitor?	</a:t>
            </a:r>
          </a:p>
          <a:p>
            <a:pPr marL="0" indent="0">
              <a:buNone/>
            </a:pPr>
            <a:r>
              <a:rPr lang="en-US" dirty="0">
                <a:solidFill>
                  <a:schemeClr val="tx1">
                    <a:lumMod val="85000"/>
                  </a:schemeClr>
                </a:solidFill>
              </a:rPr>
              <a:t>Time of day			Browser version</a:t>
            </a:r>
          </a:p>
          <a:p>
            <a:pPr marL="0" indent="0">
              <a:buNone/>
            </a:pPr>
            <a:r>
              <a:rPr lang="en-US" dirty="0">
                <a:solidFill>
                  <a:schemeClr val="tx1">
                    <a:lumMod val="85000"/>
                  </a:schemeClr>
                </a:solidFill>
              </a:rPr>
              <a:t>Device type (mobile/desktop)	</a:t>
            </a:r>
            <a:r>
              <a:rPr lang="en-US" dirty="0">
                <a:solidFill>
                  <a:schemeClr val="tx1">
                    <a:lumMod val="85000"/>
                  </a:schemeClr>
                </a:solidFill>
                <a:sym typeface="Wingdings" panose="05000000000000000000" pitchFamily="2" charset="2"/>
              </a:rPr>
              <a:t> Visit duration</a:t>
            </a:r>
            <a:endParaRPr lang="en-US"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23601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Data preparation</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br>
              <a:rPr lang="en-US" b="1" dirty="0">
                <a:solidFill>
                  <a:schemeClr val="tx1">
                    <a:lumMod val="85000"/>
                  </a:schemeClr>
                </a:solidFill>
              </a:rPr>
            </a:br>
            <a:r>
              <a:rPr lang="en-US" dirty="0">
                <a:solidFill>
                  <a:schemeClr val="tx1">
                    <a:lumMod val="85000"/>
                  </a:schemeClr>
                </a:solidFill>
              </a:rPr>
              <a:t>We have identified our question(s), and our data, and worked out what features we want to include.</a:t>
            </a:r>
          </a:p>
          <a:p>
            <a:pPr marL="0" indent="0">
              <a:buNone/>
            </a:pPr>
            <a:r>
              <a:rPr lang="en-US" dirty="0">
                <a:solidFill>
                  <a:schemeClr val="tx1">
                    <a:lumMod val="85000"/>
                  </a:schemeClr>
                </a:solidFill>
              </a:rPr>
              <a:t>We now need to find our data, cleanse it, transform it and make it ready to be input into our ML process.</a:t>
            </a:r>
          </a:p>
          <a:p>
            <a:pPr marL="0" indent="0">
              <a:buNone/>
            </a:pPr>
            <a:r>
              <a:rPr lang="en-US" dirty="0">
                <a:solidFill>
                  <a:schemeClr val="tx1">
                    <a:lumMod val="85000"/>
                  </a:schemeClr>
                </a:solidFill>
              </a:rPr>
              <a:t>This is sometimes called Extract, Transform, Load (ETL) and refers to the process of extracting live data from a transactional platform and readying it for analysis.</a:t>
            </a:r>
          </a:p>
          <a:p>
            <a:pPr marL="0" indent="0">
              <a:buNone/>
            </a:pPr>
            <a:r>
              <a:rPr lang="en-US"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163004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627</TotalTime>
  <Words>1105</Words>
  <Application>Microsoft Office PowerPoint</Application>
  <PresentationFormat>Custom</PresentationFormat>
  <Paragraphs>153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Tech 16x9</vt:lpstr>
      <vt:lpstr>Machine Learning –  an industry perspective</vt:lpstr>
      <vt:lpstr>Session Outline</vt:lpstr>
      <vt:lpstr>Defining Machine Learning</vt:lpstr>
      <vt:lpstr>What’s the difference between ML and  traditional programming?</vt:lpstr>
      <vt:lpstr>Identifying organisational questions</vt:lpstr>
      <vt:lpstr>Identifying organizational questions</vt:lpstr>
      <vt:lpstr>Feature engineering</vt:lpstr>
      <vt:lpstr>Feature engineering</vt:lpstr>
      <vt:lpstr>Data preparation</vt:lpstr>
      <vt:lpstr>Testing the waters – linear regression</vt:lpstr>
      <vt:lpstr>Codification</vt:lpstr>
      <vt:lpstr>Codification</vt:lpstr>
      <vt:lpstr>Artificial neural networks</vt:lpstr>
      <vt:lpstr>PowerPoint Presentation</vt:lpstr>
      <vt:lpstr>Recap</vt:lpstr>
      <vt:lpstr>Machine learning in industry</vt:lpstr>
      <vt:lpstr>Applications of ML</vt:lpstr>
      <vt:lpstr>Machine learning vs. 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an industry perspective</dc:title>
  <dc:creator>Derek Colley</dc:creator>
  <cp:lastModifiedBy>Derek Colley</cp:lastModifiedBy>
  <cp:revision>31</cp:revision>
  <dcterms:created xsi:type="dcterms:W3CDTF">2018-12-05T14:12:09Z</dcterms:created>
  <dcterms:modified xsi:type="dcterms:W3CDTF">2018-12-07T23:08:03Z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