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73" r:id="rId4"/>
    <p:sldId id="263" r:id="rId5"/>
    <p:sldId id="264" r:id="rId6"/>
    <p:sldId id="288" r:id="rId7"/>
    <p:sldId id="275" r:id="rId8"/>
    <p:sldId id="276" r:id="rId9"/>
    <p:sldId id="277" r:id="rId10"/>
    <p:sldId id="280" r:id="rId11"/>
    <p:sldId id="278" r:id="rId12"/>
    <p:sldId id="279" r:id="rId13"/>
    <p:sldId id="281" r:id="rId14"/>
    <p:sldId id="286" r:id="rId15"/>
    <p:sldId id="287" r:id="rId16"/>
    <p:sldId id="284" r:id="rId17"/>
    <p:sldId id="285" r:id="rId18"/>
    <p:sldId id="289" r:id="rId19"/>
    <p:sldId id="290" r:id="rId20"/>
    <p:sldId id="292" r:id="rId21"/>
    <p:sldId id="291" r:id="rId22"/>
    <p:sldId id="293" r:id="rId23"/>
    <p:sldId id="294" r:id="rId24"/>
    <p:sldId id="298" r:id="rId25"/>
    <p:sldId id="299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A88FA-27F1-405C-B548-7E95A71B83C4}" v="5" dt="2023-03-18T15:40:3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79" autoAdjust="0"/>
  </p:normalViewPr>
  <p:slideViewPr>
    <p:cSldViewPr snapToGrid="0">
      <p:cViewPr>
        <p:scale>
          <a:sx n="148" d="100"/>
          <a:sy n="148" d="100"/>
        </p:scale>
        <p:origin x="-3644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Olson" userId="80184e36-4112-4402-af37-19450ff83e83" providerId="ADAL" clId="{937A88FA-27F1-405C-B548-7E95A71B83C4}"/>
    <pc:docChg chg="undo custSel delSld modSld">
      <pc:chgData name="Denise Olson" userId="80184e36-4112-4402-af37-19450ff83e83" providerId="ADAL" clId="{937A88FA-27F1-405C-B548-7E95A71B83C4}" dt="2023-03-18T15:40:08.955" v="204" actId="20577"/>
      <pc:docMkLst>
        <pc:docMk/>
      </pc:docMkLst>
      <pc:sldChg chg="modSp mod">
        <pc:chgData name="Denise Olson" userId="80184e36-4112-4402-af37-19450ff83e83" providerId="ADAL" clId="{937A88FA-27F1-405C-B548-7E95A71B83C4}" dt="2023-03-18T15:40:08.955" v="204" actId="20577"/>
        <pc:sldMkLst>
          <pc:docMk/>
          <pc:sldMk cId="1158178751" sldId="294"/>
        </pc:sldMkLst>
        <pc:spChg chg="mod">
          <ac:chgData name="Denise Olson" userId="80184e36-4112-4402-af37-19450ff83e83" providerId="ADAL" clId="{937A88FA-27F1-405C-B548-7E95A71B83C4}" dt="2023-03-18T15:40:08.955" v="204" actId="20577"/>
          <ac:spMkLst>
            <pc:docMk/>
            <pc:sldMk cId="1158178751" sldId="294"/>
            <ac:spMk id="5" creationId="{109C0A3F-8F85-690F-D8DC-E91EB1D4FC1B}"/>
          </ac:spMkLst>
        </pc:spChg>
      </pc:sldChg>
      <pc:sldChg chg="addSp delSp modSp mod">
        <pc:chgData name="Denise Olson" userId="80184e36-4112-4402-af37-19450ff83e83" providerId="ADAL" clId="{937A88FA-27F1-405C-B548-7E95A71B83C4}" dt="2023-03-13T19:52:34.986" v="202" actId="1076"/>
        <pc:sldMkLst>
          <pc:docMk/>
          <pc:sldMk cId="2800794161" sldId="298"/>
        </pc:sldMkLst>
        <pc:spChg chg="add del mod">
          <ac:chgData name="Denise Olson" userId="80184e36-4112-4402-af37-19450ff83e83" providerId="ADAL" clId="{937A88FA-27F1-405C-B548-7E95A71B83C4}" dt="2023-03-13T19:50:55.920" v="11" actId="767"/>
          <ac:spMkLst>
            <pc:docMk/>
            <pc:sldMk cId="2800794161" sldId="298"/>
            <ac:spMk id="2" creationId="{975F8E01-368F-7BD9-0990-749FD3306950}"/>
          </ac:spMkLst>
        </pc:spChg>
        <pc:spChg chg="add mod">
          <ac:chgData name="Denise Olson" userId="80184e36-4112-4402-af37-19450ff83e83" providerId="ADAL" clId="{937A88FA-27F1-405C-B548-7E95A71B83C4}" dt="2023-03-13T19:52:34.986" v="202" actId="1076"/>
          <ac:spMkLst>
            <pc:docMk/>
            <pc:sldMk cId="2800794161" sldId="298"/>
            <ac:spMk id="3" creationId="{263B8453-8449-A2FF-EFDF-F6617FBAC96C}"/>
          </ac:spMkLst>
        </pc:spChg>
        <pc:picChg chg="del mod">
          <ac:chgData name="Denise Olson" userId="80184e36-4112-4402-af37-19450ff83e83" providerId="ADAL" clId="{937A88FA-27F1-405C-B548-7E95A71B83C4}" dt="2023-03-13T19:52:20.531" v="201" actId="478"/>
          <ac:picMkLst>
            <pc:docMk/>
            <pc:sldMk cId="2800794161" sldId="298"/>
            <ac:picMk id="8" creationId="{E1D3F0FF-A737-9254-010C-A024C452B106}"/>
          </ac:picMkLst>
        </pc:picChg>
      </pc:sldChg>
      <pc:sldChg chg="del">
        <pc:chgData name="Denise Olson" userId="80184e36-4112-4402-af37-19450ff83e83" providerId="ADAL" clId="{937A88FA-27F1-405C-B548-7E95A71B83C4}" dt="2023-03-13T19:36:25.502" v="1" actId="2696"/>
        <pc:sldMkLst>
          <pc:docMk/>
          <pc:sldMk cId="4185676045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eacontechinc-my.sharepoint.com/personal/dolson_beacontechinc_com/Documents/Desktop/MISC/CareerFoundry/Task%208/vgsales_clean-DCO-Task8%20FP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eacontechinc-my.sharepoint.com/personal/dolson_beacontechinc_com/Documents/Desktop/MISC/CareerFoundry/Task%209/vgsales_clean%20DCO%20FINAL%20PRO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[vgsales_clean-DCO-Task8 FP Graphs.xlsx]Viz1 FP!PivotTable2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Sales By Region 2012 - 2016</a:t>
            </a:r>
            <a:endParaRPr lang="en-US"/>
          </a:p>
        </c:rich>
      </c:tx>
      <c:layout>
        <c:manualLayout>
          <c:xMode val="edge"/>
          <c:yMode val="edge"/>
          <c:x val="0.2949416145195905"/>
          <c:y val="4.1126775356227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03166647517014"/>
          <c:y val="0.19953316865693108"/>
          <c:w val="0.61678496578881226"/>
          <c:h val="0.59439716170305656"/>
        </c:manualLayout>
      </c:layout>
      <c:lineChart>
        <c:grouping val="standard"/>
        <c:varyColors val="0"/>
        <c:ser>
          <c:idx val="0"/>
          <c:order val="0"/>
          <c:tx>
            <c:strRef>
              <c:f>'Viz1 FP'!$B$3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'Viz1 FP'!$A$4:$A$9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'Viz1 FP'!$B$4:$B$9</c:f>
              <c:numCache>
                <c:formatCode>General</c:formatCode>
                <c:ptCount val="5"/>
                <c:pt idx="0">
                  <c:v>154.95999999999992</c:v>
                </c:pt>
                <c:pt idx="1">
                  <c:v>154.76999999999984</c:v>
                </c:pt>
                <c:pt idx="2">
                  <c:v>131.96999999999994</c:v>
                </c:pt>
                <c:pt idx="3">
                  <c:v>102.81999999999994</c:v>
                </c:pt>
                <c:pt idx="4">
                  <c:v>22.659999999999989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63-4E5B-858C-ED4D71F48A88}"/>
            </c:ext>
          </c:extLst>
        </c:ser>
        <c:ser>
          <c:idx val="1"/>
          <c:order val="1"/>
          <c:tx>
            <c:strRef>
              <c:f>'Viz1 FP'!$C$3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'Viz1 FP'!$A$4:$A$9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'Viz1 FP'!$C$4:$C$9</c:f>
              <c:numCache>
                <c:formatCode>General</c:formatCode>
                <c:ptCount val="5"/>
                <c:pt idx="0">
                  <c:v>118.78000000000014</c:v>
                </c:pt>
                <c:pt idx="1">
                  <c:v>125.80000000000003</c:v>
                </c:pt>
                <c:pt idx="2">
                  <c:v>125.65000000000009</c:v>
                </c:pt>
                <c:pt idx="3">
                  <c:v>97.709999999999951</c:v>
                </c:pt>
                <c:pt idx="4">
                  <c:v>26.75999999999997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63-4E5B-858C-ED4D71F48A88}"/>
            </c:ext>
          </c:extLst>
        </c:ser>
        <c:ser>
          <c:idx val="2"/>
          <c:order val="2"/>
          <c:tx>
            <c:strRef>
              <c:f>'Viz1 FP'!$D$3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'Viz1 FP'!$A$4:$A$9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'Viz1 FP'!$D$4:$D$9</c:f>
              <c:numCache>
                <c:formatCode>General</c:formatCode>
                <c:ptCount val="5"/>
                <c:pt idx="0">
                  <c:v>51.739999999999981</c:v>
                </c:pt>
                <c:pt idx="1">
                  <c:v>47.54999999999999</c:v>
                </c:pt>
                <c:pt idx="2">
                  <c:v>39.459999999999972</c:v>
                </c:pt>
                <c:pt idx="3">
                  <c:v>33.719999999999963</c:v>
                </c:pt>
                <c:pt idx="4">
                  <c:v>13.699999999999998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63-4E5B-858C-ED4D71F48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1267776"/>
        <c:axId val="1021264864"/>
      </c:lineChart>
      <c:catAx>
        <c:axId val="102126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4864"/>
        <c:crosses val="autoZero"/>
        <c:auto val="1"/>
        <c:lblAlgn val="ctr"/>
        <c:lblOffset val="100"/>
        <c:noMultiLvlLbl val="0"/>
      </c:catAx>
      <c:valAx>
        <c:axId val="10212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[vgsales_clean-DCO-Final PROJ2.xlsx]Viz 2 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Market Sales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'Viz 2 '!$B$3</c:f>
              <c:strCache>
                <c:ptCount val="1"/>
                <c:pt idx="0">
                  <c:v>Percent _NA_Sales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'Viz 2 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 2 '!$B$4:$B$9</c:f>
              <c:numCache>
                <c:formatCode>0.00%</c:formatCode>
                <c:ptCount val="5"/>
                <c:pt idx="0">
                  <c:v>0.4262529570336136</c:v>
                </c:pt>
                <c:pt idx="1">
                  <c:v>0.4204906675360649</c:v>
                </c:pt>
                <c:pt idx="2">
                  <c:v>0.39154428126390711</c:v>
                </c:pt>
                <c:pt idx="3">
                  <c:v>0.38882166086824954</c:v>
                </c:pt>
                <c:pt idx="4">
                  <c:v>0.31946989990131142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15-43BD-B139-9AB0C18993E5}"/>
            </c:ext>
          </c:extLst>
        </c:ser>
        <c:ser>
          <c:idx val="1"/>
          <c:order val="1"/>
          <c:tx>
            <c:strRef>
              <c:f>'Viz 2 '!$C$3</c:f>
              <c:strCache>
                <c:ptCount val="1"/>
                <c:pt idx="0">
                  <c:v> Percent_EU_Sales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'Viz 2 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 2 '!$C$4:$C$9</c:f>
              <c:numCache>
                <c:formatCode>0.00%</c:formatCode>
                <c:ptCount val="5"/>
                <c:pt idx="0">
                  <c:v>0.32673158386972578</c:v>
                </c:pt>
                <c:pt idx="1">
                  <c:v>0.34178281305186425</c:v>
                </c:pt>
                <c:pt idx="2">
                  <c:v>0.37279335410176545</c:v>
                </c:pt>
                <c:pt idx="3">
                  <c:v>0.36949780668582638</c:v>
                </c:pt>
                <c:pt idx="4">
                  <c:v>0.37727336810940371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15-43BD-B139-9AB0C18993E5}"/>
            </c:ext>
          </c:extLst>
        </c:ser>
        <c:ser>
          <c:idx val="2"/>
          <c:order val="2"/>
          <c:tx>
            <c:strRef>
              <c:f>'Viz 2 '!$D$3</c:f>
              <c:strCache>
                <c:ptCount val="1"/>
                <c:pt idx="0">
                  <c:v> Percent_JP_Sales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'Viz 2 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'Viz 2 '!$D$4:$D$9</c:f>
              <c:numCache>
                <c:formatCode>0.00%</c:formatCode>
                <c:ptCount val="5"/>
                <c:pt idx="0">
                  <c:v>0.14232271551961262</c:v>
                </c:pt>
                <c:pt idx="1">
                  <c:v>0.12918738283478648</c:v>
                </c:pt>
                <c:pt idx="2">
                  <c:v>0.11707461800919733</c:v>
                </c:pt>
                <c:pt idx="3">
                  <c:v>0.12751474814702751</c:v>
                </c:pt>
                <c:pt idx="4">
                  <c:v>0.19314817425630926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15-43BD-B139-9AB0C1899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1267776"/>
        <c:axId val="1021264864"/>
      </c:lineChart>
      <c:catAx>
        <c:axId val="102126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4864"/>
        <c:crosses val="autoZero"/>
        <c:auto val="1"/>
        <c:lblAlgn val="ctr"/>
        <c:lblOffset val="100"/>
        <c:noMultiLvlLbl val="0"/>
      </c:catAx>
      <c:valAx>
        <c:axId val="1021264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 DCO FINAL PROJ.xlsx]Viz 3 FP !PivotTable3</c:name>
    <c:fmtId val="8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 of Regional Sales 2012 - 2016</a:t>
            </a:r>
          </a:p>
        </c:rich>
      </c:tx>
      <c:layout>
        <c:manualLayout>
          <c:xMode val="edge"/>
          <c:yMode val="edge"/>
          <c:x val="0.30928222282392664"/>
          <c:y val="1.641309829862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'Viz 3 FP '!$B$3</c:f>
              <c:strCache>
                <c:ptCount val="1"/>
                <c:pt idx="0">
                  <c:v>Sum of NA_Sales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'Viz 3 FP 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'Viz 3 FP '!$B$4:$B$16</c:f>
              <c:numCache>
                <c:formatCode>General</c:formatCode>
                <c:ptCount val="12"/>
                <c:pt idx="0">
                  <c:v>173.72999999999973</c:v>
                </c:pt>
                <c:pt idx="1">
                  <c:v>8.4500000000000011</c:v>
                </c:pt>
                <c:pt idx="2">
                  <c:v>19.61</c:v>
                </c:pt>
                <c:pt idx="3">
                  <c:v>37.979999999999983</c:v>
                </c:pt>
                <c:pt idx="4">
                  <c:v>25.249999999999986</c:v>
                </c:pt>
                <c:pt idx="5">
                  <c:v>1.1600000000000001</c:v>
                </c:pt>
                <c:pt idx="6">
                  <c:v>16.749999999999989</c:v>
                </c:pt>
                <c:pt idx="7">
                  <c:v>59.24000000000003</c:v>
                </c:pt>
                <c:pt idx="8">
                  <c:v>134.70999999999995</c:v>
                </c:pt>
                <c:pt idx="9">
                  <c:v>7.6999999999999975</c:v>
                </c:pt>
                <c:pt idx="10">
                  <c:v>78.429999999999993</c:v>
                </c:pt>
                <c:pt idx="11">
                  <c:v>4.1700000000000008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0-4313-A41F-E347CFDC000E}"/>
            </c:ext>
          </c:extLst>
        </c:ser>
        <c:ser>
          <c:idx val="1"/>
          <c:order val="1"/>
          <c:tx>
            <c:strRef>
              <c:f>'Viz 3 FP '!$C$3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'Viz 3 FP 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'Viz 3 FP '!$C$4:$C$16</c:f>
              <c:numCache>
                <c:formatCode>General</c:formatCode>
                <c:ptCount val="12"/>
                <c:pt idx="0">
                  <c:v>159.47999999999993</c:v>
                </c:pt>
                <c:pt idx="1">
                  <c:v>9.1300000000000008</c:v>
                </c:pt>
                <c:pt idx="2">
                  <c:v>10.979999999999997</c:v>
                </c:pt>
                <c:pt idx="3">
                  <c:v>26.800000000000008</c:v>
                </c:pt>
                <c:pt idx="4">
                  <c:v>21.279999999999998</c:v>
                </c:pt>
                <c:pt idx="5">
                  <c:v>1.3900000000000001</c:v>
                </c:pt>
                <c:pt idx="6">
                  <c:v>27.48</c:v>
                </c:pt>
                <c:pt idx="7">
                  <c:v>45.96</c:v>
                </c:pt>
                <c:pt idx="8">
                  <c:v>107.23000000000008</c:v>
                </c:pt>
                <c:pt idx="9">
                  <c:v>13.219999999999995</c:v>
                </c:pt>
                <c:pt idx="10">
                  <c:v>66.739999999999995</c:v>
                </c:pt>
                <c:pt idx="11">
                  <c:v>4.9800000000000013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0-4313-A41F-E347CFDC000E}"/>
            </c:ext>
          </c:extLst>
        </c:ser>
        <c:ser>
          <c:idx val="2"/>
          <c:order val="2"/>
          <c:tx>
            <c:strRef>
              <c:f>'Viz 3 FP '!$D$3</c:f>
              <c:strCache>
                <c:ptCount val="1"/>
                <c:pt idx="0">
                  <c:v>Sum of JP_Sales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'Viz 3 FP 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'Viz 3 FP '!$D$4:$D$16</c:f>
              <c:numCache>
                <c:formatCode>General</c:formatCode>
                <c:ptCount val="12"/>
                <c:pt idx="0">
                  <c:v>51.319999999999894</c:v>
                </c:pt>
                <c:pt idx="1">
                  <c:v>7.889999999999997</c:v>
                </c:pt>
                <c:pt idx="2">
                  <c:v>9.2999999999999972</c:v>
                </c:pt>
                <c:pt idx="3">
                  <c:v>12.509999999999996</c:v>
                </c:pt>
                <c:pt idx="4">
                  <c:v>8.5799999999999983</c:v>
                </c:pt>
                <c:pt idx="5">
                  <c:v>2.14</c:v>
                </c:pt>
                <c:pt idx="6">
                  <c:v>2.4899999999999962</c:v>
                </c:pt>
                <c:pt idx="7">
                  <c:v>62.300000000000026</c:v>
                </c:pt>
                <c:pt idx="8">
                  <c:v>8.7299999999999862</c:v>
                </c:pt>
                <c:pt idx="9">
                  <c:v>10.309999999999997</c:v>
                </c:pt>
                <c:pt idx="10">
                  <c:v>7.839999999999999</c:v>
                </c:pt>
                <c:pt idx="11">
                  <c:v>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0-4313-A41F-E347CFDC0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8999680"/>
        <c:axId val="1259003840"/>
      </c:barChart>
      <c:catAx>
        <c:axId val="125899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03840"/>
        <c:crosses val="autoZero"/>
        <c:auto val="1"/>
        <c:lblAlgn val="ctr"/>
        <c:lblOffset val="100"/>
        <c:noMultiLvlLbl val="0"/>
      </c:catAx>
      <c:valAx>
        <c:axId val="125900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99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EECA6-1E70-4E2F-A15E-7A4EDB0C66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A697AE-3A16-496A-BB87-7AD5A32545F6}">
      <dgm:prSet/>
      <dgm:spPr/>
      <dgm:t>
        <a:bodyPr/>
        <a:lstStyle/>
        <a:p>
          <a:r>
            <a:rPr lang="en-US" dirty="0"/>
            <a:t>Game Co.</a:t>
          </a:r>
        </a:p>
      </dgm:t>
    </dgm:pt>
    <dgm:pt modelId="{51AAA233-7E99-4157-BC2A-92B53C038F33}" type="parTrans" cxnId="{F1F6772F-4598-40F3-ADBB-9324F8C2433D}">
      <dgm:prSet/>
      <dgm:spPr/>
      <dgm:t>
        <a:bodyPr/>
        <a:lstStyle/>
        <a:p>
          <a:endParaRPr lang="en-US"/>
        </a:p>
      </dgm:t>
    </dgm:pt>
    <dgm:pt modelId="{424318BD-DB86-49B3-A5CA-312A9C0887D9}" type="sibTrans" cxnId="{F1F6772F-4598-40F3-ADBB-9324F8C2433D}">
      <dgm:prSet/>
      <dgm:spPr/>
      <dgm:t>
        <a:bodyPr/>
        <a:lstStyle/>
        <a:p>
          <a:endParaRPr lang="en-US"/>
        </a:p>
      </dgm:t>
    </dgm:pt>
    <dgm:pt modelId="{92B3A1E9-2DA3-48C2-9234-BF830C8EFE04}">
      <dgm:prSet/>
      <dgm:spPr/>
      <dgm:t>
        <a:bodyPr/>
        <a:lstStyle/>
        <a:p>
          <a:r>
            <a:rPr lang="en-US" dirty="0"/>
            <a:t>Market Analysis global video game sales.</a:t>
          </a:r>
        </a:p>
      </dgm:t>
    </dgm:pt>
    <dgm:pt modelId="{B54A691A-301F-404F-9D84-4049FBDA4E2B}" type="parTrans" cxnId="{48AA8F8A-2802-40EF-BD23-055A965B4EA9}">
      <dgm:prSet/>
      <dgm:spPr/>
      <dgm:t>
        <a:bodyPr/>
        <a:lstStyle/>
        <a:p>
          <a:endParaRPr lang="en-US"/>
        </a:p>
      </dgm:t>
    </dgm:pt>
    <dgm:pt modelId="{220C0F90-E742-4FC6-9983-FBEC1CF837BA}" type="sibTrans" cxnId="{48AA8F8A-2802-40EF-BD23-055A965B4EA9}">
      <dgm:prSet/>
      <dgm:spPr/>
      <dgm:t>
        <a:bodyPr/>
        <a:lstStyle/>
        <a:p>
          <a:endParaRPr lang="en-US"/>
        </a:p>
      </dgm:t>
    </dgm:pt>
    <dgm:pt modelId="{8B4DF39F-A6A3-4F06-A8AE-8C302FAACFA7}">
      <dgm:prSet/>
      <dgm:spPr/>
      <dgm:t>
        <a:bodyPr/>
        <a:lstStyle/>
        <a:p>
          <a:r>
            <a:rPr lang="en-US" dirty="0"/>
            <a:t>Preparing for Influenza Season in US</a:t>
          </a:r>
        </a:p>
      </dgm:t>
    </dgm:pt>
    <dgm:pt modelId="{57D18DF8-654F-48AE-8A56-AF48F41FC18A}" type="parTrans" cxnId="{B2CCF47B-9D97-4546-AE82-652FF61B0A3B}">
      <dgm:prSet/>
      <dgm:spPr/>
      <dgm:t>
        <a:bodyPr/>
        <a:lstStyle/>
        <a:p>
          <a:endParaRPr lang="en-US"/>
        </a:p>
      </dgm:t>
    </dgm:pt>
    <dgm:pt modelId="{EDAF8FE9-85A1-4770-B431-16FC7A6479B9}" type="sibTrans" cxnId="{B2CCF47B-9D97-4546-AE82-652FF61B0A3B}">
      <dgm:prSet/>
      <dgm:spPr/>
      <dgm:t>
        <a:bodyPr/>
        <a:lstStyle/>
        <a:p>
          <a:endParaRPr lang="en-US"/>
        </a:p>
      </dgm:t>
    </dgm:pt>
    <dgm:pt modelId="{8BB3586B-C65B-4FFC-9F00-F2DEF071BDF1}">
      <dgm:prSet/>
      <dgm:spPr/>
      <dgm:t>
        <a:bodyPr/>
        <a:lstStyle/>
        <a:p>
          <a:r>
            <a:rPr lang="en-US" dirty="0"/>
            <a:t>Analysis performed to help healthcare organizations plan for influenza season.</a:t>
          </a:r>
        </a:p>
      </dgm:t>
    </dgm:pt>
    <dgm:pt modelId="{77DE0A97-19F7-4218-B45C-24C4F0660593}" type="parTrans" cxnId="{7B45B44B-CC63-4A77-959A-352F2690793E}">
      <dgm:prSet/>
      <dgm:spPr/>
      <dgm:t>
        <a:bodyPr/>
        <a:lstStyle/>
        <a:p>
          <a:endParaRPr lang="en-US"/>
        </a:p>
      </dgm:t>
    </dgm:pt>
    <dgm:pt modelId="{70D6F79A-6B56-4052-AC43-1462ECEBC444}" type="sibTrans" cxnId="{7B45B44B-CC63-4A77-959A-352F2690793E}">
      <dgm:prSet/>
      <dgm:spPr/>
      <dgm:t>
        <a:bodyPr/>
        <a:lstStyle/>
        <a:p>
          <a:endParaRPr lang="en-US"/>
        </a:p>
      </dgm:t>
    </dgm:pt>
    <dgm:pt modelId="{91756605-4602-43B9-B97D-F0AB41839490}">
      <dgm:prSet/>
      <dgm:spPr/>
      <dgm:t>
        <a:bodyPr/>
        <a:lstStyle/>
        <a:p>
          <a:r>
            <a:rPr lang="en-US" dirty="0"/>
            <a:t>Rockbuster Stealth</a:t>
          </a:r>
        </a:p>
      </dgm:t>
    </dgm:pt>
    <dgm:pt modelId="{BEA7CF6B-36CE-4C20-9D51-701381DE7065}" type="parTrans" cxnId="{538DA7A5-BD82-4EA8-98CA-F28413E58C1F}">
      <dgm:prSet/>
      <dgm:spPr/>
      <dgm:t>
        <a:bodyPr/>
        <a:lstStyle/>
        <a:p>
          <a:endParaRPr lang="en-US"/>
        </a:p>
      </dgm:t>
    </dgm:pt>
    <dgm:pt modelId="{159A46BE-DBBA-47DD-92FC-C45F089C985B}" type="sibTrans" cxnId="{538DA7A5-BD82-4EA8-98CA-F28413E58C1F}">
      <dgm:prSet/>
      <dgm:spPr/>
      <dgm:t>
        <a:bodyPr/>
        <a:lstStyle/>
        <a:p>
          <a:endParaRPr lang="en-US"/>
        </a:p>
      </dgm:t>
    </dgm:pt>
    <dgm:pt modelId="{6EC301A4-0208-4A53-A184-6A3B1C100315}">
      <dgm:prSet/>
      <dgm:spPr/>
      <dgm:t>
        <a:bodyPr/>
        <a:lstStyle/>
        <a:p>
          <a:r>
            <a:rPr lang="en-US" dirty="0"/>
            <a:t>Market Analysis and response to business questions for online video rental company.</a:t>
          </a:r>
        </a:p>
      </dgm:t>
    </dgm:pt>
    <dgm:pt modelId="{C2198E12-32FA-4D2F-8CF0-6D357E538E2A}" type="parTrans" cxnId="{7A1DE553-9EB3-4E8B-AACB-21259666A6F8}">
      <dgm:prSet/>
      <dgm:spPr/>
      <dgm:t>
        <a:bodyPr/>
        <a:lstStyle/>
        <a:p>
          <a:endParaRPr lang="en-US"/>
        </a:p>
      </dgm:t>
    </dgm:pt>
    <dgm:pt modelId="{4A144754-6C30-4935-8A03-A48623E45BB0}" type="sibTrans" cxnId="{7A1DE553-9EB3-4E8B-AACB-21259666A6F8}">
      <dgm:prSet/>
      <dgm:spPr/>
      <dgm:t>
        <a:bodyPr/>
        <a:lstStyle/>
        <a:p>
          <a:endParaRPr lang="en-US"/>
        </a:p>
      </dgm:t>
    </dgm:pt>
    <dgm:pt modelId="{9C02F507-E5A1-4F29-85CF-50D8A914EBEB}">
      <dgm:prSet/>
      <dgm:spPr/>
      <dgm:t>
        <a:bodyPr/>
        <a:lstStyle/>
        <a:p>
          <a:r>
            <a:rPr lang="en-US" dirty="0"/>
            <a:t>Instacart</a:t>
          </a:r>
        </a:p>
      </dgm:t>
    </dgm:pt>
    <dgm:pt modelId="{E9767D2E-3AC9-4478-A0CE-9417C162F136}" type="parTrans" cxnId="{9AD07BEE-1315-4819-9534-740D1DAA88CC}">
      <dgm:prSet/>
      <dgm:spPr/>
      <dgm:t>
        <a:bodyPr/>
        <a:lstStyle/>
        <a:p>
          <a:endParaRPr lang="en-US"/>
        </a:p>
      </dgm:t>
    </dgm:pt>
    <dgm:pt modelId="{71510872-FE10-4FE3-8BE7-EBA0812E8613}" type="sibTrans" cxnId="{9AD07BEE-1315-4819-9534-740D1DAA88CC}">
      <dgm:prSet/>
      <dgm:spPr/>
      <dgm:t>
        <a:bodyPr/>
        <a:lstStyle/>
        <a:p>
          <a:endParaRPr lang="en-US"/>
        </a:p>
      </dgm:t>
    </dgm:pt>
    <dgm:pt modelId="{BC11F6B2-9430-4280-8C69-99106EEF20AE}">
      <dgm:prSet/>
      <dgm:spPr/>
      <dgm:t>
        <a:bodyPr/>
        <a:lstStyle/>
        <a:p>
          <a:r>
            <a:rPr lang="en-US" dirty="0"/>
            <a:t>Customer and marketing strategy analysis for online grocery store.</a:t>
          </a:r>
        </a:p>
      </dgm:t>
    </dgm:pt>
    <dgm:pt modelId="{49EB6BA0-47B5-429B-9B38-7CAD578463AC}" type="parTrans" cxnId="{1C6DB1CB-45EA-46A4-AFD1-4C05CA4705E3}">
      <dgm:prSet/>
      <dgm:spPr/>
      <dgm:t>
        <a:bodyPr/>
        <a:lstStyle/>
        <a:p>
          <a:endParaRPr lang="en-US"/>
        </a:p>
      </dgm:t>
    </dgm:pt>
    <dgm:pt modelId="{7C817907-715C-45CF-ADEB-BD6F08D86707}" type="sibTrans" cxnId="{1C6DB1CB-45EA-46A4-AFD1-4C05CA4705E3}">
      <dgm:prSet/>
      <dgm:spPr/>
      <dgm:t>
        <a:bodyPr/>
        <a:lstStyle/>
        <a:p>
          <a:endParaRPr lang="en-US"/>
        </a:p>
      </dgm:t>
    </dgm:pt>
    <dgm:pt modelId="{CAC9375C-0398-494E-8410-A0581987708F}">
      <dgm:prSet/>
      <dgm:spPr/>
      <dgm:t>
        <a:bodyPr/>
        <a:lstStyle/>
        <a:p>
          <a:r>
            <a:rPr lang="en-US" dirty="0"/>
            <a:t>Final Project </a:t>
          </a:r>
        </a:p>
      </dgm:t>
    </dgm:pt>
    <dgm:pt modelId="{4114CAC5-BE01-4E6A-9C84-DCB359C1368D}" type="parTrans" cxnId="{B1008DB2-E519-429D-BC24-98744BF2CF00}">
      <dgm:prSet/>
      <dgm:spPr/>
      <dgm:t>
        <a:bodyPr/>
        <a:lstStyle/>
        <a:p>
          <a:endParaRPr lang="en-US"/>
        </a:p>
      </dgm:t>
    </dgm:pt>
    <dgm:pt modelId="{777CAC57-99E8-4FBF-8B9E-176999757EC1}" type="sibTrans" cxnId="{B1008DB2-E519-429D-BC24-98744BF2CF00}">
      <dgm:prSet/>
      <dgm:spPr/>
      <dgm:t>
        <a:bodyPr/>
        <a:lstStyle/>
        <a:p>
          <a:endParaRPr lang="en-US"/>
        </a:p>
      </dgm:t>
    </dgm:pt>
    <dgm:pt modelId="{5360F1FF-533B-4568-87D4-2BE062C8171B}">
      <dgm:prSet/>
      <dgm:spPr/>
      <dgm:t>
        <a:bodyPr/>
        <a:lstStyle/>
        <a:p>
          <a:r>
            <a:rPr lang="en-US" dirty="0"/>
            <a:t>Details coming </a:t>
          </a:r>
        </a:p>
      </dgm:t>
    </dgm:pt>
    <dgm:pt modelId="{155E7356-AE77-451E-87AC-4DA2DE11AEBC}" type="parTrans" cxnId="{4421BF26-CAEA-46BA-9521-925496CA78AF}">
      <dgm:prSet/>
      <dgm:spPr/>
      <dgm:t>
        <a:bodyPr/>
        <a:lstStyle/>
        <a:p>
          <a:endParaRPr lang="en-US"/>
        </a:p>
      </dgm:t>
    </dgm:pt>
    <dgm:pt modelId="{1EFB9773-AF1F-4508-9695-978A392A7F69}" type="sibTrans" cxnId="{4421BF26-CAEA-46BA-9521-925496CA78AF}">
      <dgm:prSet/>
      <dgm:spPr/>
      <dgm:t>
        <a:bodyPr/>
        <a:lstStyle/>
        <a:p>
          <a:endParaRPr lang="en-US"/>
        </a:p>
      </dgm:t>
    </dgm:pt>
    <dgm:pt modelId="{DFB48706-F629-4F67-872B-C90523997951}" type="pres">
      <dgm:prSet presAssocID="{9A8EECA6-1E70-4E2F-A15E-7A4EDB0C6644}" presName="Name0" presStyleCnt="0">
        <dgm:presLayoutVars>
          <dgm:dir/>
          <dgm:animLvl val="lvl"/>
          <dgm:resizeHandles val="exact"/>
        </dgm:presLayoutVars>
      </dgm:prSet>
      <dgm:spPr/>
    </dgm:pt>
    <dgm:pt modelId="{22C92A91-B5A5-4B88-893D-80AFCF996420}" type="pres">
      <dgm:prSet presAssocID="{A2A697AE-3A16-496A-BB87-7AD5A32545F6}" presName="linNode" presStyleCnt="0"/>
      <dgm:spPr/>
    </dgm:pt>
    <dgm:pt modelId="{498F9820-3AA3-43B4-96EE-DD804B9C5F8C}" type="pres">
      <dgm:prSet presAssocID="{A2A697AE-3A16-496A-BB87-7AD5A32545F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F73454-B1CA-44B2-9CD9-7234A1F36046}" type="pres">
      <dgm:prSet presAssocID="{A2A697AE-3A16-496A-BB87-7AD5A32545F6}" presName="descendantText" presStyleLbl="alignAccFollowNode1" presStyleIdx="0" presStyleCnt="5">
        <dgm:presLayoutVars>
          <dgm:bulletEnabled val="1"/>
        </dgm:presLayoutVars>
      </dgm:prSet>
      <dgm:spPr/>
    </dgm:pt>
    <dgm:pt modelId="{E1F1CC32-0954-44F3-BDF3-C29B7D649621}" type="pres">
      <dgm:prSet presAssocID="{424318BD-DB86-49B3-A5CA-312A9C0887D9}" presName="sp" presStyleCnt="0"/>
      <dgm:spPr/>
    </dgm:pt>
    <dgm:pt modelId="{00E6193C-5FA5-49E5-8076-D770A13951A9}" type="pres">
      <dgm:prSet presAssocID="{8B4DF39F-A6A3-4F06-A8AE-8C302FAACFA7}" presName="linNode" presStyleCnt="0"/>
      <dgm:spPr/>
    </dgm:pt>
    <dgm:pt modelId="{C7F961D1-DAEE-406C-93C6-42B7691A36C4}" type="pres">
      <dgm:prSet presAssocID="{8B4DF39F-A6A3-4F06-A8AE-8C302FAACFA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92F325B-325E-4E09-9CE5-B924FC020C3F}" type="pres">
      <dgm:prSet presAssocID="{8B4DF39F-A6A3-4F06-A8AE-8C302FAACFA7}" presName="descendantText" presStyleLbl="alignAccFollowNode1" presStyleIdx="1" presStyleCnt="5">
        <dgm:presLayoutVars>
          <dgm:bulletEnabled val="1"/>
        </dgm:presLayoutVars>
      </dgm:prSet>
      <dgm:spPr/>
    </dgm:pt>
    <dgm:pt modelId="{062D4774-FBB8-486F-B42A-9052DDC8E41B}" type="pres">
      <dgm:prSet presAssocID="{EDAF8FE9-85A1-4770-B431-16FC7A6479B9}" presName="sp" presStyleCnt="0"/>
      <dgm:spPr/>
    </dgm:pt>
    <dgm:pt modelId="{7658692E-F3D5-46C7-BD97-0AAB4329B1A1}" type="pres">
      <dgm:prSet presAssocID="{91756605-4602-43B9-B97D-F0AB41839490}" presName="linNode" presStyleCnt="0"/>
      <dgm:spPr/>
    </dgm:pt>
    <dgm:pt modelId="{6AD280A9-26D5-4814-B76C-97F28476EE85}" type="pres">
      <dgm:prSet presAssocID="{91756605-4602-43B9-B97D-F0AB4183949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E1B3E66-BA6D-4268-B98C-CF89B7D5A59D}" type="pres">
      <dgm:prSet presAssocID="{91756605-4602-43B9-B97D-F0AB41839490}" presName="descendantText" presStyleLbl="alignAccFollowNode1" presStyleIdx="2" presStyleCnt="5">
        <dgm:presLayoutVars>
          <dgm:bulletEnabled val="1"/>
        </dgm:presLayoutVars>
      </dgm:prSet>
      <dgm:spPr/>
    </dgm:pt>
    <dgm:pt modelId="{1F42FDA2-61CB-4E28-B4B1-F92EDDC06812}" type="pres">
      <dgm:prSet presAssocID="{159A46BE-DBBA-47DD-92FC-C45F089C985B}" presName="sp" presStyleCnt="0"/>
      <dgm:spPr/>
    </dgm:pt>
    <dgm:pt modelId="{1B972554-F11E-4A02-A675-23334A830D64}" type="pres">
      <dgm:prSet presAssocID="{9C02F507-E5A1-4F29-85CF-50D8A914EBEB}" presName="linNode" presStyleCnt="0"/>
      <dgm:spPr/>
    </dgm:pt>
    <dgm:pt modelId="{B01609F2-F542-4F5B-8287-C20DC684B04B}" type="pres">
      <dgm:prSet presAssocID="{9C02F507-E5A1-4F29-85CF-50D8A914EBE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94C7FDC-BE4E-46AD-A3A0-0EB876550C59}" type="pres">
      <dgm:prSet presAssocID="{9C02F507-E5A1-4F29-85CF-50D8A914EBEB}" presName="descendantText" presStyleLbl="alignAccFollowNode1" presStyleIdx="3" presStyleCnt="5">
        <dgm:presLayoutVars>
          <dgm:bulletEnabled val="1"/>
        </dgm:presLayoutVars>
      </dgm:prSet>
      <dgm:spPr/>
    </dgm:pt>
    <dgm:pt modelId="{2CAD8724-2AB3-4B31-B19F-70C6AD8A9C14}" type="pres">
      <dgm:prSet presAssocID="{71510872-FE10-4FE3-8BE7-EBA0812E8613}" presName="sp" presStyleCnt="0"/>
      <dgm:spPr/>
    </dgm:pt>
    <dgm:pt modelId="{B7F7E5D0-43DA-48DC-A134-1F5B5DCA3FDE}" type="pres">
      <dgm:prSet presAssocID="{CAC9375C-0398-494E-8410-A0581987708F}" presName="linNode" presStyleCnt="0"/>
      <dgm:spPr/>
    </dgm:pt>
    <dgm:pt modelId="{D51D3677-0FD1-4C46-BC8B-621246ABBF92}" type="pres">
      <dgm:prSet presAssocID="{CAC9375C-0398-494E-8410-A0581987708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A2FCF3C-18DA-4D23-82FE-08C688A9311E}" type="pres">
      <dgm:prSet presAssocID="{CAC9375C-0398-494E-8410-A0581987708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1D54407-209F-4B07-9F2C-292AB44F3886}" type="presOf" srcId="{CAC9375C-0398-494E-8410-A0581987708F}" destId="{D51D3677-0FD1-4C46-BC8B-621246ABBF92}" srcOrd="0" destOrd="0" presId="urn:microsoft.com/office/officeart/2005/8/layout/vList5"/>
    <dgm:cxn modelId="{805E7109-967C-4F82-8077-CE2A53322B7B}" type="presOf" srcId="{5360F1FF-533B-4568-87D4-2BE062C8171B}" destId="{3A2FCF3C-18DA-4D23-82FE-08C688A9311E}" srcOrd="0" destOrd="0" presId="urn:microsoft.com/office/officeart/2005/8/layout/vList5"/>
    <dgm:cxn modelId="{2A6C1016-FFA9-4211-A563-A55E67B570F4}" type="presOf" srcId="{9C02F507-E5A1-4F29-85CF-50D8A914EBEB}" destId="{B01609F2-F542-4F5B-8287-C20DC684B04B}" srcOrd="0" destOrd="0" presId="urn:microsoft.com/office/officeart/2005/8/layout/vList5"/>
    <dgm:cxn modelId="{4421BF26-CAEA-46BA-9521-925496CA78AF}" srcId="{CAC9375C-0398-494E-8410-A0581987708F}" destId="{5360F1FF-533B-4568-87D4-2BE062C8171B}" srcOrd="0" destOrd="0" parTransId="{155E7356-AE77-451E-87AC-4DA2DE11AEBC}" sibTransId="{1EFB9773-AF1F-4508-9695-978A392A7F69}"/>
    <dgm:cxn modelId="{F1F6772F-4598-40F3-ADBB-9324F8C2433D}" srcId="{9A8EECA6-1E70-4E2F-A15E-7A4EDB0C6644}" destId="{A2A697AE-3A16-496A-BB87-7AD5A32545F6}" srcOrd="0" destOrd="0" parTransId="{51AAA233-7E99-4157-BC2A-92B53C038F33}" sibTransId="{424318BD-DB86-49B3-A5CA-312A9C0887D9}"/>
    <dgm:cxn modelId="{616EEA42-092C-4373-A492-FDA00F9D9C87}" type="presOf" srcId="{BC11F6B2-9430-4280-8C69-99106EEF20AE}" destId="{594C7FDC-BE4E-46AD-A3A0-0EB876550C59}" srcOrd="0" destOrd="0" presId="urn:microsoft.com/office/officeart/2005/8/layout/vList5"/>
    <dgm:cxn modelId="{7B45B44B-CC63-4A77-959A-352F2690793E}" srcId="{8B4DF39F-A6A3-4F06-A8AE-8C302FAACFA7}" destId="{8BB3586B-C65B-4FFC-9F00-F2DEF071BDF1}" srcOrd="0" destOrd="0" parTransId="{77DE0A97-19F7-4218-B45C-24C4F0660593}" sibTransId="{70D6F79A-6B56-4052-AC43-1462ECEBC444}"/>
    <dgm:cxn modelId="{1CCCF74C-097F-4A38-9564-99FA32757CF1}" type="presOf" srcId="{91756605-4602-43B9-B97D-F0AB41839490}" destId="{6AD280A9-26D5-4814-B76C-97F28476EE85}" srcOrd="0" destOrd="0" presId="urn:microsoft.com/office/officeart/2005/8/layout/vList5"/>
    <dgm:cxn modelId="{7A1DE553-9EB3-4E8B-AACB-21259666A6F8}" srcId="{91756605-4602-43B9-B97D-F0AB41839490}" destId="{6EC301A4-0208-4A53-A184-6A3B1C100315}" srcOrd="0" destOrd="0" parTransId="{C2198E12-32FA-4D2F-8CF0-6D357E538E2A}" sibTransId="{4A144754-6C30-4935-8A03-A48623E45BB0}"/>
    <dgm:cxn modelId="{B2CCF47B-9D97-4546-AE82-652FF61B0A3B}" srcId="{9A8EECA6-1E70-4E2F-A15E-7A4EDB0C6644}" destId="{8B4DF39F-A6A3-4F06-A8AE-8C302FAACFA7}" srcOrd="1" destOrd="0" parTransId="{57D18DF8-654F-48AE-8A56-AF48F41FC18A}" sibTransId="{EDAF8FE9-85A1-4770-B431-16FC7A6479B9}"/>
    <dgm:cxn modelId="{48AA8F8A-2802-40EF-BD23-055A965B4EA9}" srcId="{A2A697AE-3A16-496A-BB87-7AD5A32545F6}" destId="{92B3A1E9-2DA3-48C2-9234-BF830C8EFE04}" srcOrd="0" destOrd="0" parTransId="{B54A691A-301F-404F-9D84-4049FBDA4E2B}" sibTransId="{220C0F90-E742-4FC6-9983-FBEC1CF837BA}"/>
    <dgm:cxn modelId="{478B228E-7739-4936-9F87-DD526D884253}" type="presOf" srcId="{8BB3586B-C65B-4FFC-9F00-F2DEF071BDF1}" destId="{792F325B-325E-4E09-9CE5-B924FC020C3F}" srcOrd="0" destOrd="0" presId="urn:microsoft.com/office/officeart/2005/8/layout/vList5"/>
    <dgm:cxn modelId="{538DA7A5-BD82-4EA8-98CA-F28413E58C1F}" srcId="{9A8EECA6-1E70-4E2F-A15E-7A4EDB0C6644}" destId="{91756605-4602-43B9-B97D-F0AB41839490}" srcOrd="2" destOrd="0" parTransId="{BEA7CF6B-36CE-4C20-9D51-701381DE7065}" sibTransId="{159A46BE-DBBA-47DD-92FC-C45F089C985B}"/>
    <dgm:cxn modelId="{49E21BAA-9621-47EB-B715-9C2F6451B0B3}" type="presOf" srcId="{6EC301A4-0208-4A53-A184-6A3B1C100315}" destId="{5E1B3E66-BA6D-4268-B98C-CF89B7D5A59D}" srcOrd="0" destOrd="0" presId="urn:microsoft.com/office/officeart/2005/8/layout/vList5"/>
    <dgm:cxn modelId="{B1008DB2-E519-429D-BC24-98744BF2CF00}" srcId="{9A8EECA6-1E70-4E2F-A15E-7A4EDB0C6644}" destId="{CAC9375C-0398-494E-8410-A0581987708F}" srcOrd="4" destOrd="0" parTransId="{4114CAC5-BE01-4E6A-9C84-DCB359C1368D}" sibTransId="{777CAC57-99E8-4FBF-8B9E-176999757EC1}"/>
    <dgm:cxn modelId="{F49504B5-74FA-40F5-BA15-EBB547814F62}" type="presOf" srcId="{9A8EECA6-1E70-4E2F-A15E-7A4EDB0C6644}" destId="{DFB48706-F629-4F67-872B-C90523997951}" srcOrd="0" destOrd="0" presId="urn:microsoft.com/office/officeart/2005/8/layout/vList5"/>
    <dgm:cxn modelId="{D94504C3-E360-40A0-8EF1-EA81767C92F4}" type="presOf" srcId="{8B4DF39F-A6A3-4F06-A8AE-8C302FAACFA7}" destId="{C7F961D1-DAEE-406C-93C6-42B7691A36C4}" srcOrd="0" destOrd="0" presId="urn:microsoft.com/office/officeart/2005/8/layout/vList5"/>
    <dgm:cxn modelId="{1C6DB1CB-45EA-46A4-AFD1-4C05CA4705E3}" srcId="{9C02F507-E5A1-4F29-85CF-50D8A914EBEB}" destId="{BC11F6B2-9430-4280-8C69-99106EEF20AE}" srcOrd="0" destOrd="0" parTransId="{49EB6BA0-47B5-429B-9B38-7CAD578463AC}" sibTransId="{7C817907-715C-45CF-ADEB-BD6F08D86707}"/>
    <dgm:cxn modelId="{DCE7CCDA-8055-405C-A95E-4E8D6A7BEA8A}" type="presOf" srcId="{A2A697AE-3A16-496A-BB87-7AD5A32545F6}" destId="{498F9820-3AA3-43B4-96EE-DD804B9C5F8C}" srcOrd="0" destOrd="0" presId="urn:microsoft.com/office/officeart/2005/8/layout/vList5"/>
    <dgm:cxn modelId="{CC31CADD-9C24-46CE-B134-5EFC91C76F07}" type="presOf" srcId="{92B3A1E9-2DA3-48C2-9234-BF830C8EFE04}" destId="{F3F73454-B1CA-44B2-9CD9-7234A1F36046}" srcOrd="0" destOrd="0" presId="urn:microsoft.com/office/officeart/2005/8/layout/vList5"/>
    <dgm:cxn modelId="{9AD07BEE-1315-4819-9534-740D1DAA88CC}" srcId="{9A8EECA6-1E70-4E2F-A15E-7A4EDB0C6644}" destId="{9C02F507-E5A1-4F29-85CF-50D8A914EBEB}" srcOrd="3" destOrd="0" parTransId="{E9767D2E-3AC9-4478-A0CE-9417C162F136}" sibTransId="{71510872-FE10-4FE3-8BE7-EBA0812E8613}"/>
    <dgm:cxn modelId="{C775B45A-D162-475A-AEE4-280E2DC027ED}" type="presParOf" srcId="{DFB48706-F629-4F67-872B-C90523997951}" destId="{22C92A91-B5A5-4B88-893D-80AFCF996420}" srcOrd="0" destOrd="0" presId="urn:microsoft.com/office/officeart/2005/8/layout/vList5"/>
    <dgm:cxn modelId="{7D2CDA36-A9CD-4B9E-9BF1-918463F7F7F9}" type="presParOf" srcId="{22C92A91-B5A5-4B88-893D-80AFCF996420}" destId="{498F9820-3AA3-43B4-96EE-DD804B9C5F8C}" srcOrd="0" destOrd="0" presId="urn:microsoft.com/office/officeart/2005/8/layout/vList5"/>
    <dgm:cxn modelId="{32D3EE28-FDD5-43F5-852B-46699F7D0B0A}" type="presParOf" srcId="{22C92A91-B5A5-4B88-893D-80AFCF996420}" destId="{F3F73454-B1CA-44B2-9CD9-7234A1F36046}" srcOrd="1" destOrd="0" presId="urn:microsoft.com/office/officeart/2005/8/layout/vList5"/>
    <dgm:cxn modelId="{D9897A5E-3381-41C9-B1DB-1A2E323823FD}" type="presParOf" srcId="{DFB48706-F629-4F67-872B-C90523997951}" destId="{E1F1CC32-0954-44F3-BDF3-C29B7D649621}" srcOrd="1" destOrd="0" presId="urn:microsoft.com/office/officeart/2005/8/layout/vList5"/>
    <dgm:cxn modelId="{7EB8072B-1211-469C-8BEA-DCE5BF33CEEF}" type="presParOf" srcId="{DFB48706-F629-4F67-872B-C90523997951}" destId="{00E6193C-5FA5-49E5-8076-D770A13951A9}" srcOrd="2" destOrd="0" presId="urn:microsoft.com/office/officeart/2005/8/layout/vList5"/>
    <dgm:cxn modelId="{40159808-195E-4F5C-9FEE-DEC8896E8C27}" type="presParOf" srcId="{00E6193C-5FA5-49E5-8076-D770A13951A9}" destId="{C7F961D1-DAEE-406C-93C6-42B7691A36C4}" srcOrd="0" destOrd="0" presId="urn:microsoft.com/office/officeart/2005/8/layout/vList5"/>
    <dgm:cxn modelId="{FC3D5039-F133-4621-9173-90C21E6F3977}" type="presParOf" srcId="{00E6193C-5FA5-49E5-8076-D770A13951A9}" destId="{792F325B-325E-4E09-9CE5-B924FC020C3F}" srcOrd="1" destOrd="0" presId="urn:microsoft.com/office/officeart/2005/8/layout/vList5"/>
    <dgm:cxn modelId="{CBB9E240-3D87-470E-949A-3713AF6CA086}" type="presParOf" srcId="{DFB48706-F629-4F67-872B-C90523997951}" destId="{062D4774-FBB8-486F-B42A-9052DDC8E41B}" srcOrd="3" destOrd="0" presId="urn:microsoft.com/office/officeart/2005/8/layout/vList5"/>
    <dgm:cxn modelId="{E98DB59E-1566-4E9D-8D49-F442A41C2F6F}" type="presParOf" srcId="{DFB48706-F629-4F67-872B-C90523997951}" destId="{7658692E-F3D5-46C7-BD97-0AAB4329B1A1}" srcOrd="4" destOrd="0" presId="urn:microsoft.com/office/officeart/2005/8/layout/vList5"/>
    <dgm:cxn modelId="{42FCC045-D779-4F29-9064-B6E55D1667D2}" type="presParOf" srcId="{7658692E-F3D5-46C7-BD97-0AAB4329B1A1}" destId="{6AD280A9-26D5-4814-B76C-97F28476EE85}" srcOrd="0" destOrd="0" presId="urn:microsoft.com/office/officeart/2005/8/layout/vList5"/>
    <dgm:cxn modelId="{B8347D00-A6E4-4B96-A4B2-EA465182BB35}" type="presParOf" srcId="{7658692E-F3D5-46C7-BD97-0AAB4329B1A1}" destId="{5E1B3E66-BA6D-4268-B98C-CF89B7D5A59D}" srcOrd="1" destOrd="0" presId="urn:microsoft.com/office/officeart/2005/8/layout/vList5"/>
    <dgm:cxn modelId="{E72D5158-740D-4FC0-BDB7-450D8B425D92}" type="presParOf" srcId="{DFB48706-F629-4F67-872B-C90523997951}" destId="{1F42FDA2-61CB-4E28-B4B1-F92EDDC06812}" srcOrd="5" destOrd="0" presId="urn:microsoft.com/office/officeart/2005/8/layout/vList5"/>
    <dgm:cxn modelId="{EA510903-DCE0-4D54-9B68-CCAD3B98BA62}" type="presParOf" srcId="{DFB48706-F629-4F67-872B-C90523997951}" destId="{1B972554-F11E-4A02-A675-23334A830D64}" srcOrd="6" destOrd="0" presId="urn:microsoft.com/office/officeart/2005/8/layout/vList5"/>
    <dgm:cxn modelId="{42E15FEF-CA74-49AB-B2A7-94BA22CD2408}" type="presParOf" srcId="{1B972554-F11E-4A02-A675-23334A830D64}" destId="{B01609F2-F542-4F5B-8287-C20DC684B04B}" srcOrd="0" destOrd="0" presId="urn:microsoft.com/office/officeart/2005/8/layout/vList5"/>
    <dgm:cxn modelId="{BD23B7A2-B58B-4C0E-A306-4FDC3EAA21BB}" type="presParOf" srcId="{1B972554-F11E-4A02-A675-23334A830D64}" destId="{594C7FDC-BE4E-46AD-A3A0-0EB876550C59}" srcOrd="1" destOrd="0" presId="urn:microsoft.com/office/officeart/2005/8/layout/vList5"/>
    <dgm:cxn modelId="{471A741F-7135-4DE1-A5F9-387296BB792B}" type="presParOf" srcId="{DFB48706-F629-4F67-872B-C90523997951}" destId="{2CAD8724-2AB3-4B31-B19F-70C6AD8A9C14}" srcOrd="7" destOrd="0" presId="urn:microsoft.com/office/officeart/2005/8/layout/vList5"/>
    <dgm:cxn modelId="{7894DE79-6503-4C58-AA8C-4E71AA08C537}" type="presParOf" srcId="{DFB48706-F629-4F67-872B-C90523997951}" destId="{B7F7E5D0-43DA-48DC-A134-1F5B5DCA3FDE}" srcOrd="8" destOrd="0" presId="urn:microsoft.com/office/officeart/2005/8/layout/vList5"/>
    <dgm:cxn modelId="{3734D639-9E4C-4B9A-B088-A0B90B57D063}" type="presParOf" srcId="{B7F7E5D0-43DA-48DC-A134-1F5B5DCA3FDE}" destId="{D51D3677-0FD1-4C46-BC8B-621246ABBF92}" srcOrd="0" destOrd="0" presId="urn:microsoft.com/office/officeart/2005/8/layout/vList5"/>
    <dgm:cxn modelId="{7827AFD8-DFE3-4B5A-8108-4F1F308F2F6F}" type="presParOf" srcId="{B7F7E5D0-43DA-48DC-A134-1F5B5DCA3FDE}" destId="{3A2FCF3C-18DA-4D23-82FE-08C688A931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73454-B1CA-44B2-9CD9-7234A1F36046}">
      <dsp:nvSpPr>
        <dsp:cNvPr id="0" name=""/>
        <dsp:cNvSpPr/>
      </dsp:nvSpPr>
      <dsp:spPr>
        <a:xfrm rot="5400000">
          <a:off x="6816091" y="-2944933"/>
          <a:ext cx="66903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Market Analysis global video game sales.</a:t>
          </a:r>
        </a:p>
      </dsp:txBody>
      <dsp:txXfrm rot="-5400000">
        <a:off x="3785616" y="118201"/>
        <a:ext cx="6697325" cy="603715"/>
      </dsp:txXfrm>
    </dsp:sp>
    <dsp:sp modelId="{498F9820-3AA3-43B4-96EE-DD804B9C5F8C}">
      <dsp:nvSpPr>
        <dsp:cNvPr id="0" name=""/>
        <dsp:cNvSpPr/>
      </dsp:nvSpPr>
      <dsp:spPr>
        <a:xfrm>
          <a:off x="0" y="1912"/>
          <a:ext cx="3785616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Co.</a:t>
          </a:r>
        </a:p>
      </dsp:txBody>
      <dsp:txXfrm>
        <a:off x="40824" y="42736"/>
        <a:ext cx="3703968" cy="754644"/>
      </dsp:txXfrm>
    </dsp:sp>
    <dsp:sp modelId="{792F325B-325E-4E09-9CE5-B924FC020C3F}">
      <dsp:nvSpPr>
        <dsp:cNvPr id="0" name=""/>
        <dsp:cNvSpPr/>
      </dsp:nvSpPr>
      <dsp:spPr>
        <a:xfrm rot="5400000">
          <a:off x="6816091" y="-2066826"/>
          <a:ext cx="66903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Analysis performed to help healthcare organizations plan for influenza season.</a:t>
          </a:r>
        </a:p>
      </dsp:txBody>
      <dsp:txXfrm rot="-5400000">
        <a:off x="3785616" y="996308"/>
        <a:ext cx="6697325" cy="603715"/>
      </dsp:txXfrm>
    </dsp:sp>
    <dsp:sp modelId="{C7F961D1-DAEE-406C-93C6-42B7691A36C4}">
      <dsp:nvSpPr>
        <dsp:cNvPr id="0" name=""/>
        <dsp:cNvSpPr/>
      </dsp:nvSpPr>
      <dsp:spPr>
        <a:xfrm>
          <a:off x="0" y="880019"/>
          <a:ext cx="3785616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Preparing for Influenza Season in US</a:t>
          </a:r>
        </a:p>
      </dsp:txBody>
      <dsp:txXfrm>
        <a:off x="40824" y="920843"/>
        <a:ext cx="3703968" cy="754644"/>
      </dsp:txXfrm>
    </dsp:sp>
    <dsp:sp modelId="{5E1B3E66-BA6D-4268-B98C-CF89B7D5A59D}">
      <dsp:nvSpPr>
        <dsp:cNvPr id="0" name=""/>
        <dsp:cNvSpPr/>
      </dsp:nvSpPr>
      <dsp:spPr>
        <a:xfrm rot="5400000">
          <a:off x="6816091" y="-1188720"/>
          <a:ext cx="66903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Market Analysis and response to business questions for online video rental company.</a:t>
          </a:r>
        </a:p>
      </dsp:txBody>
      <dsp:txXfrm rot="-5400000">
        <a:off x="3785616" y="1874414"/>
        <a:ext cx="6697325" cy="603715"/>
      </dsp:txXfrm>
    </dsp:sp>
    <dsp:sp modelId="{6AD280A9-26D5-4814-B76C-97F28476EE85}">
      <dsp:nvSpPr>
        <dsp:cNvPr id="0" name=""/>
        <dsp:cNvSpPr/>
      </dsp:nvSpPr>
      <dsp:spPr>
        <a:xfrm>
          <a:off x="0" y="1758125"/>
          <a:ext cx="3785616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Rockbuster Stealth</a:t>
          </a:r>
        </a:p>
      </dsp:txBody>
      <dsp:txXfrm>
        <a:off x="40824" y="1798949"/>
        <a:ext cx="3703968" cy="754644"/>
      </dsp:txXfrm>
    </dsp:sp>
    <dsp:sp modelId="{594C7FDC-BE4E-46AD-A3A0-0EB876550C59}">
      <dsp:nvSpPr>
        <dsp:cNvPr id="0" name=""/>
        <dsp:cNvSpPr/>
      </dsp:nvSpPr>
      <dsp:spPr>
        <a:xfrm rot="5400000">
          <a:off x="6816091" y="-310613"/>
          <a:ext cx="66903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and marketing strategy analysis for online grocery store.</a:t>
          </a:r>
        </a:p>
      </dsp:txBody>
      <dsp:txXfrm rot="-5400000">
        <a:off x="3785616" y="2752521"/>
        <a:ext cx="6697325" cy="603715"/>
      </dsp:txXfrm>
    </dsp:sp>
    <dsp:sp modelId="{B01609F2-F542-4F5B-8287-C20DC684B04B}">
      <dsp:nvSpPr>
        <dsp:cNvPr id="0" name=""/>
        <dsp:cNvSpPr/>
      </dsp:nvSpPr>
      <dsp:spPr>
        <a:xfrm>
          <a:off x="0" y="2636232"/>
          <a:ext cx="3785616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Instacart</a:t>
          </a:r>
        </a:p>
      </dsp:txBody>
      <dsp:txXfrm>
        <a:off x="40824" y="2677056"/>
        <a:ext cx="3703968" cy="754644"/>
      </dsp:txXfrm>
    </dsp:sp>
    <dsp:sp modelId="{3A2FCF3C-18DA-4D23-82FE-08C688A9311E}">
      <dsp:nvSpPr>
        <dsp:cNvPr id="0" name=""/>
        <dsp:cNvSpPr/>
      </dsp:nvSpPr>
      <dsp:spPr>
        <a:xfrm rot="5400000">
          <a:off x="6816091" y="567493"/>
          <a:ext cx="66903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Details coming </a:t>
          </a:r>
        </a:p>
      </dsp:txBody>
      <dsp:txXfrm rot="-5400000">
        <a:off x="3785616" y="3630628"/>
        <a:ext cx="6697325" cy="603715"/>
      </dsp:txXfrm>
    </dsp:sp>
    <dsp:sp modelId="{D51D3677-0FD1-4C46-BC8B-621246ABBF92}">
      <dsp:nvSpPr>
        <dsp:cNvPr id="0" name=""/>
        <dsp:cNvSpPr/>
      </dsp:nvSpPr>
      <dsp:spPr>
        <a:xfrm>
          <a:off x="0" y="3514339"/>
          <a:ext cx="3785616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 Project </a:t>
          </a:r>
        </a:p>
      </dsp:txBody>
      <dsp:txXfrm>
        <a:off x="40824" y="3555163"/>
        <a:ext cx="3703968" cy="75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AC07-68D4-464D-B07C-53A4C4EB77C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8C08-7814-4F99-9662-13FAA7A2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8C08-7814-4F99-9662-13FAA7A207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84E-079B-DCDE-443E-EBA798B9B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B69CB-4D5E-D330-B402-96FE4C99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4CE3-6BC7-58B0-E455-3AB56C74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3DC3-6437-856C-249C-18DFBAC4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035C-7012-E9E4-A343-621C1FC5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ACBF-8743-666E-020C-9D2B5D4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3DDF5-6137-BE91-063D-6438F6BF9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C901-5040-7236-7A5C-94D99972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C6A5-F454-0E18-7F9F-3590A681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3BF1-10D3-0A50-8510-0729DAAC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580D-8FD0-9154-10ED-296C312B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7B3B-7658-3386-8EC4-2CC3C6F7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F90A-4342-0EB9-CD1A-A03801F6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1DD7-8836-3B9B-AB9E-A54B3263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7B5F-83B8-2730-46C0-AB75F5B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22C3-9230-04AB-AD37-BA28A996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C0B1-69C8-C21B-6A95-FF977603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1B25-5F7B-0772-BEB7-520937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D3BD-6B03-C18C-19A1-5139D4E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63F8-3971-8711-AD6D-E807DABE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78E-851C-D8EB-B0E5-B6D20CDF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226EF-B3A7-1092-19D1-F8C8D636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29E6-87DB-AA2C-0AE5-998D9D3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536E-0E04-B746-80AE-2CE46C7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109C-56A0-7734-38BB-D023B24D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8FF9-8111-F737-79D6-41976603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04D3-DA44-429E-5B14-99ECEADF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95A3-0D64-4244-FF68-9603726C2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859-540A-BD5F-19D4-D23AE05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BC90-FA81-175A-04DC-FA5DD3A6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3D0E-EF06-4B0B-504C-302532B6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E7D-821A-4BEB-4810-F6D93D00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D93B-4D03-3FC6-478C-E9D6724C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E9476-0672-77BC-E2FC-DDC9B471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B91D1-5768-BF60-02D0-EED8F9D5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0C388-01F5-43DF-2D08-D027B880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E3758-B6AF-2CD5-0876-1AF2727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B5F3-048F-E34D-635E-1ADB981F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3AEB9-C2A2-DA33-1196-423A4D0A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1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235D-BE72-AB29-2C82-479F3426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E03F9-A76E-25E3-5D2C-1E073659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0DA9E-F630-B15B-4EF6-BC44DA5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2C61-093B-9790-926E-F9D9BC0A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C5ACD-219F-322A-1696-74F2750B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079A8-18BB-6F9A-9D84-FF32D356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2B85-5DEA-24BA-FE0F-E15CA692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F3C-88BC-E40C-E189-1DF54092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38D9-5DDE-A279-2B9F-38331782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C492C-7797-DE01-4E2F-BF6F09B7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DEF88-1BC8-E3E0-92B5-9F4058F5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729D-E0A3-A0BE-2AD7-F787B114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3043B-3F3F-9F26-88D2-E4232BD6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4ECE-D9E0-8736-1B7F-A6D7222E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CCD6E-8748-7531-090D-8339F262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8195-C299-1934-A37E-8EF8B4EA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94D2B-326B-B0F3-F55E-90E51F52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DFE8-E19A-FFD0-FFC7-1C95D59E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94D4-8531-8BC0-098A-8DA9663B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A8C67-56C7-2FBC-393C-F225BF68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9A98-C066-621A-29D7-9A21F9F4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08CE-23DB-B5E8-F288-CBC4CEDE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33E7-57D0-4DB3-BF60-6389DE20930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D78D-31E6-53E6-B93C-F80F476E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543F-6BD9-489C-568A-CB2D8A0C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BEA2-ECF4-4AC7-B610-9D84EB710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NdiqfDSS3MqOXTNtSbpQ5aRMjAfw0ca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9M--gkCzWaJKgmFC9C2pD5R2t-2Pf2CD/view?usp=sharing" TargetMode="External"/><Relationship Id="rId4" Type="http://schemas.openxmlformats.org/officeDocument/2006/relationships/hyperlink" Target="https://drive.google.com/file/d/1aQ_VqlU5127KqKQU370eR6uIVRSfpvQ7/view?usp=sha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HMiiWxjU0Xh_fzb4KsNr70IV1MVs0xM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acart.com/" TargetMode="External"/><Relationship Id="rId5" Type="http://schemas.openxmlformats.org/officeDocument/2006/relationships/hyperlink" Target="https://github.com/dcolson66" TargetMode="External"/><Relationship Id="rId4" Type="http://schemas.openxmlformats.org/officeDocument/2006/relationships/hyperlink" Target="https://docs.google.com/spreadsheets/d/18Iejevj9D5k7C9Ra4WF_mmVcebE2cNlZ/edit?usp=sharing&amp;ouid=107600851693966854248&amp;rtpof=true&amp;sd=tru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enise.olson/viz/BoatViewsAnalysis_16784975122000/BoatViewsAnalysis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karthikbhandary2/boat-sales?resource=download" TargetMode="External"/><Relationship Id="rId4" Type="http://schemas.openxmlformats.org/officeDocument/2006/relationships/hyperlink" Target="https://github.com/dcolson6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IE7tSZ7IZ70rq3Jz2wXLO1kZY8zXrRU/view?usp=share_link" TargetMode="External"/><Relationship Id="rId2" Type="http://schemas.openxmlformats.org/officeDocument/2006/relationships/hyperlink" Target="https://drive.google.com/file/d/1gMyZtzCUx6R5a9d20uuLNv6OyejLDkKQ/view?usp=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onder.cdc.gov/ucd-icd10.html" TargetMode="External"/><Relationship Id="rId3" Type="http://schemas.openxmlformats.org/officeDocument/2006/relationships/hyperlink" Target="https://drive.google.com/file/d/1zkZGg0AwAmrrsOMCsszF2T7bRo9GSg9Z/view?usp=share_link" TargetMode="External"/><Relationship Id="rId7" Type="http://schemas.openxmlformats.org/officeDocument/2006/relationships/hyperlink" Target="https://vimeo.com/749646778/27d133ab1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denise.olson/viz/Task2_9StoryTellingwithDataPresentation/PlanningforInfluenza?publish=yes" TargetMode="External"/><Relationship Id="rId5" Type="http://schemas.openxmlformats.org/officeDocument/2006/relationships/hyperlink" Target="https://drive.google.com/file/d/1fHbRDjc3jB42zs6JUZuJQMuXxazVMVQ_/view?usp=share_link" TargetMode="External"/><Relationship Id="rId4" Type="http://schemas.openxmlformats.org/officeDocument/2006/relationships/hyperlink" Target="https://drive.google.com/file/d/18LbsWLKB1fs3khV09CfE2MgYdgU8l22V/view?usp=share_li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6654D-92C0-B6B2-0AC4-43AB9054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>
                <a:solidFill>
                  <a:srgbClr val="FFFFFF"/>
                </a:solidFill>
              </a:rPr>
              <a:t>DATA ANALYST PORTFOLIO</a:t>
            </a:r>
            <a:br>
              <a:rPr lang="en-US" sz="7400">
                <a:solidFill>
                  <a:srgbClr val="FFFFFF"/>
                </a:solidFill>
              </a:rPr>
            </a:b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B930-BE9D-4003-DA8A-16B939D4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</a:rPr>
              <a:t>Denise Olson</a:t>
            </a:r>
          </a:p>
          <a:p>
            <a:pPr algn="l"/>
            <a:r>
              <a:rPr lang="en-US" sz="3200">
                <a:solidFill>
                  <a:srgbClr val="FEFFFF"/>
                </a:solidFill>
              </a:rPr>
              <a:t>dcolson66@gmail.com </a:t>
            </a: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E066-C0FA-225B-82D3-C56E24FC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975" y="2314722"/>
            <a:ext cx="8280049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AC82AE-8B49-E9B1-066E-6335FEDA8C78}"/>
              </a:ext>
            </a:extLst>
          </p:cNvPr>
          <p:cNvSpPr txBox="1"/>
          <p:nvPr/>
        </p:nvSpPr>
        <p:spPr>
          <a:xfrm>
            <a:off x="1179723" y="1365706"/>
            <a:ext cx="10515600" cy="62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Scatter Plot map shows, as the vulnerable population number increases, the number of influenza deaths of vulnerable populations are expected to rise.  </a:t>
            </a:r>
            <a:endParaRPr lang="en-US" sz="1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90485E-108F-20F6-D11C-5344CC87D417}"/>
              </a:ext>
            </a:extLst>
          </p:cNvPr>
          <p:cNvSpPr txBox="1">
            <a:spLocks/>
          </p:cNvSpPr>
          <p:nvPr/>
        </p:nvSpPr>
        <p:spPr>
          <a:xfrm>
            <a:off x="0" y="40143"/>
            <a:ext cx="121920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Influenza Season Analysis</a:t>
            </a:r>
          </a:p>
        </p:txBody>
      </p:sp>
    </p:spTree>
    <p:extLst>
      <p:ext uri="{BB962C8B-B14F-4D97-AF65-F5344CB8AC3E}">
        <p14:creationId xmlns:p14="http://schemas.microsoft.com/office/powerpoint/2010/main" val="329432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6220-38C8-BDDA-2D70-A08636DD2F4F}"/>
              </a:ext>
            </a:extLst>
          </p:cNvPr>
          <p:cNvSpPr txBox="1"/>
          <p:nvPr/>
        </p:nvSpPr>
        <p:spPr>
          <a:xfrm>
            <a:off x="926335" y="1303796"/>
            <a:ext cx="10515600" cy="606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effectLst/>
              </a:rPr>
              <a:t>States </a:t>
            </a:r>
            <a:r>
              <a:rPr lang="en-US" sz="1900" dirty="0"/>
              <a:t>with </a:t>
            </a:r>
            <a:r>
              <a:rPr lang="en-US" sz="1900" dirty="0">
                <a:effectLst/>
              </a:rPr>
              <a:t>have high numbers of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effectLst/>
              </a:rPr>
              <a:t>ulnerable Populations(VP) </a:t>
            </a:r>
            <a:r>
              <a:rPr lang="en-US" sz="1900" dirty="0">
                <a:effectLst/>
              </a:rPr>
              <a:t>are impacted the most with influenza deaths (</a:t>
            </a:r>
            <a:r>
              <a:rPr lang="en-US" sz="1900" dirty="0"/>
              <a:t>2009-2017)</a:t>
            </a:r>
            <a:endParaRPr lang="en-US" sz="1900" dirty="0">
              <a:effectLst/>
            </a:endParaRP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E1D75E-2976-36EB-6A69-579C76EEDC8B}"/>
              </a:ext>
            </a:extLst>
          </p:cNvPr>
          <p:cNvSpPr txBox="1">
            <a:spLocks/>
          </p:cNvSpPr>
          <p:nvPr/>
        </p:nvSpPr>
        <p:spPr>
          <a:xfrm>
            <a:off x="0" y="-5318"/>
            <a:ext cx="121920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Influenza Season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6D8DD-5197-C5DD-03D9-AB2BAFFD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364"/>
            <a:ext cx="5466907" cy="421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E63F6-68F6-1671-B0C7-1D1D34E1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1" y="2316251"/>
            <a:ext cx="4969914" cy="41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4000">
                <a:solidFill>
                  <a:srgbClr val="FFFFFF"/>
                </a:solidFill>
              </a:rPr>
              <a:t>Preparing for Influenza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Insights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z="2400" b="0" i="0" u="none" strike="noStrike" baseline="0" dirty="0">
                <a:solidFill>
                  <a:srgbClr val="FEFFFF"/>
                </a:solidFill>
                <a:latin typeface="Calibri" panose="020F0502020204030204" pitchFamily="34" charset="0"/>
              </a:rPr>
              <a:t>It can be concluded from the historic data  and visualizations evaluated from the years of 2007-2019, which states consistently have high numbers of vulnerable populations and influenza deaths.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endParaRPr lang="en-US" sz="2400" dirty="0">
              <a:solidFill>
                <a:srgbClr val="FEFFFF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FEFFFF"/>
                </a:solidFill>
                <a:latin typeface="Calibri" panose="020F0502020204030204" pitchFamily="34" charset="0"/>
              </a:rPr>
              <a:t>hese states clinics and hospitals should further be consulted with to determine if during influenza season they will have additional medical staffing resource needs for the upcoming influenza season. </a:t>
            </a:r>
            <a:endParaRPr lang="en-US" sz="24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2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</a:rPr>
              <a:t>Rockbuster Stealth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100" b="1" dirty="0"/>
              <a:t>Project Objective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100" dirty="0"/>
              <a:t>Provide insights and answer several key business questions to leverage existing movie license to launch online video rental service. </a:t>
            </a:r>
          </a:p>
          <a:p>
            <a:pPr marL="0" indent="0">
              <a:buNone/>
            </a:pPr>
            <a:r>
              <a:rPr lang="en-US" sz="1100" b="1" dirty="0"/>
              <a:t>Project Documents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 Stealth Project Brief</a:t>
            </a:r>
            <a:endParaRPr lang="en-US" sz="1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 Stealth Presentation</a:t>
            </a:r>
            <a:endParaRPr lang="en-US" sz="1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 Stealth Data Dictionary</a:t>
            </a:r>
            <a:endParaRPr lang="en-US" sz="1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Dataset(s)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loaded into PostgreSQL </a:t>
            </a:r>
          </a:p>
          <a:p>
            <a:pPr lvl="1"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information about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Rockbuster’s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film inventory, customers, and payments.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Tools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 Databases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Query Language (SQL)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Summarizing and cleaning Data in SQL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Joins, Performing Subqueries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Table Expressions(CTE’s)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of SQL results and Presentation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52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433"/>
            <a:ext cx="12192000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Rockbuster Stealth Analysis</a:t>
            </a:r>
          </a:p>
        </p:txBody>
      </p:sp>
      <p:pic>
        <p:nvPicPr>
          <p:cNvPr id="11" name="Content Placeholder 4" descr="Chart, bar chart">
            <a:extLst>
              <a:ext uri="{FF2B5EF4-FFF2-40B4-BE49-F238E27FC236}">
                <a16:creationId xmlns:a16="http://schemas.microsoft.com/office/drawing/2014/main" id="{F3997D28-A539-C0CC-1FA5-E49080825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46331"/>
            <a:ext cx="10515599" cy="438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87F9A-9516-09FC-A2A1-CBF590753E3A}"/>
              </a:ext>
            </a:extLst>
          </p:cNvPr>
          <p:cNvSpPr txBox="1"/>
          <p:nvPr/>
        </p:nvSpPr>
        <p:spPr>
          <a:xfrm>
            <a:off x="1024341" y="135001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performing Genre’s by number of films and total revenue. </a:t>
            </a: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Top 5 Genre’s (Sports, Animation, Action, Sci-Fi, and </a:t>
            </a:r>
            <a:r>
              <a:rPr lang="en-US" dirty="0">
                <a:ea typeface="+mj-ea"/>
                <a:cs typeface="+mj-cs"/>
              </a:rPr>
              <a:t>Family) </a:t>
            </a: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make up 35% of total rental revenue.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">
            <a:extLst>
              <a:ext uri="{FF2B5EF4-FFF2-40B4-BE49-F238E27FC236}">
                <a16:creationId xmlns:a16="http://schemas.microsoft.com/office/drawing/2014/main" id="{03056B25-E720-4159-6F1F-F43719D4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05384"/>
            <a:ext cx="10917936" cy="3930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CB2296-22EC-414E-BEC7-289CB2381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Rockbuster Stealth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126FB-965A-83F3-7BEF-58D1E6F7A74E}"/>
              </a:ext>
            </a:extLst>
          </p:cNvPr>
          <p:cNvSpPr txBox="1"/>
          <p:nvPr/>
        </p:nvSpPr>
        <p:spPr>
          <a:xfrm>
            <a:off x="630239" y="1539139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Countries in Revenue are India $6035, China $5251, United States $3685, Japan $3123 and Mexico $2985</a:t>
            </a:r>
          </a:p>
        </p:txBody>
      </p:sp>
    </p:spTree>
    <p:extLst>
      <p:ext uri="{BB962C8B-B14F-4D97-AF65-F5344CB8AC3E}">
        <p14:creationId xmlns:p14="http://schemas.microsoft.com/office/powerpoint/2010/main" val="389832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D8B68E00-9A9A-4CAE-EE13-F8E419651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04"/>
          <a:stretch/>
        </p:blipFill>
        <p:spPr>
          <a:xfrm>
            <a:off x="1024340" y="1871330"/>
            <a:ext cx="10524531" cy="41028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8A66C5-4F52-E849-6CFC-9241706B8343}"/>
              </a:ext>
            </a:extLst>
          </p:cNvPr>
          <p:cNvSpPr txBox="1">
            <a:spLocks/>
          </p:cNvSpPr>
          <p:nvPr/>
        </p:nvSpPr>
        <p:spPr>
          <a:xfrm>
            <a:off x="0" y="24450"/>
            <a:ext cx="12192000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Rockbuster Stealth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56E8-F6A7-A453-BEB3-046EA8B3EA01}"/>
              </a:ext>
            </a:extLst>
          </p:cNvPr>
          <p:cNvSpPr txBox="1"/>
          <p:nvPr/>
        </p:nvSpPr>
        <p:spPr>
          <a:xfrm>
            <a:off x="1015409" y="1350012"/>
            <a:ext cx="1052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Countries Customer count are India 60, China 53, United States 36, Japan 31 and Mexico 30 </a:t>
            </a:r>
          </a:p>
        </p:txBody>
      </p:sp>
    </p:spTree>
    <p:extLst>
      <p:ext uri="{BB962C8B-B14F-4D97-AF65-F5344CB8AC3E}">
        <p14:creationId xmlns:p14="http://schemas.microsoft.com/office/powerpoint/2010/main" val="379182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AB409D-CF64-08DD-347C-EB7B5AE55F93}"/>
              </a:ext>
            </a:extLst>
          </p:cNvPr>
          <p:cNvSpPr txBox="1">
            <a:spLocks/>
          </p:cNvSpPr>
          <p:nvPr/>
        </p:nvSpPr>
        <p:spPr>
          <a:xfrm>
            <a:off x="934872" y="982272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tabLst>
                <a:tab pos="228600" algn="l"/>
              </a:tabLs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228600" algn="l"/>
              </a:tabLs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Rockbuster Stealth Insights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895D82-EC44-37E4-0B90-1B38B9403908}"/>
              </a:ext>
            </a:extLst>
          </p:cNvPr>
          <p:cNvSpPr txBox="1">
            <a:spLocks/>
          </p:cNvSpPr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</a:rPr>
              <a:t>Rockbuster Stealth Management team should focus making new streaming services available to existing top performing countries.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</a:rPr>
              <a:t>Create marketing campaign to target locations with high revenue count. 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</a:rPr>
              <a:t>Focus on promoting Sports, Animation, Action, Sci-Fi, and titles for they are the most popular.</a:t>
            </a:r>
          </a:p>
          <a:p>
            <a:pPr marL="0"/>
            <a:endParaRPr lang="en-US" sz="2400" dirty="0">
              <a:solidFill>
                <a:srgbClr val="FEFFFF"/>
              </a:solidFill>
            </a:endParaRPr>
          </a:p>
          <a:p>
            <a:pPr marL="0"/>
            <a:endParaRPr lang="en-US" sz="2400" dirty="0">
              <a:solidFill>
                <a:srgbClr val="FEFFFF"/>
              </a:solidFill>
            </a:endParaRP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96" y="878354"/>
            <a:ext cx="3229803" cy="4624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228600" algn="l"/>
              </a:tabLst>
            </a:pPr>
            <a:r>
              <a:rPr lang="en-US" dirty="0">
                <a:solidFill>
                  <a:schemeClr val="bg1"/>
                </a:solidFill>
              </a:rPr>
              <a:t>Instacart Grocery Store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589" y="563918"/>
            <a:ext cx="7076660" cy="6154933"/>
          </a:xfrm>
        </p:spPr>
        <p:txBody>
          <a:bodyPr anchor="ctr"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800" b="1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200" b="1" dirty="0"/>
              <a:t>Project Objective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200" dirty="0"/>
              <a:t>Perform data and exploratory analysis to derive insights and suggest strategies for better segmentation based on customers online ordering behavior.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200" b="1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200" b="1" dirty="0"/>
              <a:t>Project Documents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200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200" dirty="0">
                <a:hlinkClick r:id="rId3"/>
              </a:rPr>
              <a:t>Instacart Project Brief</a:t>
            </a:r>
            <a:endParaRPr lang="en-US" sz="1200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200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200" dirty="0">
                <a:hlinkClick r:id="rId4"/>
              </a:rPr>
              <a:t>Instacart Final Report 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GitHub Repository</a:t>
            </a:r>
            <a:r>
              <a:rPr lang="en-US" sz="1200" dirty="0"/>
              <a:t> (for both Rockbuster Stealth &amp; Instacart Grocery)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/>
              <a:t>Dataset(s)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data sets from Instacart's online ordering, Includes, “customers”, “orders” and “products”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Instacart </a:t>
            </a:r>
            <a:endParaRPr lang="en-US" sz="1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Tools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 &amp; Jupyter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Python, Python datatypes &amp; libraries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Wrangling &amp; Subsetting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Consistency checks, Cleaning, &amp; Merging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&amp; Exporting Data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New Variables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grouping &amp;Data Aggregating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with Python and presentation</a:t>
            </a:r>
            <a:endParaRPr lang="en-US" sz="12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 Etiquette &amp; Excel Reporting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85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450"/>
            <a:ext cx="12192000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Instacart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C6319-A39B-6B6C-1213-519E9F03F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1" y="2373331"/>
            <a:ext cx="5131028" cy="3833812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4767E3E-C368-55C3-282E-310E94811500}"/>
              </a:ext>
            </a:extLst>
          </p:cNvPr>
          <p:cNvSpPr txBox="1"/>
          <p:nvPr/>
        </p:nvSpPr>
        <p:spPr>
          <a:xfrm>
            <a:off x="4914896" y="2820091"/>
            <a:ext cx="1065035" cy="147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/>
              <a:t>    LEGEND</a:t>
            </a:r>
          </a:p>
          <a:p>
            <a:r>
              <a:rPr lang="en-US" sz="1100"/>
              <a:t>0 = Saturday</a:t>
            </a:r>
          </a:p>
          <a:p>
            <a:r>
              <a:rPr lang="en-US" sz="1100"/>
              <a:t>1 =</a:t>
            </a:r>
            <a:r>
              <a:rPr lang="en-US" sz="1100" baseline="0"/>
              <a:t> Sunday</a:t>
            </a:r>
          </a:p>
          <a:p>
            <a:r>
              <a:rPr lang="en-US" sz="1100" baseline="0"/>
              <a:t>2 = Monday</a:t>
            </a:r>
          </a:p>
          <a:p>
            <a:r>
              <a:rPr lang="en-US" sz="1100" baseline="0"/>
              <a:t>3 = Tuesday</a:t>
            </a:r>
          </a:p>
          <a:p>
            <a:r>
              <a:rPr lang="en-US" sz="1100" baseline="0"/>
              <a:t>4 = Wednesday</a:t>
            </a:r>
          </a:p>
          <a:p>
            <a:r>
              <a:rPr lang="en-US" sz="1100" baseline="0"/>
              <a:t>5 = Thursday</a:t>
            </a:r>
          </a:p>
          <a:p>
            <a:r>
              <a:rPr lang="en-US" sz="1100" baseline="0"/>
              <a:t>6 = Friday</a:t>
            </a:r>
            <a:endParaRPr lang="en-US"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0CC29-5798-3675-CD3E-9D88AA189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40" y="2436264"/>
            <a:ext cx="4956024" cy="3707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C7D74-A2FC-C23F-8544-8799DA7D2EA6}"/>
              </a:ext>
            </a:extLst>
          </p:cNvPr>
          <p:cNvSpPr txBox="1"/>
          <p:nvPr/>
        </p:nvSpPr>
        <p:spPr>
          <a:xfrm>
            <a:off x="6837213" y="6022476"/>
            <a:ext cx="44337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histogram represents what hours orders are being placed  hourly. </a:t>
            </a:r>
            <a:r>
              <a:rPr lang="en-US" sz="1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busiest hours of the da</a:t>
            </a:r>
            <a:r>
              <a:rPr lang="en-US" sz="10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are between 8am and 7pm.</a:t>
            </a:r>
            <a:endParaRPr lang="en-US" sz="1000" dirty="0">
              <a:effectLst/>
            </a:endParaRPr>
          </a:p>
          <a:p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188A7-DA4F-F2DE-073C-E279955473DF}"/>
              </a:ext>
            </a:extLst>
          </p:cNvPr>
          <p:cNvSpPr txBox="1"/>
          <p:nvPr/>
        </p:nvSpPr>
        <p:spPr>
          <a:xfrm>
            <a:off x="765821" y="6022476"/>
            <a:ext cx="420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bar chart represents the days of the week when orders are placed. The busiest days are Saturday., Sunday and Friday.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221D-86B1-3E32-A48A-F1D37D33013D}"/>
              </a:ext>
            </a:extLst>
          </p:cNvPr>
          <p:cNvSpPr txBox="1"/>
          <p:nvPr/>
        </p:nvSpPr>
        <p:spPr>
          <a:xfrm>
            <a:off x="1024341" y="1673661"/>
            <a:ext cx="1039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Peak days / hours. Bar chart shows  the busiest days are Sat., Sun. and Friday, while the histogram shows that the most orders are placed between 8am and 7pm. </a:t>
            </a:r>
          </a:p>
        </p:txBody>
      </p:sp>
    </p:spTree>
    <p:extLst>
      <p:ext uri="{BB962C8B-B14F-4D97-AF65-F5344CB8AC3E}">
        <p14:creationId xmlns:p14="http://schemas.microsoft.com/office/powerpoint/2010/main" val="23768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2165C-04ED-CCA5-3BA2-20D4C143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Project Case Studies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B4472-6571-2DE0-1C85-84935B6FA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404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19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450"/>
            <a:ext cx="12192000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Instacart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87F9A-9516-09FC-A2A1-CBF590753E3A}"/>
              </a:ext>
            </a:extLst>
          </p:cNvPr>
          <p:cNvSpPr txBox="1"/>
          <p:nvPr/>
        </p:nvSpPr>
        <p:spPr>
          <a:xfrm>
            <a:off x="1024341" y="135001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baseline="0" dirty="0"/>
              <a:t>The </a:t>
            </a:r>
            <a:r>
              <a:rPr lang="en-US" sz="1600" dirty="0"/>
              <a:t>bar chart shows the  5 product departments with highest frequency of product</a:t>
            </a:r>
            <a:r>
              <a:rPr lang="en-US" sz="1600" baseline="0" dirty="0"/>
              <a:t> orders</a:t>
            </a:r>
            <a:r>
              <a:rPr lang="en-US" sz="1600" dirty="0"/>
              <a:t> are produce, dairy</a:t>
            </a:r>
            <a:r>
              <a:rPr lang="en-US" sz="1600" baseline="0" dirty="0"/>
              <a:t> </a:t>
            </a:r>
            <a:r>
              <a:rPr lang="en-US" sz="1600" dirty="0"/>
              <a:t>eggs, snacks, beverages, and frozen. I</a:t>
            </a:r>
            <a:r>
              <a:rPr lang="en-US" sz="1600" b="0" baseline="0" dirty="0"/>
              <a:t>nstacart has a lot of products with different price tags, the below pie chart shows price ranges from low, mid and high to help understand customer ordering. </a:t>
            </a:r>
            <a:endParaRPr lang="en-US" sz="1100" b="0" baseline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E4D6A-6A61-25FE-C192-197978A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0" y="2181009"/>
            <a:ext cx="5255849" cy="4045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2104-F836-FCD2-D4CD-C7180BD9224C}"/>
              </a:ext>
            </a:extLst>
          </p:cNvPr>
          <p:cNvSpPr txBox="1"/>
          <p:nvPr/>
        </p:nvSpPr>
        <p:spPr>
          <a:xfrm>
            <a:off x="8506047" y="2785730"/>
            <a:ext cx="303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D3680-2C49-64C1-0769-89DF739F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66" y="2500830"/>
            <a:ext cx="5663696" cy="3198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5D66C-989D-EF9B-3FA5-487946CD8A17}"/>
              </a:ext>
            </a:extLst>
          </p:cNvPr>
          <p:cNvSpPr txBox="1"/>
          <p:nvPr/>
        </p:nvSpPr>
        <p:spPr>
          <a:xfrm>
            <a:off x="6830460" y="5851269"/>
            <a:ext cx="55084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Price ranges were sorted by low-range, mid-range and high-range product categories. Pie Chart </a:t>
            </a:r>
          </a:p>
          <a:p>
            <a:r>
              <a:rPr lang="en-US" sz="900" dirty="0"/>
              <a:t>displays the proportions of each category. </a:t>
            </a:r>
          </a:p>
          <a:p>
            <a:r>
              <a:rPr lang="en-US" sz="900" dirty="0"/>
              <a:t>If product is $5 it is considered low range product</a:t>
            </a:r>
          </a:p>
          <a:p>
            <a:r>
              <a:rPr lang="en-US" sz="900" dirty="0"/>
              <a:t>If product price is &gt; $5 but &lt;= $15 mid range product</a:t>
            </a:r>
          </a:p>
          <a:p>
            <a:r>
              <a:rPr lang="en-US" sz="900" dirty="0"/>
              <a:t>If product price is &gt; $15 it is considered high range product </a:t>
            </a:r>
          </a:p>
        </p:txBody>
      </p:sp>
    </p:spTree>
    <p:extLst>
      <p:ext uri="{BB962C8B-B14F-4D97-AF65-F5344CB8AC3E}">
        <p14:creationId xmlns:p14="http://schemas.microsoft.com/office/powerpoint/2010/main" val="309509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450"/>
            <a:ext cx="12218479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Instacart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87F9A-9516-09FC-A2A1-CBF590753E3A}"/>
              </a:ext>
            </a:extLst>
          </p:cNvPr>
          <p:cNvSpPr txBox="1"/>
          <p:nvPr/>
        </p:nvSpPr>
        <p:spPr>
          <a:xfrm>
            <a:off x="1024341" y="1350012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Instacart customer base segmented by age group and order frequency and customer loyalty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95DD3-F4D2-D2BB-95D9-99EC629AE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2" y="2124731"/>
            <a:ext cx="5955848" cy="376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9188A-193A-5197-14D9-A1A4C61CD196}"/>
              </a:ext>
            </a:extLst>
          </p:cNvPr>
          <p:cNvSpPr txBox="1"/>
          <p:nvPr/>
        </p:nvSpPr>
        <p:spPr>
          <a:xfrm>
            <a:off x="995420" y="5652739"/>
            <a:ext cx="5277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above stacked bar chart shows order frequency by age groups.  The distribution among each group is nearly the same. Age Group is defined by:  </a:t>
            </a:r>
          </a:p>
          <a:p>
            <a:r>
              <a:rPr lang="en-US" sz="1200" dirty="0"/>
              <a:t>Age &lt;= 25 = Young Adult </a:t>
            </a:r>
          </a:p>
          <a:p>
            <a:r>
              <a:rPr lang="en-US" sz="1200" dirty="0"/>
              <a:t>Age &gt; 25 and &lt;65 = Adult </a:t>
            </a:r>
          </a:p>
          <a:p>
            <a:r>
              <a:rPr lang="en-US" sz="1200" dirty="0"/>
              <a:t>Age &gt;=  65 =  Senior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8DE69-D495-7F34-7214-9AC6EE14F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3704"/>
            <a:ext cx="5443940" cy="317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53B78-CDA0-BE90-8382-C47C301336C6}"/>
              </a:ext>
            </a:extLst>
          </p:cNvPr>
          <p:cNvSpPr txBox="1"/>
          <p:nvPr/>
        </p:nvSpPr>
        <p:spPr>
          <a:xfrm>
            <a:off x="6941399" y="5550294"/>
            <a:ext cx="5277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Customers are ranked as  New, Regular and Loyal based on: </a:t>
            </a:r>
          </a:p>
          <a:p>
            <a:r>
              <a:rPr lang="en-US" sz="1200" dirty="0"/>
              <a:t>Max order &lt;= 10 = New Customer</a:t>
            </a:r>
          </a:p>
          <a:p>
            <a:r>
              <a:rPr lang="en-US" sz="1200" dirty="0"/>
              <a:t>Max order &gt;10 but &lt;= 40 = Regular Customer</a:t>
            </a:r>
          </a:p>
          <a:p>
            <a:r>
              <a:rPr lang="en-US" sz="1200" dirty="0"/>
              <a:t>Max order &gt; 40 = Loyal Customer </a:t>
            </a:r>
          </a:p>
        </p:txBody>
      </p:sp>
    </p:spTree>
    <p:extLst>
      <p:ext uri="{BB962C8B-B14F-4D97-AF65-F5344CB8AC3E}">
        <p14:creationId xmlns:p14="http://schemas.microsoft.com/office/powerpoint/2010/main" val="5240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AB409D-CF64-08DD-347C-EB7B5AE55F93}"/>
              </a:ext>
            </a:extLst>
          </p:cNvPr>
          <p:cNvSpPr txBox="1">
            <a:spLocks/>
          </p:cNvSpPr>
          <p:nvPr/>
        </p:nvSpPr>
        <p:spPr>
          <a:xfrm>
            <a:off x="934872" y="982272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tabLst>
                <a:tab pos="228600" algn="l"/>
              </a:tabLs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228600" algn="l"/>
              </a:tabLs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Instacart Insights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895D82-EC44-37E4-0B90-1B38B9403908}"/>
              </a:ext>
            </a:extLst>
          </p:cNvPr>
          <p:cNvSpPr txBox="1">
            <a:spLocks/>
          </p:cNvSpPr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FEFFFF"/>
                </a:solidFill>
              </a:rPr>
              <a:t> For peak shopping days and times, Instacart marketing team should promote Ads and incentives to encourage ordering outside of busy days and hours. 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FEFFFF"/>
                </a:solidFill>
              </a:rPr>
              <a:t>Top 5 product departments with highest frequency of product orders are produce, dairy eggs, snacks, beverages and frozen. Marketing can focus on the top 5 product departments but also can try to use ads to increase sales of some lower departments like alcohol and personal care.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sz="1700" baseline="0" dirty="0">
                <a:solidFill>
                  <a:srgbClr val="FEFFFF"/>
                </a:solidFill>
              </a:rPr>
              <a:t>To increase ordering of different products, could have target ads marketing the low and higher range products to try to increase sales across each age and marital status group. </a:t>
            </a:r>
            <a:r>
              <a:rPr lang="en-US" sz="1700" dirty="0">
                <a:solidFill>
                  <a:srgbClr val="FEFFFF"/>
                </a:solidFill>
              </a:rPr>
              <a:t>Marketing should focus advertisements to regular and new customers to increase max</a:t>
            </a:r>
            <a:r>
              <a:rPr lang="en-US" sz="1700" baseline="0" dirty="0">
                <a:solidFill>
                  <a:srgbClr val="FEFFFF"/>
                </a:solidFill>
              </a:rPr>
              <a:t> </a:t>
            </a:r>
            <a:r>
              <a:rPr lang="en-US" sz="1700" dirty="0">
                <a:solidFill>
                  <a:srgbClr val="FEFFFF"/>
                </a:solidFill>
              </a:rPr>
              <a:t>orders for them to become loyal customers.</a:t>
            </a:r>
            <a:r>
              <a:rPr lang="en-US" sz="1700" baseline="0" dirty="0">
                <a:solidFill>
                  <a:srgbClr val="FEFFFF"/>
                </a:solidFill>
              </a:rPr>
              <a:t> </a:t>
            </a:r>
          </a:p>
          <a:p>
            <a:endParaRPr lang="en-US" sz="1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2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CAB409D-CF64-08DD-347C-EB7B5AE55F93}"/>
              </a:ext>
            </a:extLst>
          </p:cNvPr>
          <p:cNvSpPr txBox="1">
            <a:spLocks/>
          </p:cNvSpPr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tabLst>
                <a:tab pos="228600" algn="l"/>
              </a:tabLst>
            </a:pP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</a:rPr>
              <a:t>Boat View Analysis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C275-56E3-6529-3EEF-8E0E10414AF0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895D82-EC44-37E4-0B90-1B38B9403908}"/>
              </a:ext>
            </a:extLst>
          </p:cNvPr>
          <p:cNvSpPr txBox="1">
            <a:spLocks/>
          </p:cNvSpPr>
          <p:nvPr/>
        </p:nvSpPr>
        <p:spPr>
          <a:xfrm>
            <a:off x="5418851" y="813835"/>
            <a:ext cx="6525220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9C0A3F-8F85-690F-D8DC-E91EB1D4FC1B}"/>
              </a:ext>
            </a:extLst>
          </p:cNvPr>
          <p:cNvSpPr txBox="1">
            <a:spLocks/>
          </p:cNvSpPr>
          <p:nvPr/>
        </p:nvSpPr>
        <p:spPr>
          <a:xfrm>
            <a:off x="5131108" y="649995"/>
            <a:ext cx="6525220" cy="500490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228600" algn="l"/>
              </a:tabLst>
            </a:pPr>
            <a:r>
              <a:rPr lang="en-US" sz="1100" b="1" dirty="0"/>
              <a:t>Project Objective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100" dirty="0"/>
              <a:t>Conduct exploratory analysis of boat data t</a:t>
            </a: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examine which variables, specifically country, price in EURO’s, length and width may impact the number of views a boat receives. 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Project Documents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hlinkClick r:id="rId3"/>
              </a:rPr>
              <a:t>Boat Views Analysis Tableau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hlinkClick r:id="rId4"/>
              </a:rPr>
              <a:t>GitHub Repository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/>
              <a:t>Dataset(s)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sourced and provided by Kaggle (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boat_data.cvs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1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Kaggle </a:t>
            </a:r>
            <a:r>
              <a:rPr lang="en-US" sz="11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boat_data</a:t>
            </a:r>
            <a:r>
              <a:rPr lang="en-US" sz="11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endParaRPr lang="en-US" sz="1100" u="sng" kern="1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Tools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Python, Python datatypes &amp; libraries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Quandl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Matplotlib,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Statsmodel.api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Folium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Quandl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 &amp; Jupyter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  <a:p>
            <a:pPr>
              <a:spcBef>
                <a:spcPts val="0"/>
              </a:spcBef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Sourcing Open Data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Relationships (scatterplots, correlation heatmaps, pair plots&amp; categorical plots)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Geographical Visualizations 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Learning: Regression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Machine Learning: Clustering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cs typeface="Calibri" panose="020F0502020204030204" pitchFamily="34" charset="0"/>
              </a:rPr>
              <a:t>Sourcing &amp; Analyzing Time Series Data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100" kern="0" dirty="0">
                <a:latin typeface="Calibri" panose="020F0502020204030204" pitchFamily="34" charset="0"/>
                <a:cs typeface="Calibri" panose="020F0502020204030204" pitchFamily="34" charset="0"/>
              </a:rPr>
              <a:t>Creating Data Dashboard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817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450"/>
            <a:ext cx="12218479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 </a:t>
            </a:r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26DEC39-655E-AD57-F068-81D3006E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626445"/>
            <a:ext cx="3584448" cy="2997536"/>
          </a:xfrm>
          <a:prstGeom prst="rect">
            <a:avLst/>
          </a:prstGeom>
        </p:spPr>
      </p:pic>
      <p:pic>
        <p:nvPicPr>
          <p:cNvPr id="10" name="Picture 9" descr="Chart, scatter chart">
            <a:extLst>
              <a:ext uri="{FF2B5EF4-FFF2-40B4-BE49-F238E27FC236}">
                <a16:creationId xmlns:a16="http://schemas.microsoft.com/office/drawing/2014/main" id="{A7FC5786-8509-CECA-2077-E8F4D22BD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9" y="2734056"/>
            <a:ext cx="3584448" cy="288626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9B75252-B81E-DF87-1A5B-CC8B5FC14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4" y="2331720"/>
            <a:ext cx="3584448" cy="3288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3B8453-8449-A2FF-EFDF-F6617FBAC96C}"/>
              </a:ext>
            </a:extLst>
          </p:cNvPr>
          <p:cNvSpPr txBox="1"/>
          <p:nvPr/>
        </p:nvSpPr>
        <p:spPr>
          <a:xfrm>
            <a:off x="470138" y="1526563"/>
            <a:ext cx="728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the dataset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connections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Formulating and testing hypothesis with analytical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079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C9B20-43EC-193C-3EDD-D44038D9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5561"/>
            <a:ext cx="12218479" cy="1325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Machine Learning &amp;Time Series Analysis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3F11E-331F-1DA5-FABB-4BC8454EFB35}"/>
              </a:ext>
            </a:extLst>
          </p:cNvPr>
          <p:cNvSpPr txBox="1"/>
          <p:nvPr/>
        </p:nvSpPr>
        <p:spPr>
          <a:xfrm>
            <a:off x="4138870" y="2312767"/>
            <a:ext cx="4072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Machine learning Analysis to examine: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Linear Regression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K-means Clustering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Time Series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3D1620-BA7D-89F5-5049-8C52A2702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2" y="1553192"/>
            <a:ext cx="3745679" cy="2330569"/>
          </a:xfrm>
          <a:prstGeom prst="rect">
            <a:avLst/>
          </a:prstGeom>
        </p:spPr>
      </p:pic>
      <p:pic>
        <p:nvPicPr>
          <p:cNvPr id="13" name="Picture 12" descr="Chart, scatter chart">
            <a:extLst>
              <a:ext uri="{FF2B5EF4-FFF2-40B4-BE49-F238E27FC236}">
                <a16:creationId xmlns:a16="http://schemas.microsoft.com/office/drawing/2014/main" id="{FA252FD0-0F53-EC42-850C-4ABAF1A4B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42" y="1616265"/>
            <a:ext cx="3749040" cy="2326915"/>
          </a:xfrm>
          <a:prstGeom prst="rect">
            <a:avLst/>
          </a:prstGeom>
        </p:spPr>
      </p:pic>
      <p:pic>
        <p:nvPicPr>
          <p:cNvPr id="15" name="Picture 14" descr="Chart">
            <a:extLst>
              <a:ext uri="{FF2B5EF4-FFF2-40B4-BE49-F238E27FC236}">
                <a16:creationId xmlns:a16="http://schemas.microsoft.com/office/drawing/2014/main" id="{3A7309B9-7239-25F0-3F99-E7C9EC00A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5" y="4400239"/>
            <a:ext cx="4919472" cy="1575441"/>
          </a:xfrm>
          <a:prstGeom prst="rect">
            <a:avLst/>
          </a:prstGeom>
        </p:spPr>
      </p:pic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C0D0D7B2-FC68-AE2F-C4A3-4CE339DF4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4398442"/>
            <a:ext cx="5157061" cy="15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AB409D-CF64-08DD-347C-EB7B5AE55F93}"/>
              </a:ext>
            </a:extLst>
          </p:cNvPr>
          <p:cNvSpPr txBox="1">
            <a:spLocks/>
          </p:cNvSpPr>
          <p:nvPr/>
        </p:nvSpPr>
        <p:spPr>
          <a:xfrm>
            <a:off x="934872" y="982272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tabLst>
                <a:tab pos="228600" algn="l"/>
              </a:tabLs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228600" algn="l"/>
              </a:tabLs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Boat View Insights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895D82-EC44-37E4-0B90-1B38B9403908}"/>
              </a:ext>
            </a:extLst>
          </p:cNvPr>
          <p:cNvSpPr txBox="1">
            <a:spLocks/>
          </p:cNvSpPr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>
              <a:buNone/>
            </a:pPr>
            <a:endParaRPr lang="en-US" sz="2400" dirty="0">
              <a:solidFill>
                <a:srgbClr val="FEFFFF"/>
              </a:solidFill>
            </a:endParaRPr>
          </a:p>
          <a:p>
            <a:pPr marL="62865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FEFFFF"/>
              </a:solidFill>
            </a:endParaRPr>
          </a:p>
          <a:p>
            <a:pPr marL="62865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EFFFF"/>
              </a:solidFill>
            </a:endParaRPr>
          </a:p>
          <a:p>
            <a:pPr marL="0"/>
            <a:endParaRPr lang="en-US" sz="2400" dirty="0">
              <a:solidFill>
                <a:srgbClr val="FEFFFF"/>
              </a:solidFill>
            </a:endParaRP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1030-6C44-D153-3337-21B468702FB8}"/>
              </a:ext>
            </a:extLst>
          </p:cNvPr>
          <p:cNvSpPr txBox="1"/>
          <p:nvPr/>
        </p:nvSpPr>
        <p:spPr>
          <a:xfrm>
            <a:off x="4894190" y="1632637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EFFFF"/>
              </a:solidFill>
            </a:endParaRPr>
          </a:p>
          <a:p>
            <a:pPr marL="57150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EFFFF"/>
              </a:solidFill>
            </a:endParaRPr>
          </a:p>
          <a:p>
            <a:pPr marL="57150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EFFFF"/>
                </a:solidFill>
              </a:rPr>
              <a:t>In analysis of the boat data and variables of Euro Price, Length, and Width there is no apparent relationship with the number of views a boat receives. 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</a:rPr>
              <a:t>In determining which factors impact views and price of boats other variables need to be considered which may include age, material, boat model, location etc., of the boat. 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</a:rPr>
              <a:t>Recommendation is for a</a:t>
            </a:r>
            <a:r>
              <a:rPr lang="en-US" sz="1800" baseline="0" dirty="0">
                <a:solidFill>
                  <a:srgbClr val="FEFFFF"/>
                </a:solidFill>
              </a:rPr>
              <a:t>dditional analysis performed to help </a:t>
            </a:r>
            <a:r>
              <a:rPr lang="en-US" dirty="0">
                <a:solidFill>
                  <a:srgbClr val="FEFFFF"/>
                </a:solidFill>
              </a:rPr>
              <a:t>gain better insight to what other variables may impact the number of boat views. </a:t>
            </a:r>
            <a:endParaRPr lang="en-US" sz="1800" baseline="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</a:rPr>
              <a:t>GameCo.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648587"/>
            <a:ext cx="6525220" cy="5624622"/>
          </a:xfrm>
        </p:spPr>
        <p:txBody>
          <a:bodyPr anchor="ctr">
            <a:normAutofit fontScale="70000" lnSpcReduction="2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400" b="1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2200" b="1" dirty="0"/>
              <a:t>Project Objective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2200" b="1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2200" dirty="0"/>
              <a:t>Perform descriptive analysis of video game data set to gain better insights to how GameCo’s new games will perform in the market. Respond to Executive team’s  key questions regarding data.</a:t>
            </a:r>
          </a:p>
          <a:p>
            <a:pPr marL="0" indent="0">
              <a:buNone/>
            </a:pPr>
            <a:r>
              <a:rPr lang="en-US" sz="2200" b="1" dirty="0"/>
              <a:t>Project Documents</a:t>
            </a:r>
          </a:p>
          <a:p>
            <a:pPr marL="0" indent="0">
              <a:buNone/>
            </a:pP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GameCo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Project Brief</a:t>
            </a: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GameCo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Presentation </a:t>
            </a: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/>
              <a:t>DataSet</a:t>
            </a:r>
            <a:endParaRPr lang="en-US" sz="2200" b="1" dirty="0"/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Video Game Sales  (1980-2016), Source -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VGChartz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b="1" dirty="0"/>
              <a:t>Software Tools</a:t>
            </a:r>
          </a:p>
          <a:p>
            <a:r>
              <a:rPr lang="en-US" sz="2200" dirty="0"/>
              <a:t>Excel</a:t>
            </a:r>
          </a:p>
          <a:p>
            <a:r>
              <a:rPr lang="en-US" sz="2200" dirty="0"/>
              <a:t>PowerPoint</a:t>
            </a:r>
          </a:p>
          <a:p>
            <a:pPr marL="0" indent="0">
              <a:buNone/>
            </a:pPr>
            <a:r>
              <a:rPr lang="en-US" sz="2200" b="1" dirty="0"/>
              <a:t>Skills</a:t>
            </a:r>
          </a:p>
          <a:p>
            <a:r>
              <a:rPr lang="en-US" sz="2200" dirty="0"/>
              <a:t>Data Set understanding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grouping &amp; summarization (Pivot Tables)</a:t>
            </a:r>
          </a:p>
          <a:p>
            <a:r>
              <a:rPr lang="en-US" sz="2200" dirty="0"/>
              <a:t>Analytical  Methods </a:t>
            </a:r>
          </a:p>
          <a:p>
            <a:r>
              <a:rPr lang="en-US" sz="2200" dirty="0"/>
              <a:t>Descriptive Analysis/Developing Insights </a:t>
            </a:r>
          </a:p>
          <a:p>
            <a:r>
              <a:rPr lang="en-US" sz="2200" dirty="0"/>
              <a:t>Visualization (build bar &amp; column charts, whisker &amp; scatter plots)</a:t>
            </a:r>
          </a:p>
          <a:p>
            <a:r>
              <a:rPr lang="en-US" sz="2200" dirty="0"/>
              <a:t>Storytelling Data Presentation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7338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5B71-EFFC-E738-4723-5579279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GameCo. Analysis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F8C33567-D4E3-C019-4C10-391A73D25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1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five-year historic sales by geographic regions in millions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by geographic region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not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stayed the same.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BDCC4-6A64-3A98-66CE-4DBC95965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2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five-year Percentage of Market Share by Region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 is surpassing North America sales in 2016, and Japan sales are trending upward in 2016.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8E298655-2C47-E037-6B06-815F7EA47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756920"/>
              </p:ext>
            </p:extLst>
          </p:nvPr>
        </p:nvGraphicFramePr>
        <p:xfrm>
          <a:off x="838199" y="3429000"/>
          <a:ext cx="5248137" cy="255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BC1B8876-BCC6-06C7-1D65-AF1C2A597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99338"/>
              </p:ext>
            </p:extLst>
          </p:nvPr>
        </p:nvGraphicFramePr>
        <p:xfrm>
          <a:off x="6096000" y="3429000"/>
          <a:ext cx="5085217" cy="255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6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2C67-8638-693E-AC51-BE347AF5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90689"/>
            <a:ext cx="10515599" cy="1052512"/>
          </a:xfrm>
        </p:spPr>
        <p:txBody>
          <a:bodyPr anchor="b"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3</a:t>
            </a:r>
            <a:b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Sum of Genre Regional Sales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Insight: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Genre sales across all regions are Action, Shooter, Sports and Role-Playing</a:t>
            </a:r>
            <a:endParaRPr lang="en-US" sz="18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15FF28-0621-EB04-C69A-BD1EFFC78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892824"/>
              </p:ext>
            </p:extLst>
          </p:nvPr>
        </p:nvGraphicFramePr>
        <p:xfrm>
          <a:off x="838199" y="2743201"/>
          <a:ext cx="10462871" cy="397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536ED1F-EAB6-CA9A-606B-43FB598257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GameCo. Analysis</a:t>
            </a:r>
          </a:p>
        </p:txBody>
      </p:sp>
    </p:spTree>
    <p:extLst>
      <p:ext uri="{BB962C8B-B14F-4D97-AF65-F5344CB8AC3E}">
        <p14:creationId xmlns:p14="http://schemas.microsoft.com/office/powerpoint/2010/main" val="9451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4000">
                <a:solidFill>
                  <a:srgbClr val="FFFFFF"/>
                </a:solidFill>
              </a:rPr>
              <a:t>GameCo.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Insights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EFFFF"/>
                </a:solidFill>
              </a:rPr>
              <a:t>North America and Europe regions top selling Genres (Action, Shooter, Sports)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Continue to allocate marketing dollars to top selling genres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Allocate additional marketing dollars to promote Role-Playing genre in these markets to try to generate additional interest /sales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endParaRPr lang="en-US" sz="2000">
              <a:solidFill>
                <a:srgbClr val="FEFF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EFFFF"/>
                </a:solidFill>
              </a:rPr>
              <a:t>Japan Region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Increase marketing dollars in top selling Genres of Action, Shooter, Sports to try to boost regional interest and sales 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Continue to allocate marketing dollars to Role – Playing genre 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endParaRPr lang="en-US" sz="200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5FAE3-C6DF-FF95-259C-3E52A6E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228600" algn="l"/>
              </a:tabLst>
            </a:pPr>
            <a:r>
              <a:rPr lang="en-US">
                <a:solidFill>
                  <a:srgbClr val="FFFFFF"/>
                </a:solidFill>
              </a:rPr>
              <a:t>Preparing for Influenza Season in US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5076-D469-8036-01AE-C87200EC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853" y="638681"/>
            <a:ext cx="6525220" cy="5118542"/>
          </a:xfrm>
        </p:spPr>
        <p:txBody>
          <a:bodyPr anchor="ctr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1100" b="1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100" b="1" dirty="0"/>
              <a:t>Project Objective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100" dirty="0"/>
              <a:t>Analysis of CDC and Census Historical Immunization Data to determine vulnerable populations, and where to send additional medical staffing resources for upcoming flu season.</a:t>
            </a:r>
          </a:p>
          <a:p>
            <a:pPr marL="0" indent="0">
              <a:buNone/>
            </a:pPr>
            <a:r>
              <a:rPr lang="en-US" sz="1100" b="1" dirty="0"/>
              <a:t>Project Documents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Influenza Project Brief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Influenza Project Management Plan 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5"/>
              </a:rPr>
              <a:t>Influenza Project Interim Report </a:t>
            </a:r>
            <a:endParaRPr lang="en-US" sz="1100" dirty="0"/>
          </a:p>
          <a:p>
            <a:pPr marL="0" indent="0">
              <a:buNone/>
            </a:pP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Tableau Presentation </a:t>
            </a:r>
            <a:endParaRPr lang="en-US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Vimeo Video Presentation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/>
              <a:t>Dataset(s)</a:t>
            </a:r>
            <a:endParaRPr lang="en-US" sz="1100" dirty="0">
              <a:hlinkClick r:id="rId8"/>
            </a:endParaRPr>
          </a:p>
          <a:p>
            <a:r>
              <a:rPr lang="en-US" sz="1100" dirty="0"/>
              <a:t>Influenza deaths by geography, time, age, and gender(2009-2017) – Source CDC</a:t>
            </a:r>
          </a:p>
          <a:p>
            <a:r>
              <a:rPr lang="en-US" sz="1100" dirty="0"/>
              <a:t>Population data by geography(2009-2017) – Source US Census Bureau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Tools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Vimeo – video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&amp; Analysis (Requirements. Project Plan)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Profiling &amp; Integrity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Measures, Transformation &amp; Integrations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Analysis &amp; Hypothesis Testing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&amp; Storytelling (Tableau)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Composition &amp; Comparison Charts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Visualization (Histograms, Box Plots, Scatter Plots, &amp; Bubble Charts)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&amp; Textual Analysis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Storytelling Data Presentation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562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6220-38C8-BDDA-2D70-A08636DD2F4F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effectLst/>
              </a:rPr>
              <a:t>Visualization pie chart displays total number of vulnerable and non-vulnerable population totals</a:t>
            </a:r>
            <a:r>
              <a:rPr lang="en-US" sz="1900" dirty="0"/>
              <a:t> from 2009-2017</a:t>
            </a:r>
          </a:p>
          <a:p>
            <a:pPr>
              <a:lnSpc>
                <a:spcPct val="90000"/>
              </a:lnSpc>
            </a:pPr>
            <a:endParaRPr lang="en-US" sz="19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effectLst/>
              </a:rPr>
              <a:t>Planning for Influenza Season</a:t>
            </a:r>
          </a:p>
          <a:p>
            <a:pPr marL="228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If states have a high number of vulnerable populations and deaths due to flu, then hospitalizations will be greater and medical staffing needs will be higher in demand. </a:t>
            </a:r>
          </a:p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Vulnerable Population: Identified by CDC as children under 5 years and adults over 65 years.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DAD3C-E5EB-D660-6C8D-91D6619E6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8E1D75E-2976-36EB-6A69-579C76EEDC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Influenza Season Analysis</a:t>
            </a:r>
          </a:p>
        </p:txBody>
      </p:sp>
    </p:spTree>
    <p:extLst>
      <p:ext uri="{BB962C8B-B14F-4D97-AF65-F5344CB8AC3E}">
        <p14:creationId xmlns:p14="http://schemas.microsoft.com/office/powerpoint/2010/main" val="97693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6220-38C8-BDDA-2D70-A08636DD2F4F}"/>
              </a:ext>
            </a:extLst>
          </p:cNvPr>
          <p:cNvSpPr txBox="1"/>
          <p:nvPr/>
        </p:nvSpPr>
        <p:spPr>
          <a:xfrm>
            <a:off x="836674" y="1325563"/>
            <a:ext cx="10515600" cy="83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</a:rPr>
              <a:t>States that have high numbers of vulnerable populations are impacted the most with influenza deaths (</a:t>
            </a:r>
            <a:r>
              <a:rPr lang="en-US" sz="1900" dirty="0"/>
              <a:t>2009-2017)</a:t>
            </a:r>
            <a:endParaRPr lang="en-US" sz="1900" dirty="0">
              <a:effectLst/>
            </a:endParaRP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E1D75E-2976-36EB-6A69-579C76EEDC8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88951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Influenza Season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D3942-5A62-EE1F-D6DB-A0D16EC4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26" y="2634624"/>
            <a:ext cx="7804298" cy="41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</TotalTime>
  <Words>1847</Words>
  <Application>Microsoft Office PowerPoint</Application>
  <PresentationFormat>Widescreen</PresentationFormat>
  <Paragraphs>285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DATA ANALYST PORTFOLIO </vt:lpstr>
      <vt:lpstr>Project Case Studies</vt:lpstr>
      <vt:lpstr>GameCo.   </vt:lpstr>
      <vt:lpstr>GameCo. Analysis</vt:lpstr>
      <vt:lpstr>Visualization 3 Shows Sum of Genre Regional Sales  Key Insight:  Top Genre sales across all regions are Action, Shooter, Sports and Role-Playing</vt:lpstr>
      <vt:lpstr>GameCo. Insights   </vt:lpstr>
      <vt:lpstr>Preparing for Influenza Season in US    </vt:lpstr>
      <vt:lpstr>PowerPoint Presentation</vt:lpstr>
      <vt:lpstr>PowerPoint Presentation</vt:lpstr>
      <vt:lpstr>PowerPoint Presentation</vt:lpstr>
      <vt:lpstr>PowerPoint Presentation</vt:lpstr>
      <vt:lpstr>Preparing for Influenza  Insights   </vt:lpstr>
      <vt:lpstr>Rockbuster Stealth    </vt:lpstr>
      <vt:lpstr>Rockbuster Stealth Analysis</vt:lpstr>
      <vt:lpstr>Rockbuster Stealth Analysis</vt:lpstr>
      <vt:lpstr>PowerPoint Presentation</vt:lpstr>
      <vt:lpstr>PowerPoint Presentation</vt:lpstr>
      <vt:lpstr>Instacart Grocery Store  </vt:lpstr>
      <vt:lpstr>Instacart Analysis</vt:lpstr>
      <vt:lpstr>Instacart Analysis</vt:lpstr>
      <vt:lpstr>Instacart Analysis</vt:lpstr>
      <vt:lpstr>PowerPoint Presentation</vt:lpstr>
      <vt:lpstr>PowerPoint Presentation</vt:lpstr>
      <vt:lpstr>Exploratory Data Analysis </vt:lpstr>
      <vt:lpstr>Machine Learning &amp;Time Series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PORTFOLIO</dc:title>
  <dc:creator>Denise Olson</dc:creator>
  <cp:lastModifiedBy>Denise Olson</cp:lastModifiedBy>
  <cp:revision>3</cp:revision>
  <dcterms:created xsi:type="dcterms:W3CDTF">2023-02-06T23:07:48Z</dcterms:created>
  <dcterms:modified xsi:type="dcterms:W3CDTF">2023-03-18T15:40:40Z</dcterms:modified>
</cp:coreProperties>
</file>