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60" r:id="rId2"/>
    <p:sldId id="352" r:id="rId3"/>
    <p:sldId id="348" r:id="rId4"/>
    <p:sldId id="357" r:id="rId5"/>
    <p:sldId id="358" r:id="rId6"/>
    <p:sldId id="359" r:id="rId7"/>
    <p:sldId id="361" r:id="rId8"/>
    <p:sldId id="351" r:id="rId9"/>
    <p:sldId id="35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well, Nick" initials="NC" lastIdx="1" clrIdx="0">
    <p:extLst>
      <p:ext uri="{19B8F6BF-5375-455C-9EA6-DF929625EA0E}">
        <p15:presenceInfo xmlns:p15="http://schemas.microsoft.com/office/powerpoint/2012/main" userId="Cowell, Ni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CE5"/>
    <a:srgbClr val="8EC251"/>
    <a:srgbClr val="E0595C"/>
    <a:srgbClr val="DF585B"/>
    <a:srgbClr val="FFFFFF"/>
    <a:srgbClr val="4E79A7"/>
    <a:srgbClr val="EDBD11"/>
    <a:srgbClr val="E7E6E6"/>
    <a:srgbClr val="C6EFCE"/>
    <a:srgbClr val="BEDB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7" autoAdjust="0"/>
    <p:restoredTop sz="95064" autoAdjust="0"/>
  </p:normalViewPr>
  <p:slideViewPr>
    <p:cSldViewPr snapToGrid="0" snapToObjects="1">
      <p:cViewPr varScale="1">
        <p:scale>
          <a:sx n="79" d="100"/>
          <a:sy n="79" d="100"/>
        </p:scale>
        <p:origin x="754" y="67"/>
      </p:cViewPr>
      <p:guideLst>
        <p:guide orient="horz" pos="228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16" d="100"/>
          <a:sy n="116" d="100"/>
        </p:scale>
        <p:origin x="51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450D16-9112-9047-9500-6D594F242183}" type="datetimeFigureOut">
              <a:rPr lang="en-US" smtClean="0"/>
              <a:t>10/23/2018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B2E0B8-C005-D04D-98FF-48FF6839BF5D}" type="slidenum">
              <a:rPr lang="en-US" smtClean="0"/>
              <a:t>‹#›</a:t>
            </a:fld>
            <a:endParaRPr lang="en-US" dirty="0"/>
          </a:p>
        </p:txBody>
      </p:sp>
    </p:spTree>
    <p:extLst>
      <p:ext uri="{BB962C8B-B14F-4D97-AF65-F5344CB8AC3E}">
        <p14:creationId xmlns:p14="http://schemas.microsoft.com/office/powerpoint/2010/main" val="1774396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63B34-899D-F04E-89CC-E657AC68B1EA}" type="datetimeFigureOut">
              <a:rPr lang="en-US" smtClean="0"/>
              <a:t>10/23/2018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FD4C41-7C91-794A-8E89-C74595253F55}" type="slidenum">
              <a:rPr lang="en-US" smtClean="0"/>
              <a:t>‹#›</a:t>
            </a:fld>
            <a:endParaRPr lang="en-US" dirty="0"/>
          </a:p>
        </p:txBody>
      </p:sp>
    </p:spTree>
    <p:extLst>
      <p:ext uri="{BB962C8B-B14F-4D97-AF65-F5344CB8AC3E}">
        <p14:creationId xmlns:p14="http://schemas.microsoft.com/office/powerpoint/2010/main" val="1985979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FBFD4C41-7C91-794A-8E89-C74595253F55}" type="slidenum">
              <a:rPr lang="en-US" smtClean="0"/>
              <a:t>8</a:t>
            </a:fld>
            <a:endParaRPr lang="en-US" dirty="0"/>
          </a:p>
        </p:txBody>
      </p:sp>
    </p:spTree>
    <p:extLst>
      <p:ext uri="{BB962C8B-B14F-4D97-AF65-F5344CB8AC3E}">
        <p14:creationId xmlns:p14="http://schemas.microsoft.com/office/powerpoint/2010/main" val="2614865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FBFD4C41-7C91-794A-8E89-C74595253F55}" type="slidenum">
              <a:rPr lang="en-US" smtClean="0"/>
              <a:t>9</a:t>
            </a:fld>
            <a:endParaRPr lang="en-US" dirty="0"/>
          </a:p>
        </p:txBody>
      </p:sp>
    </p:spTree>
    <p:extLst>
      <p:ext uri="{BB962C8B-B14F-4D97-AF65-F5344CB8AC3E}">
        <p14:creationId xmlns:p14="http://schemas.microsoft.com/office/powerpoint/2010/main" val="2869456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1213"/>
          <a:stretch/>
        </p:blipFill>
        <p:spPr>
          <a:xfrm flipH="1">
            <a:off x="9488128" y="0"/>
            <a:ext cx="2703872" cy="6858000"/>
          </a:xfrm>
          <a:prstGeom prst="rect">
            <a:avLst/>
          </a:prstGeom>
        </p:spPr>
      </p:pic>
      <p:sp>
        <p:nvSpPr>
          <p:cNvPr id="2" name="Title 1"/>
          <p:cNvSpPr>
            <a:spLocks noGrp="1"/>
          </p:cNvSpPr>
          <p:nvPr>
            <p:ph type="title" hasCustomPrompt="1"/>
          </p:nvPr>
        </p:nvSpPr>
        <p:spPr>
          <a:xfrm>
            <a:off x="393289" y="365125"/>
            <a:ext cx="9713770" cy="1325563"/>
          </a:xfrm>
        </p:spPr>
        <p:txBody>
          <a:bodyPr>
            <a:normAutofit/>
          </a:bodyPr>
          <a:lstStyle>
            <a:lvl1pPr>
              <a:defRPr sz="3200" baseline="0">
                <a:latin typeface="+mn-lt"/>
              </a:defRPr>
            </a:lvl1pPr>
          </a:lstStyle>
          <a:p>
            <a:r>
              <a:rPr lang="en-US" dirty="0"/>
              <a:t>Table of Contents or Agenda Slide</a:t>
            </a:r>
          </a:p>
        </p:txBody>
      </p:sp>
      <p:sp>
        <p:nvSpPr>
          <p:cNvPr id="4" name="Content Placeholder 3"/>
          <p:cNvSpPr>
            <a:spLocks noGrp="1"/>
          </p:cNvSpPr>
          <p:nvPr>
            <p:ph sz="quarter" idx="10" hasCustomPrompt="1"/>
          </p:nvPr>
        </p:nvSpPr>
        <p:spPr>
          <a:xfrm>
            <a:off x="1799301" y="1995488"/>
            <a:ext cx="8307757" cy="4276725"/>
          </a:xfrm>
        </p:spPr>
        <p:txBody>
          <a:bodyPr>
            <a:normAutofit/>
          </a:bodyPr>
          <a:lstStyle>
            <a:lvl1pPr marL="0" marR="0" indent="0" algn="l" defTabSz="914400" rtl="0" eaLnBrk="1" fontAlgn="auto" latinLnBrk="0" hangingPunct="1">
              <a:lnSpc>
                <a:spcPts val="3400"/>
              </a:lnSpc>
              <a:spcBef>
                <a:spcPts val="2000"/>
              </a:spcBef>
              <a:spcAft>
                <a:spcPts val="0"/>
              </a:spcAft>
              <a:buClrTx/>
              <a:buSzTx/>
              <a:buFont typeface="Arial"/>
              <a:buNone/>
              <a:tabLst/>
              <a:defRPr sz="2000" b="0" i="0">
                <a:solidFill>
                  <a:schemeClr val="bg1">
                    <a:lumMod val="50000"/>
                  </a:schemeClr>
                </a:solidFill>
                <a:latin typeface="+mn-lt"/>
                <a:ea typeface="Source Sans Pro Light" charset="0"/>
                <a:cs typeface="Source Sans Pro Light" charset="0"/>
              </a:defRPr>
            </a:lvl1pPr>
          </a:lstStyle>
          <a:p>
            <a:pPr lvl="0"/>
            <a:r>
              <a:rPr lang="en-US" dirty="0"/>
              <a:t>Lorem ipsum dolor sit </a:t>
            </a:r>
            <a:r>
              <a:rPr lang="en-US" dirty="0" err="1"/>
              <a:t>amet</a:t>
            </a:r>
            <a:endParaRPr lang="en-US" dirty="0"/>
          </a:p>
          <a:p>
            <a:pPr marL="0" marR="0" lvl="0" indent="0" algn="l" defTabSz="914400" rtl="0" eaLnBrk="1" fontAlgn="auto" latinLnBrk="0" hangingPunct="1">
              <a:lnSpc>
                <a:spcPts val="3400"/>
              </a:lnSpc>
              <a:spcBef>
                <a:spcPts val="2000"/>
              </a:spcBef>
              <a:spcAft>
                <a:spcPts val="0"/>
              </a:spcAft>
              <a:buClrTx/>
              <a:buSzTx/>
              <a:buFont typeface="Arial"/>
              <a:buNone/>
              <a:tabLst/>
              <a:defRPr/>
            </a:pPr>
            <a:r>
              <a:rPr lang="en-US" dirty="0"/>
              <a:t>Lorem ipsum dolor sit </a:t>
            </a:r>
            <a:r>
              <a:rPr lang="en-US" dirty="0" err="1"/>
              <a:t>amet</a:t>
            </a:r>
            <a:endParaRPr lang="en-US" dirty="0"/>
          </a:p>
          <a:p>
            <a:pPr marL="0" marR="0" lvl="0" indent="0" algn="l" defTabSz="914400" rtl="0" eaLnBrk="1" fontAlgn="auto" latinLnBrk="0" hangingPunct="1">
              <a:lnSpc>
                <a:spcPts val="3400"/>
              </a:lnSpc>
              <a:spcBef>
                <a:spcPts val="2000"/>
              </a:spcBef>
              <a:spcAft>
                <a:spcPts val="0"/>
              </a:spcAft>
              <a:buClrTx/>
              <a:buSzTx/>
              <a:buFont typeface="Arial"/>
              <a:buNone/>
              <a:tabLst/>
              <a:defRPr/>
            </a:pPr>
            <a:r>
              <a:rPr lang="en-US" dirty="0"/>
              <a:t>Lorem ipsum dolor sit </a:t>
            </a:r>
            <a:r>
              <a:rPr lang="en-US" dirty="0" err="1"/>
              <a:t>amet</a:t>
            </a:r>
            <a:endParaRPr lang="en-US" dirty="0"/>
          </a:p>
          <a:p>
            <a:pPr marL="0" marR="0" lvl="0" indent="0" algn="l" defTabSz="914400" rtl="0" eaLnBrk="1" fontAlgn="auto" latinLnBrk="0" hangingPunct="1">
              <a:lnSpc>
                <a:spcPts val="3400"/>
              </a:lnSpc>
              <a:spcBef>
                <a:spcPts val="2000"/>
              </a:spcBef>
              <a:spcAft>
                <a:spcPts val="0"/>
              </a:spcAft>
              <a:buClrTx/>
              <a:buSzTx/>
              <a:buFont typeface="Arial"/>
              <a:buNone/>
              <a:tabLst/>
              <a:defRPr/>
            </a:pPr>
            <a:r>
              <a:rPr lang="en-US" dirty="0"/>
              <a:t>Lorem ipsum dolor sit </a:t>
            </a:r>
            <a:r>
              <a:rPr lang="en-US" dirty="0" err="1"/>
              <a:t>amet</a:t>
            </a:r>
            <a:endParaRPr lang="en-US" dirty="0"/>
          </a:p>
          <a:p>
            <a:pPr marL="0" marR="0" lvl="0" indent="0" algn="l" defTabSz="914400" rtl="0" eaLnBrk="1" fontAlgn="auto" latinLnBrk="0" hangingPunct="1">
              <a:lnSpc>
                <a:spcPts val="3400"/>
              </a:lnSpc>
              <a:spcBef>
                <a:spcPts val="2000"/>
              </a:spcBef>
              <a:spcAft>
                <a:spcPts val="0"/>
              </a:spcAft>
              <a:buClrTx/>
              <a:buSzTx/>
              <a:buFont typeface="Arial"/>
              <a:buNone/>
              <a:tabLst/>
              <a:defRPr/>
            </a:pPr>
            <a:r>
              <a:rPr lang="en-US" dirty="0"/>
              <a:t>Lorem ipsum dolor sit </a:t>
            </a:r>
            <a:r>
              <a:rPr lang="en-US" dirty="0" err="1"/>
              <a:t>amet</a:t>
            </a:r>
            <a:endParaRPr lang="en-US" dirty="0"/>
          </a:p>
          <a:p>
            <a:pPr marL="0" marR="0" lvl="0" indent="0" algn="l" defTabSz="914400" rtl="0" eaLnBrk="1" fontAlgn="auto" latinLnBrk="0" hangingPunct="1">
              <a:lnSpc>
                <a:spcPts val="3400"/>
              </a:lnSpc>
              <a:spcBef>
                <a:spcPts val="2000"/>
              </a:spcBef>
              <a:spcAft>
                <a:spcPts val="0"/>
              </a:spcAft>
              <a:buClrTx/>
              <a:buSzTx/>
              <a:buFont typeface="Arial"/>
              <a:buNone/>
              <a:tabLst/>
              <a:defRPr/>
            </a:pPr>
            <a:r>
              <a:rPr lang="en-US" dirty="0"/>
              <a:t>Lorem ipsum dolor sit </a:t>
            </a:r>
            <a:r>
              <a:rPr lang="en-US" dirty="0" err="1"/>
              <a:t>amet</a:t>
            </a:r>
            <a:endParaRPr lang="en-US" dirty="0"/>
          </a:p>
        </p:txBody>
      </p:sp>
      <p:sp>
        <p:nvSpPr>
          <p:cNvPr id="5" name="Content Placeholder 3"/>
          <p:cNvSpPr>
            <a:spLocks noGrp="1"/>
          </p:cNvSpPr>
          <p:nvPr>
            <p:ph sz="quarter" idx="11" hasCustomPrompt="1"/>
          </p:nvPr>
        </p:nvSpPr>
        <p:spPr>
          <a:xfrm>
            <a:off x="393289" y="1995488"/>
            <a:ext cx="1297859" cy="4276725"/>
          </a:xfrm>
        </p:spPr>
        <p:txBody>
          <a:bodyPr>
            <a:normAutofit/>
          </a:bodyPr>
          <a:lstStyle>
            <a:lvl1pPr marL="0" marR="0" indent="0" algn="l" defTabSz="914400" rtl="0" eaLnBrk="1" fontAlgn="auto" latinLnBrk="0" hangingPunct="1">
              <a:lnSpc>
                <a:spcPts val="3400"/>
              </a:lnSpc>
              <a:spcBef>
                <a:spcPts val="2000"/>
              </a:spcBef>
              <a:spcAft>
                <a:spcPts val="0"/>
              </a:spcAft>
              <a:buClrTx/>
              <a:buSzTx/>
              <a:buFont typeface="Arial"/>
              <a:buNone/>
              <a:tabLst/>
              <a:defRPr sz="2000" b="1" i="0">
                <a:solidFill>
                  <a:schemeClr val="bg1">
                    <a:lumMod val="50000"/>
                  </a:schemeClr>
                </a:solidFill>
                <a:latin typeface="+mn-lt"/>
                <a:ea typeface="Source Sans Pro" charset="0"/>
                <a:cs typeface="Source Sans Pro" charset="0"/>
              </a:defRPr>
            </a:lvl1pPr>
          </a:lstStyle>
          <a:p>
            <a:pPr lvl="0"/>
            <a:r>
              <a:rPr lang="en-US" dirty="0"/>
              <a:t>1</a:t>
            </a:r>
          </a:p>
          <a:p>
            <a:pPr lvl="0"/>
            <a:r>
              <a:rPr lang="en-US" dirty="0"/>
              <a:t>4</a:t>
            </a:r>
          </a:p>
          <a:p>
            <a:pPr lvl="0"/>
            <a:r>
              <a:rPr lang="en-US" dirty="0"/>
              <a:t>8</a:t>
            </a:r>
          </a:p>
          <a:p>
            <a:pPr lvl="0"/>
            <a:r>
              <a:rPr lang="en-US" dirty="0"/>
              <a:t>12</a:t>
            </a:r>
          </a:p>
          <a:p>
            <a:pPr lvl="0"/>
            <a:r>
              <a:rPr lang="en-US" dirty="0"/>
              <a:t>16</a:t>
            </a:r>
          </a:p>
          <a:p>
            <a:pPr lvl="0"/>
            <a:r>
              <a:rPr lang="en-US" dirty="0"/>
              <a:t>20</a:t>
            </a:r>
          </a:p>
        </p:txBody>
      </p:sp>
    </p:spTree>
    <p:extLst>
      <p:ext uri="{BB962C8B-B14F-4D97-AF65-F5344CB8AC3E}">
        <p14:creationId xmlns:p14="http://schemas.microsoft.com/office/powerpoint/2010/main" val="209945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5840360"/>
            <a:ext cx="12192000" cy="1017639"/>
          </a:xfrm>
          <a:prstGeom prst="rect">
            <a:avLst/>
          </a:prstGeom>
        </p:spPr>
      </p:pic>
      <p:sp>
        <p:nvSpPr>
          <p:cNvPr id="2" name="Title 1"/>
          <p:cNvSpPr>
            <a:spLocks noGrp="1"/>
          </p:cNvSpPr>
          <p:nvPr>
            <p:ph type="ctrTitle"/>
          </p:nvPr>
        </p:nvSpPr>
        <p:spPr>
          <a:xfrm>
            <a:off x="422787" y="432620"/>
            <a:ext cx="11366090" cy="639096"/>
          </a:xfrm>
        </p:spPr>
        <p:txBody>
          <a:bodyPr anchor="t">
            <a:noAutofit/>
          </a:bodyPr>
          <a:lstStyle>
            <a:lvl1pPr algn="l">
              <a:defRPr sz="3200" b="0" i="0">
                <a:solidFill>
                  <a:schemeClr val="accent3"/>
                </a:solidFill>
                <a:latin typeface="+mn-lt"/>
                <a:ea typeface="Source Sans Pro Light" charset="0"/>
                <a:cs typeface="Source Sans Pro Light" charset="0"/>
              </a:defRPr>
            </a:lvl1pPr>
          </a:lstStyle>
          <a:p>
            <a:r>
              <a:rPr lang="en-US" dirty="0"/>
              <a:t>Click to edit Master title style</a:t>
            </a:r>
          </a:p>
        </p:txBody>
      </p:sp>
      <p:sp>
        <p:nvSpPr>
          <p:cNvPr id="3" name="Subtitle 2"/>
          <p:cNvSpPr>
            <a:spLocks noGrp="1"/>
          </p:cNvSpPr>
          <p:nvPr>
            <p:ph type="subTitle" idx="1"/>
          </p:nvPr>
        </p:nvSpPr>
        <p:spPr>
          <a:xfrm>
            <a:off x="422787" y="1071716"/>
            <a:ext cx="11366090" cy="540773"/>
          </a:xfrm>
        </p:spPr>
        <p:txBody>
          <a:bodyPr>
            <a:noAutofit/>
          </a:bodyPr>
          <a:lstStyle>
            <a:lvl1pPr marL="0" indent="0" algn="l">
              <a:buNone/>
              <a:defRPr sz="1800" b="0" i="0">
                <a:solidFill>
                  <a:schemeClr val="bg1">
                    <a:lumMod val="50000"/>
                  </a:schemeClr>
                </a:solidFill>
                <a:latin typeface="+mn-lt"/>
                <a:ea typeface="Source Sans Pro" charset="0"/>
                <a:cs typeface="Source Sans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Rectangle 9"/>
          <p:cNvSpPr/>
          <p:nvPr userDrawn="1"/>
        </p:nvSpPr>
        <p:spPr>
          <a:xfrm>
            <a:off x="422787" y="6484744"/>
            <a:ext cx="6096000" cy="230832"/>
          </a:xfrm>
          <a:prstGeom prst="rect">
            <a:avLst/>
          </a:prstGeom>
        </p:spPr>
        <p:txBody>
          <a:bodyPr>
            <a:spAutoFit/>
          </a:bodyPr>
          <a:lstStyle/>
          <a:p>
            <a:fld id="{C84F2FB2-4A16-1542-BD5E-F56870239E74}" type="slidenum">
              <a:rPr lang="en-US" sz="900" b="0" i="0" smtClean="0">
                <a:solidFill>
                  <a:schemeClr val="bg2">
                    <a:lumMod val="75000"/>
                  </a:schemeClr>
                </a:solidFill>
                <a:latin typeface="Source Sans Pro" charset="0"/>
                <a:ea typeface="Source Sans Pro" charset="0"/>
                <a:cs typeface="Source Sans Pro" charset="0"/>
                <a:sym typeface="Frutiger Next Pro Light" charset="0"/>
              </a:rPr>
              <a:pPr/>
              <a:t>‹#›</a:t>
            </a:fld>
            <a:r>
              <a:rPr lang="en-US" sz="900" b="0" i="0" dirty="0">
                <a:solidFill>
                  <a:schemeClr val="bg2">
                    <a:lumMod val="75000"/>
                  </a:schemeClr>
                </a:solidFill>
                <a:latin typeface="Source Sans Pro" charset="0"/>
                <a:ea typeface="Source Sans Pro" charset="0"/>
                <a:cs typeface="Source Sans Pro" charset="0"/>
                <a:sym typeface="Frutiger Next Pro Light" charset="0"/>
              </a:rPr>
              <a:t>  |  Copyright FirstDiscovery © 2018. All rights reserved</a:t>
            </a:r>
          </a:p>
        </p:txBody>
      </p:sp>
      <p:sp>
        <p:nvSpPr>
          <p:cNvPr id="14" name="Content Placeholder 13"/>
          <p:cNvSpPr>
            <a:spLocks noGrp="1"/>
          </p:cNvSpPr>
          <p:nvPr>
            <p:ph sz="quarter" idx="10"/>
          </p:nvPr>
        </p:nvSpPr>
        <p:spPr>
          <a:xfrm>
            <a:off x="422275" y="2035175"/>
            <a:ext cx="11366500" cy="3460750"/>
          </a:xfrm>
        </p:spPr>
        <p:txBody>
          <a:bodyPr>
            <a:normAutofit/>
          </a:bodyPr>
          <a:lstStyle>
            <a:lvl1pPr marL="0" indent="0">
              <a:lnSpc>
                <a:spcPts val="1800"/>
              </a:lnSpc>
              <a:buNone/>
              <a:defRPr sz="1300" b="0" i="0">
                <a:solidFill>
                  <a:schemeClr val="bg1">
                    <a:lumMod val="65000"/>
                  </a:schemeClr>
                </a:solidFill>
                <a:latin typeface="+mn-lt"/>
                <a:ea typeface="Source Sans Pro" charset="0"/>
                <a:cs typeface="Source Sans Pro" charset="0"/>
              </a:defRPr>
            </a:lvl1pPr>
            <a:lvl2pPr marL="457200" indent="0">
              <a:lnSpc>
                <a:spcPts val="1800"/>
              </a:lnSpc>
              <a:buNone/>
              <a:defRPr sz="1300" b="0" i="0">
                <a:solidFill>
                  <a:schemeClr val="bg1">
                    <a:lumMod val="65000"/>
                  </a:schemeClr>
                </a:solidFill>
                <a:latin typeface="+mn-lt"/>
                <a:ea typeface="Source Sans Pro" charset="0"/>
                <a:cs typeface="Source Sans Pro" charset="0"/>
              </a:defRPr>
            </a:lvl2pPr>
            <a:lvl3pPr marL="914400" indent="0">
              <a:lnSpc>
                <a:spcPts val="1800"/>
              </a:lnSpc>
              <a:buNone/>
              <a:defRPr sz="1300" b="0" i="0">
                <a:solidFill>
                  <a:schemeClr val="bg1">
                    <a:lumMod val="65000"/>
                  </a:schemeClr>
                </a:solidFill>
                <a:latin typeface="+mn-lt"/>
                <a:ea typeface="Source Sans Pro" charset="0"/>
                <a:cs typeface="Source Sans Pro" charset="0"/>
              </a:defRPr>
            </a:lvl3pPr>
            <a:lvl4pPr marL="1371600" indent="0">
              <a:lnSpc>
                <a:spcPts val="1800"/>
              </a:lnSpc>
              <a:buNone/>
              <a:defRPr sz="1300" b="0" i="0">
                <a:solidFill>
                  <a:schemeClr val="bg1">
                    <a:lumMod val="65000"/>
                  </a:schemeClr>
                </a:solidFill>
                <a:latin typeface="+mn-lt"/>
                <a:ea typeface="Source Sans Pro" charset="0"/>
                <a:cs typeface="Source Sans Pro" charset="0"/>
              </a:defRPr>
            </a:lvl4pPr>
            <a:lvl5pPr marL="1828800" indent="0">
              <a:lnSpc>
                <a:spcPts val="1800"/>
              </a:lnSpc>
              <a:buNone/>
              <a:defRPr sz="1300" b="0" i="0">
                <a:solidFill>
                  <a:schemeClr val="bg1">
                    <a:lumMod val="65000"/>
                  </a:schemeClr>
                </a:solidFill>
                <a:latin typeface="+mn-lt"/>
                <a:ea typeface="Source Sans Pro" charset="0"/>
                <a:cs typeface="Source Sans Pro"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944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Pictur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0" y="5840360"/>
            <a:ext cx="12192000" cy="1017639"/>
          </a:xfrm>
          <a:prstGeom prst="rect">
            <a:avLst/>
          </a:prstGeom>
        </p:spPr>
      </p:pic>
      <p:sp>
        <p:nvSpPr>
          <p:cNvPr id="2" name="Title 1"/>
          <p:cNvSpPr>
            <a:spLocks noGrp="1"/>
          </p:cNvSpPr>
          <p:nvPr>
            <p:ph type="ctrTitle"/>
          </p:nvPr>
        </p:nvSpPr>
        <p:spPr>
          <a:xfrm>
            <a:off x="422787" y="432620"/>
            <a:ext cx="11366090" cy="643855"/>
          </a:xfrm>
        </p:spPr>
        <p:txBody>
          <a:bodyPr anchor="t">
            <a:noAutofit/>
          </a:bodyPr>
          <a:lstStyle>
            <a:lvl1pPr algn="l">
              <a:defRPr sz="3200" b="0" i="0">
                <a:solidFill>
                  <a:schemeClr val="accent3"/>
                </a:solidFill>
                <a:latin typeface="+mn-lt"/>
                <a:ea typeface="Source Sans Pro Light" charset="0"/>
                <a:cs typeface="Source Sans Pro Light" charset="0"/>
              </a:defRPr>
            </a:lvl1pPr>
          </a:lstStyle>
          <a:p>
            <a:r>
              <a:rPr lang="en-US" dirty="0"/>
              <a:t>Click to edit Master title style</a:t>
            </a:r>
          </a:p>
        </p:txBody>
      </p:sp>
      <p:sp>
        <p:nvSpPr>
          <p:cNvPr id="3" name="Subtitle 2"/>
          <p:cNvSpPr>
            <a:spLocks noGrp="1"/>
          </p:cNvSpPr>
          <p:nvPr>
            <p:ph type="subTitle" idx="1"/>
          </p:nvPr>
        </p:nvSpPr>
        <p:spPr>
          <a:xfrm>
            <a:off x="422787" y="1076475"/>
            <a:ext cx="11366090" cy="540773"/>
          </a:xfrm>
        </p:spPr>
        <p:txBody>
          <a:bodyPr>
            <a:noAutofit/>
          </a:bodyPr>
          <a:lstStyle>
            <a:lvl1pPr marL="0" indent="0" algn="l">
              <a:buNone/>
              <a:defRPr sz="1800" b="0" i="0">
                <a:solidFill>
                  <a:schemeClr val="bg1">
                    <a:lumMod val="50000"/>
                  </a:schemeClr>
                </a:solidFill>
                <a:latin typeface="+mn-lt"/>
                <a:ea typeface="Source Sans Pro" charset="0"/>
                <a:cs typeface="Source Sans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Content Placeholder 13"/>
          <p:cNvSpPr>
            <a:spLocks noGrp="1"/>
          </p:cNvSpPr>
          <p:nvPr>
            <p:ph sz="quarter" idx="10"/>
          </p:nvPr>
        </p:nvSpPr>
        <p:spPr>
          <a:xfrm>
            <a:off x="422275" y="2035175"/>
            <a:ext cx="5300099" cy="3706750"/>
          </a:xfrm>
        </p:spPr>
        <p:txBody>
          <a:bodyPr>
            <a:normAutofit/>
          </a:bodyPr>
          <a:lstStyle>
            <a:lvl1pPr marL="0" indent="0">
              <a:lnSpc>
                <a:spcPts val="1800"/>
              </a:lnSpc>
              <a:buNone/>
              <a:defRPr sz="1300" b="0" i="0">
                <a:solidFill>
                  <a:schemeClr val="bg1">
                    <a:lumMod val="65000"/>
                  </a:schemeClr>
                </a:solidFill>
                <a:latin typeface="+mn-lt"/>
                <a:ea typeface="Source Sans Pro" charset="0"/>
                <a:cs typeface="Source Sans Pro" charset="0"/>
              </a:defRPr>
            </a:lvl1pPr>
            <a:lvl2pPr marL="457200" indent="0">
              <a:lnSpc>
                <a:spcPts val="1800"/>
              </a:lnSpc>
              <a:buNone/>
              <a:defRPr sz="1300" b="0" i="0">
                <a:solidFill>
                  <a:schemeClr val="bg1">
                    <a:lumMod val="65000"/>
                  </a:schemeClr>
                </a:solidFill>
                <a:latin typeface="+mn-lt"/>
                <a:ea typeface="Source Sans Pro" charset="0"/>
                <a:cs typeface="Source Sans Pro" charset="0"/>
              </a:defRPr>
            </a:lvl2pPr>
            <a:lvl3pPr marL="914400" indent="0">
              <a:lnSpc>
                <a:spcPts val="1800"/>
              </a:lnSpc>
              <a:buNone/>
              <a:defRPr sz="1300" b="0" i="0">
                <a:solidFill>
                  <a:schemeClr val="bg1">
                    <a:lumMod val="65000"/>
                  </a:schemeClr>
                </a:solidFill>
                <a:latin typeface="+mn-lt"/>
                <a:ea typeface="Source Sans Pro" charset="0"/>
                <a:cs typeface="Source Sans Pro" charset="0"/>
              </a:defRPr>
            </a:lvl3pPr>
            <a:lvl4pPr marL="1371600" indent="0">
              <a:lnSpc>
                <a:spcPts val="1800"/>
              </a:lnSpc>
              <a:buNone/>
              <a:defRPr sz="1300" b="0" i="0">
                <a:solidFill>
                  <a:schemeClr val="bg1">
                    <a:lumMod val="65000"/>
                  </a:schemeClr>
                </a:solidFill>
                <a:latin typeface="+mn-lt"/>
                <a:ea typeface="Source Sans Pro" charset="0"/>
                <a:cs typeface="Source Sans Pro" charset="0"/>
              </a:defRPr>
            </a:lvl4pPr>
            <a:lvl5pPr marL="1828800" indent="0">
              <a:lnSpc>
                <a:spcPts val="1800"/>
              </a:lnSpc>
              <a:buNone/>
              <a:defRPr sz="1300" b="0" i="0">
                <a:solidFill>
                  <a:schemeClr val="bg1">
                    <a:lumMod val="65000"/>
                  </a:schemeClr>
                </a:solidFill>
                <a:latin typeface="+mn-lt"/>
                <a:ea typeface="Source Sans Pro" charset="0"/>
                <a:cs typeface="Source Sans Pro"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1"/>
          </p:nvPr>
        </p:nvSpPr>
        <p:spPr>
          <a:xfrm>
            <a:off x="6272213" y="2035175"/>
            <a:ext cx="5516562" cy="3706813"/>
          </a:xfrm>
        </p:spPr>
        <p:txBody>
          <a:bodyPr/>
          <a:lstStyle>
            <a:lvl1pPr>
              <a:defRPr>
                <a:latin typeface="+mn-lt"/>
              </a:defRPr>
            </a:lvl1pPr>
          </a:lstStyle>
          <a:p>
            <a:endParaRPr lang="en-US" dirty="0"/>
          </a:p>
        </p:txBody>
      </p:sp>
      <p:sp>
        <p:nvSpPr>
          <p:cNvPr id="10" name="Rectangle 9"/>
          <p:cNvSpPr/>
          <p:nvPr userDrawn="1"/>
        </p:nvSpPr>
        <p:spPr>
          <a:xfrm>
            <a:off x="422787" y="6484744"/>
            <a:ext cx="6096000" cy="230832"/>
          </a:xfrm>
          <a:prstGeom prst="rect">
            <a:avLst/>
          </a:prstGeom>
        </p:spPr>
        <p:txBody>
          <a:bodyPr>
            <a:spAutoFit/>
          </a:bodyPr>
          <a:lstStyle/>
          <a:p>
            <a:fld id="{C84F2FB2-4A16-1542-BD5E-F56870239E74}" type="slidenum">
              <a:rPr lang="en-US" sz="900" b="0" i="0" smtClean="0">
                <a:solidFill>
                  <a:schemeClr val="bg2">
                    <a:lumMod val="75000"/>
                  </a:schemeClr>
                </a:solidFill>
                <a:latin typeface="Source Sans Pro" charset="0"/>
                <a:ea typeface="Source Sans Pro" charset="0"/>
                <a:cs typeface="Source Sans Pro" charset="0"/>
                <a:sym typeface="Frutiger Next Pro Light" charset="0"/>
              </a:rPr>
              <a:pPr/>
              <a:t>‹#›</a:t>
            </a:fld>
            <a:r>
              <a:rPr lang="en-US" sz="900" b="0" i="0" dirty="0">
                <a:solidFill>
                  <a:schemeClr val="bg2">
                    <a:lumMod val="75000"/>
                  </a:schemeClr>
                </a:solidFill>
                <a:latin typeface="Source Sans Pro" charset="0"/>
                <a:ea typeface="Source Sans Pro" charset="0"/>
                <a:cs typeface="Source Sans Pro" charset="0"/>
                <a:sym typeface="Frutiger Next Pro Light" charset="0"/>
              </a:rPr>
              <a:t>  |  Copyright FirstDiscovery © 2018. All rights reserved</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0" i="0">
                <a:solidFill>
                  <a:schemeClr val="accent3"/>
                </a:solidFill>
                <a:latin typeface="+mn-lt"/>
                <a:ea typeface="Source Sans Pro Light" charset="0"/>
                <a:cs typeface="Source Sans Pro Light" charset="0"/>
              </a:defRPr>
            </a:lvl1pPr>
          </a:lstStyle>
          <a:p>
            <a:r>
              <a:rPr lang="en-US" dirty="0"/>
              <a:t>Click to edit Master title style</a:t>
            </a:r>
          </a:p>
        </p:txBody>
      </p:sp>
      <p:sp>
        <p:nvSpPr>
          <p:cNvPr id="7" name="Rectangle 6"/>
          <p:cNvSpPr/>
          <p:nvPr userDrawn="1"/>
        </p:nvSpPr>
        <p:spPr>
          <a:xfrm>
            <a:off x="422787" y="6484744"/>
            <a:ext cx="6096000" cy="230832"/>
          </a:xfrm>
          <a:prstGeom prst="rect">
            <a:avLst/>
          </a:prstGeom>
        </p:spPr>
        <p:txBody>
          <a:bodyPr>
            <a:spAutoFit/>
          </a:bodyPr>
          <a:lstStyle/>
          <a:p>
            <a:fld id="{C84F2FB2-4A16-1542-BD5E-F56870239E74}" type="slidenum">
              <a:rPr lang="en-US" sz="900" b="0" i="0" smtClean="0">
                <a:solidFill>
                  <a:schemeClr val="bg2">
                    <a:lumMod val="75000"/>
                  </a:schemeClr>
                </a:solidFill>
                <a:latin typeface="Source Sans Pro" charset="0"/>
                <a:ea typeface="Source Sans Pro" charset="0"/>
                <a:cs typeface="Source Sans Pro" charset="0"/>
                <a:sym typeface="Frutiger Next Pro Light" charset="0"/>
              </a:rPr>
              <a:pPr/>
              <a:t>‹#›</a:t>
            </a:fld>
            <a:r>
              <a:rPr lang="en-US" sz="900" b="0" i="0" dirty="0">
                <a:solidFill>
                  <a:schemeClr val="bg2">
                    <a:lumMod val="75000"/>
                  </a:schemeClr>
                </a:solidFill>
                <a:latin typeface="Source Sans Pro" charset="0"/>
                <a:ea typeface="Source Sans Pro" charset="0"/>
                <a:cs typeface="Source Sans Pro" charset="0"/>
                <a:sym typeface="Frutiger Next Pro Light" charset="0"/>
              </a:rPr>
              <a:t>  |  Copyright FirstDiscovery © 2018. All rights reserved</a:t>
            </a:r>
          </a:p>
        </p:txBody>
      </p:sp>
    </p:spTree>
    <p:extLst>
      <p:ext uri="{BB962C8B-B14F-4D97-AF65-F5344CB8AC3E}">
        <p14:creationId xmlns:p14="http://schemas.microsoft.com/office/powerpoint/2010/main" val="159156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60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599" y="341377"/>
            <a:ext cx="11070336" cy="841375"/>
          </a:xfrm>
        </p:spPr>
        <p:txBody>
          <a:bodyPr/>
          <a:lstStyle/>
          <a:p>
            <a:r>
              <a:rPr lang="en-US" dirty="0"/>
              <a:t>Click to edit Master title style</a:t>
            </a:r>
          </a:p>
        </p:txBody>
      </p:sp>
      <p:sp>
        <p:nvSpPr>
          <p:cNvPr id="3" name="Chart Placeholder 2"/>
          <p:cNvSpPr>
            <a:spLocks noGrp="1"/>
          </p:cNvSpPr>
          <p:nvPr>
            <p:ph type="chart" idx="1"/>
          </p:nvPr>
        </p:nvSpPr>
        <p:spPr>
          <a:xfrm>
            <a:off x="609599" y="1219200"/>
            <a:ext cx="11070336" cy="51562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DAB8E75-9F47-4E0D-A38F-0F2FF38EA2C3}" type="slidenum">
              <a:rPr lang="en-US" altLang="en-US"/>
              <a:pPr>
                <a:defRPr/>
              </a:pPr>
              <a:t>‹#›</a:t>
            </a:fld>
            <a:endParaRPr lang="en-US" altLang="en-US" dirty="0"/>
          </a:p>
        </p:txBody>
      </p:sp>
    </p:spTree>
    <p:extLst>
      <p:ext uri="{BB962C8B-B14F-4D97-AF65-F5344CB8AC3E}">
        <p14:creationId xmlns:p14="http://schemas.microsoft.com/office/powerpoint/2010/main" val="2703854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6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4" name="TextBox 3"/>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25180972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3289" y="365125"/>
            <a:ext cx="11395587"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93289" y="1825626"/>
            <a:ext cx="11395587" cy="39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82682281-CFE3-4C76-A2CA-0BD67D17D102}"/>
              </a:ext>
            </a:extLst>
          </p:cNvPr>
          <p:cNvSpPr/>
          <p:nvPr userDrawn="1"/>
        </p:nvSpPr>
        <p:spPr>
          <a:xfrm>
            <a:off x="422787" y="6484744"/>
            <a:ext cx="6096000" cy="230832"/>
          </a:xfrm>
          <a:prstGeom prst="rect">
            <a:avLst/>
          </a:prstGeom>
        </p:spPr>
        <p:txBody>
          <a:bodyPr>
            <a:spAutoFit/>
          </a:bodyPr>
          <a:lstStyle/>
          <a:p>
            <a:fld id="{C84F2FB2-4A16-1542-BD5E-F56870239E74}" type="slidenum">
              <a:rPr lang="en-US" sz="900" b="0" i="0" smtClean="0">
                <a:solidFill>
                  <a:schemeClr val="bg2">
                    <a:lumMod val="75000"/>
                  </a:schemeClr>
                </a:solidFill>
                <a:latin typeface="Source Sans Pro" charset="0"/>
                <a:ea typeface="Source Sans Pro" charset="0"/>
                <a:cs typeface="Source Sans Pro" charset="0"/>
                <a:sym typeface="Frutiger Next Pro Light" charset="0"/>
              </a:rPr>
              <a:pPr/>
              <a:t>‹#›</a:t>
            </a:fld>
            <a:r>
              <a:rPr lang="en-US" sz="900" b="0" i="0" dirty="0">
                <a:solidFill>
                  <a:schemeClr val="bg2">
                    <a:lumMod val="75000"/>
                  </a:schemeClr>
                </a:solidFill>
                <a:latin typeface="Source Sans Pro" charset="0"/>
                <a:ea typeface="Source Sans Pro" charset="0"/>
                <a:cs typeface="Source Sans Pro" charset="0"/>
                <a:sym typeface="Frutiger Next Pro Light" charset="0"/>
              </a:rPr>
              <a:t>  |  Copyright FirstDiscovery © 2018. All rights reserved</a:t>
            </a:r>
          </a:p>
        </p:txBody>
      </p:sp>
    </p:spTree>
    <p:extLst>
      <p:ext uri="{BB962C8B-B14F-4D97-AF65-F5344CB8AC3E}">
        <p14:creationId xmlns:p14="http://schemas.microsoft.com/office/powerpoint/2010/main" val="374612603"/>
      </p:ext>
    </p:extLst>
  </p:cSld>
  <p:clrMap bg1="lt1" tx1="dk1" bg2="lt2" tx2="dk2" accent1="accent1" accent2="accent2" accent3="accent3" accent4="accent4" accent5="accent5" accent6="accent6" hlink="hlink" folHlink="folHlink"/>
  <p:sldLayoutIdLst>
    <p:sldLayoutId id="2147483666" r:id="rId1"/>
    <p:sldLayoutId id="2147483649" r:id="rId2"/>
    <p:sldLayoutId id="2147483656" r:id="rId3"/>
    <p:sldLayoutId id="2147483654" r:id="rId4"/>
    <p:sldLayoutId id="2147483657" r:id="rId5"/>
    <p:sldLayoutId id="2147483667" r:id="rId6"/>
    <p:sldLayoutId id="2147483668" r:id="rId7"/>
  </p:sldLayoutIdLst>
  <p:txStyles>
    <p:titleStyle>
      <a:lvl1pPr algn="l" defTabSz="914400" rtl="0" eaLnBrk="1" latinLnBrk="0" hangingPunct="1">
        <a:lnSpc>
          <a:spcPct val="90000"/>
        </a:lnSpc>
        <a:spcBef>
          <a:spcPct val="0"/>
        </a:spcBef>
        <a:buNone/>
        <a:defRPr sz="3200" b="0" i="0" kern="1200">
          <a:solidFill>
            <a:schemeClr val="accent3"/>
          </a:solidFill>
          <a:latin typeface="+mn-lt"/>
          <a:ea typeface="Source Sans Pro Light" charset="0"/>
          <a:cs typeface="Source Sans Pro Light" charset="0"/>
        </a:defRPr>
      </a:lvl1pPr>
    </p:titleStyle>
    <p:bodyStyle>
      <a:lvl1pPr marL="228600" indent="-228600" algn="l" defTabSz="914400" rtl="0" eaLnBrk="1" latinLnBrk="0" hangingPunct="1">
        <a:lnSpc>
          <a:spcPts val="1800"/>
        </a:lnSpc>
        <a:spcBef>
          <a:spcPts val="1000"/>
        </a:spcBef>
        <a:buFont typeface="Arial"/>
        <a:buChar char="•"/>
        <a:defRPr sz="1300" b="0" i="0" kern="1200">
          <a:solidFill>
            <a:schemeClr val="bg1">
              <a:lumMod val="65000"/>
            </a:schemeClr>
          </a:solidFill>
          <a:latin typeface="+mn-lt"/>
          <a:ea typeface="Source Sans Pro" charset="0"/>
          <a:cs typeface="Source Sans Pro" charset="0"/>
        </a:defRPr>
      </a:lvl1pPr>
      <a:lvl2pPr marL="685800" indent="-228600" algn="l" defTabSz="914400" rtl="0" eaLnBrk="1" latinLnBrk="0" hangingPunct="1">
        <a:lnSpc>
          <a:spcPts val="1800"/>
        </a:lnSpc>
        <a:spcBef>
          <a:spcPts val="1000"/>
        </a:spcBef>
        <a:buFont typeface="Arial"/>
        <a:buChar char="•"/>
        <a:defRPr sz="1300" b="0" i="0" kern="1200">
          <a:solidFill>
            <a:schemeClr val="bg1">
              <a:lumMod val="65000"/>
            </a:schemeClr>
          </a:solidFill>
          <a:latin typeface="+mn-lt"/>
          <a:ea typeface="Source Sans Pro" charset="0"/>
          <a:cs typeface="Source Sans Pro" charset="0"/>
        </a:defRPr>
      </a:lvl2pPr>
      <a:lvl3pPr marL="1143000" indent="-228600" algn="l" defTabSz="914400" rtl="0" eaLnBrk="1" latinLnBrk="0" hangingPunct="1">
        <a:lnSpc>
          <a:spcPts val="1800"/>
        </a:lnSpc>
        <a:spcBef>
          <a:spcPts val="1000"/>
        </a:spcBef>
        <a:buFont typeface="Arial"/>
        <a:buChar char="•"/>
        <a:defRPr sz="1300" b="0" i="0" kern="1200">
          <a:solidFill>
            <a:schemeClr val="bg1">
              <a:lumMod val="65000"/>
            </a:schemeClr>
          </a:solidFill>
          <a:latin typeface="+mn-lt"/>
          <a:ea typeface="Source Sans Pro" charset="0"/>
          <a:cs typeface="Source Sans Pro" charset="0"/>
        </a:defRPr>
      </a:lvl3pPr>
      <a:lvl4pPr marL="1600200" indent="-228600" algn="l" defTabSz="914400" rtl="0" eaLnBrk="1" latinLnBrk="0" hangingPunct="1">
        <a:lnSpc>
          <a:spcPts val="1800"/>
        </a:lnSpc>
        <a:spcBef>
          <a:spcPts val="1000"/>
        </a:spcBef>
        <a:buFont typeface="Arial"/>
        <a:buChar char="•"/>
        <a:defRPr sz="1300" b="0" i="0" kern="1200">
          <a:solidFill>
            <a:schemeClr val="bg1">
              <a:lumMod val="65000"/>
            </a:schemeClr>
          </a:solidFill>
          <a:latin typeface="+mn-lt"/>
          <a:ea typeface="Source Sans Pro" charset="0"/>
          <a:cs typeface="Source Sans Pro" charset="0"/>
        </a:defRPr>
      </a:lvl4pPr>
      <a:lvl5pPr marL="2057400" indent="-228600" algn="l" defTabSz="914400" rtl="0" eaLnBrk="1" latinLnBrk="0" hangingPunct="1">
        <a:lnSpc>
          <a:spcPts val="1800"/>
        </a:lnSpc>
        <a:spcBef>
          <a:spcPts val="1000"/>
        </a:spcBef>
        <a:buFont typeface="Arial"/>
        <a:buChar char="•"/>
        <a:defRPr sz="1300" b="0" i="0" kern="1200">
          <a:solidFill>
            <a:schemeClr val="bg1">
              <a:lumMod val="65000"/>
            </a:schemeClr>
          </a:solidFill>
          <a:latin typeface="+mn-lt"/>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B385C2-8BF5-44C2-BB97-10061D691B37}"/>
              </a:ext>
            </a:extLst>
          </p:cNvPr>
          <p:cNvSpPr/>
          <p:nvPr/>
        </p:nvSpPr>
        <p:spPr>
          <a:xfrm>
            <a:off x="2741951" y="2409669"/>
            <a:ext cx="6708098" cy="2038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00" b="1" dirty="0">
                <a:solidFill>
                  <a:schemeClr val="accent1"/>
                </a:solidFill>
                <a:latin typeface="Verdana" panose="020B0604030504040204" pitchFamily="34" charset="0"/>
                <a:ea typeface="Verdana" panose="020B0604030504040204" pitchFamily="34" charset="0"/>
                <a:cs typeface="Verdana" panose="020B0604030504040204" pitchFamily="34" charset="0"/>
              </a:rPr>
              <a:t>FirstDiscovery LLC</a:t>
            </a:r>
          </a:p>
        </p:txBody>
      </p:sp>
      <p:sp>
        <p:nvSpPr>
          <p:cNvPr id="3" name="Rectangle 2">
            <a:extLst>
              <a:ext uri="{FF2B5EF4-FFF2-40B4-BE49-F238E27FC236}">
                <a16:creationId xmlns:a16="http://schemas.microsoft.com/office/drawing/2014/main" id="{3BF88B78-DECA-4DA9-B3A6-EB2C28D0A87F}"/>
              </a:ext>
            </a:extLst>
          </p:cNvPr>
          <p:cNvSpPr/>
          <p:nvPr/>
        </p:nvSpPr>
        <p:spPr>
          <a:xfrm>
            <a:off x="2037601" y="3845129"/>
            <a:ext cx="8116799" cy="5368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Pricing Strategy, Supply Chain, and BI Solution Services</a:t>
            </a:r>
          </a:p>
        </p:txBody>
      </p:sp>
    </p:spTree>
    <p:extLst>
      <p:ext uri="{BB962C8B-B14F-4D97-AF65-F5344CB8AC3E}">
        <p14:creationId xmlns:p14="http://schemas.microsoft.com/office/powerpoint/2010/main" val="116585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solidFill>
                  <a:schemeClr val="tx1"/>
                </a:solidFill>
              </a:rPr>
              <a:t>Agenda</a:t>
            </a:r>
          </a:p>
        </p:txBody>
      </p:sp>
      <p:graphicFrame>
        <p:nvGraphicFramePr>
          <p:cNvPr id="5" name="Table 4"/>
          <p:cNvGraphicFramePr>
            <a:graphicFrameLocks noGrp="1"/>
          </p:cNvGraphicFramePr>
          <p:nvPr>
            <p:extLst>
              <p:ext uri="{D42A27DB-BD31-4B8C-83A1-F6EECF244321}">
                <p14:modId xmlns:p14="http://schemas.microsoft.com/office/powerpoint/2010/main" val="1748084324"/>
              </p:ext>
            </p:extLst>
          </p:nvPr>
        </p:nvGraphicFramePr>
        <p:xfrm>
          <a:off x="469900" y="1302229"/>
          <a:ext cx="8128001" cy="2962650"/>
        </p:xfrm>
        <a:graphic>
          <a:graphicData uri="http://schemas.openxmlformats.org/drawingml/2006/table">
            <a:tbl>
              <a:tblPr firstRow="1" bandRow="1">
                <a:tableStyleId>{5C22544A-7EE6-4342-B048-85BDC9FD1C3A}</a:tableStyleId>
              </a:tblPr>
              <a:tblGrid>
                <a:gridCol w="859147">
                  <a:extLst>
                    <a:ext uri="{9D8B030D-6E8A-4147-A177-3AD203B41FA5}">
                      <a16:colId xmlns:a16="http://schemas.microsoft.com/office/drawing/2014/main" val="441947640"/>
                    </a:ext>
                  </a:extLst>
                </a:gridCol>
                <a:gridCol w="86798">
                  <a:extLst>
                    <a:ext uri="{9D8B030D-6E8A-4147-A177-3AD203B41FA5}">
                      <a16:colId xmlns:a16="http://schemas.microsoft.com/office/drawing/2014/main" val="3346434811"/>
                    </a:ext>
                  </a:extLst>
                </a:gridCol>
                <a:gridCol w="7182056">
                  <a:extLst>
                    <a:ext uri="{9D8B030D-6E8A-4147-A177-3AD203B41FA5}">
                      <a16:colId xmlns:a16="http://schemas.microsoft.com/office/drawing/2014/main" val="758975477"/>
                    </a:ext>
                  </a:extLst>
                </a:gridCol>
              </a:tblGrid>
              <a:tr h="592530">
                <a:tc>
                  <a:txBody>
                    <a:bodyPr/>
                    <a:lstStyle/>
                    <a:p>
                      <a:pPr algn="ctr"/>
                      <a:r>
                        <a:rPr lang="en-US" b="1" dirty="0">
                          <a:solidFill>
                            <a:schemeClr val="bg1"/>
                          </a:solidFill>
                        </a:rPr>
                        <a:t>1</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a:endParaRPr lang="en-US" sz="100" b="1" dirty="0">
                        <a:solidFill>
                          <a:schemeClr val="bg1"/>
                        </a:solidFill>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r>
                        <a:rPr lang="en-US" b="1" dirty="0">
                          <a:solidFill>
                            <a:schemeClr val="bg1"/>
                          </a:solidFill>
                        </a:rPr>
                        <a:t>Introductions</a:t>
                      </a:r>
                    </a:p>
                  </a:txBody>
                  <a:tcPr marL="9144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EC251"/>
                    </a:solidFill>
                  </a:tcPr>
                </a:tc>
                <a:extLst>
                  <a:ext uri="{0D108BD9-81ED-4DB2-BD59-A6C34878D82A}">
                    <a16:rowId xmlns:a16="http://schemas.microsoft.com/office/drawing/2014/main" val="761625300"/>
                  </a:ext>
                </a:extLst>
              </a:tr>
              <a:tr h="592530">
                <a:tc>
                  <a:txBody>
                    <a:bodyPr/>
                    <a:lstStyle/>
                    <a:p>
                      <a:pPr algn="ctr"/>
                      <a:r>
                        <a:rPr lang="en-US" b="1" dirty="0">
                          <a:solidFill>
                            <a:schemeClr val="bg1"/>
                          </a:solidFill>
                        </a:rPr>
                        <a:t>2</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a:endParaRPr lang="en-US" sz="100" b="1" dirty="0">
                        <a:solidFill>
                          <a:schemeClr val="bg1"/>
                        </a:solidFill>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r>
                        <a:rPr lang="en-US" b="1" dirty="0">
                          <a:solidFill>
                            <a:schemeClr val="bg1"/>
                          </a:solidFill>
                        </a:rPr>
                        <a:t>Our Pricing Approach</a:t>
                      </a:r>
                    </a:p>
                  </a:txBody>
                  <a:tcPr marL="9144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EC251"/>
                    </a:solidFill>
                  </a:tcPr>
                </a:tc>
                <a:extLst>
                  <a:ext uri="{0D108BD9-81ED-4DB2-BD59-A6C34878D82A}">
                    <a16:rowId xmlns:a16="http://schemas.microsoft.com/office/drawing/2014/main" val="1237002887"/>
                  </a:ext>
                </a:extLst>
              </a:tr>
              <a:tr h="592530">
                <a:tc>
                  <a:txBody>
                    <a:bodyPr/>
                    <a:lstStyle/>
                    <a:p>
                      <a:pPr algn="ctr"/>
                      <a:r>
                        <a:rPr lang="en-US" b="1" dirty="0">
                          <a:solidFill>
                            <a:schemeClr val="bg1"/>
                          </a:solidFill>
                        </a:rPr>
                        <a:t>3</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a:endParaRPr lang="en-US" sz="100" b="1" dirty="0">
                        <a:solidFill>
                          <a:schemeClr val="bg1"/>
                        </a:solidFill>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r>
                        <a:rPr lang="en-US" b="1" dirty="0">
                          <a:solidFill>
                            <a:schemeClr val="bg1"/>
                          </a:solidFill>
                        </a:rPr>
                        <a:t>Tracking ROI</a:t>
                      </a:r>
                    </a:p>
                  </a:txBody>
                  <a:tcPr marL="9144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EC251"/>
                    </a:solidFill>
                  </a:tcPr>
                </a:tc>
                <a:extLst>
                  <a:ext uri="{0D108BD9-81ED-4DB2-BD59-A6C34878D82A}">
                    <a16:rowId xmlns:a16="http://schemas.microsoft.com/office/drawing/2014/main" val="3305903825"/>
                  </a:ext>
                </a:extLst>
              </a:tr>
              <a:tr h="592530">
                <a:tc>
                  <a:txBody>
                    <a:bodyPr/>
                    <a:lstStyle/>
                    <a:p>
                      <a:pPr algn="ctr"/>
                      <a:r>
                        <a:rPr lang="en-US" b="1" dirty="0">
                          <a:solidFill>
                            <a:schemeClr val="bg1"/>
                          </a:solidFill>
                        </a:rPr>
                        <a:t>4</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a:endParaRPr lang="en-US" sz="100" b="1" dirty="0">
                        <a:solidFill>
                          <a:schemeClr val="bg1"/>
                        </a:solidFill>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r>
                        <a:rPr lang="en-US" b="1" dirty="0">
                          <a:solidFill>
                            <a:schemeClr val="bg1"/>
                          </a:solidFill>
                        </a:rPr>
                        <a:t>Sample Project Timeline</a:t>
                      </a:r>
                    </a:p>
                  </a:txBody>
                  <a:tcPr marL="9144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EC251"/>
                    </a:solidFill>
                  </a:tcPr>
                </a:tc>
                <a:extLst>
                  <a:ext uri="{0D108BD9-81ED-4DB2-BD59-A6C34878D82A}">
                    <a16:rowId xmlns:a16="http://schemas.microsoft.com/office/drawing/2014/main" val="1993919109"/>
                  </a:ext>
                </a:extLst>
              </a:tr>
              <a:tr h="592530">
                <a:tc>
                  <a:txBody>
                    <a:bodyPr/>
                    <a:lstStyle/>
                    <a:p>
                      <a:pPr algn="ctr"/>
                      <a:r>
                        <a:rPr lang="en-US" b="1" dirty="0">
                          <a:solidFill>
                            <a:schemeClr val="bg1"/>
                          </a:solidFill>
                        </a:rPr>
                        <a:t>5</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a:endParaRPr lang="en-US" sz="100" b="1" dirty="0">
                        <a:solidFill>
                          <a:schemeClr val="bg1"/>
                        </a:solidFill>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r>
                        <a:rPr lang="en-US" b="1" dirty="0">
                          <a:solidFill>
                            <a:schemeClr val="bg1"/>
                          </a:solidFill>
                        </a:rPr>
                        <a:t>Next Steps</a:t>
                      </a:r>
                    </a:p>
                  </a:txBody>
                  <a:tcPr marL="9144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EC251"/>
                    </a:solidFill>
                  </a:tcPr>
                </a:tc>
                <a:extLst>
                  <a:ext uri="{0D108BD9-81ED-4DB2-BD59-A6C34878D82A}">
                    <a16:rowId xmlns:a16="http://schemas.microsoft.com/office/drawing/2014/main" val="2675286172"/>
                  </a:ext>
                </a:extLst>
              </a:tr>
            </a:tbl>
          </a:graphicData>
        </a:graphic>
      </p:graphicFrame>
      <p:sp>
        <p:nvSpPr>
          <p:cNvPr id="4" name="Freeform 62">
            <a:extLst>
              <a:ext uri="{FF2B5EF4-FFF2-40B4-BE49-F238E27FC236}">
                <a16:creationId xmlns:a16="http://schemas.microsoft.com/office/drawing/2014/main" id="{F3D22886-953F-4D72-87E3-802B20A771DF}"/>
              </a:ext>
            </a:extLst>
          </p:cNvPr>
          <p:cNvSpPr>
            <a:spLocks noChangeAspect="1" noEditPoints="1"/>
          </p:cNvSpPr>
          <p:nvPr/>
        </p:nvSpPr>
        <p:spPr bwMode="auto">
          <a:xfrm>
            <a:off x="1703812" y="1476687"/>
            <a:ext cx="438290" cy="278728"/>
          </a:xfrm>
          <a:custGeom>
            <a:avLst/>
            <a:gdLst>
              <a:gd name="T0" fmla="*/ 252 w 438"/>
              <a:gd name="T1" fmla="*/ 65 h 279"/>
              <a:gd name="T2" fmla="*/ 193 w 438"/>
              <a:gd name="T3" fmla="*/ 89 h 279"/>
              <a:gd name="T4" fmla="*/ 207 w 438"/>
              <a:gd name="T5" fmla="*/ 146 h 279"/>
              <a:gd name="T6" fmla="*/ 222 w 438"/>
              <a:gd name="T7" fmla="*/ 119 h 279"/>
              <a:gd name="T8" fmla="*/ 273 w 438"/>
              <a:gd name="T9" fmla="*/ 150 h 279"/>
              <a:gd name="T10" fmla="*/ 329 w 438"/>
              <a:gd name="T11" fmla="*/ 205 h 279"/>
              <a:gd name="T12" fmla="*/ 325 w 438"/>
              <a:gd name="T13" fmla="*/ 220 h 279"/>
              <a:gd name="T14" fmla="*/ 277 w 438"/>
              <a:gd name="T15" fmla="*/ 183 h 279"/>
              <a:gd name="T16" fmla="*/ 271 w 438"/>
              <a:gd name="T17" fmla="*/ 190 h 279"/>
              <a:gd name="T18" fmla="*/ 298 w 438"/>
              <a:gd name="T19" fmla="*/ 241 h 279"/>
              <a:gd name="T20" fmla="*/ 241 w 438"/>
              <a:gd name="T21" fmla="*/ 199 h 279"/>
              <a:gd name="T22" fmla="*/ 289 w 438"/>
              <a:gd name="T23" fmla="*/ 246 h 279"/>
              <a:gd name="T24" fmla="*/ 228 w 438"/>
              <a:gd name="T25" fmla="*/ 219 h 279"/>
              <a:gd name="T26" fmla="*/ 222 w 438"/>
              <a:gd name="T27" fmla="*/ 226 h 279"/>
              <a:gd name="T28" fmla="*/ 233 w 438"/>
              <a:gd name="T29" fmla="*/ 257 h 279"/>
              <a:gd name="T30" fmla="*/ 235 w 438"/>
              <a:gd name="T31" fmla="*/ 268 h 279"/>
              <a:gd name="T32" fmla="*/ 293 w 438"/>
              <a:gd name="T33" fmla="*/ 256 h 279"/>
              <a:gd name="T34" fmla="*/ 336 w 438"/>
              <a:gd name="T35" fmla="*/ 196 h 279"/>
              <a:gd name="T36" fmla="*/ 308 w 438"/>
              <a:gd name="T37" fmla="*/ 85 h 279"/>
              <a:gd name="T38" fmla="*/ 191 w 438"/>
              <a:gd name="T39" fmla="*/ 210 h 279"/>
              <a:gd name="T40" fmla="*/ 230 w 438"/>
              <a:gd name="T41" fmla="*/ 265 h 279"/>
              <a:gd name="T42" fmla="*/ 137 w 438"/>
              <a:gd name="T43" fmla="*/ 220 h 279"/>
              <a:gd name="T44" fmla="*/ 157 w 438"/>
              <a:gd name="T45" fmla="*/ 196 h 279"/>
              <a:gd name="T46" fmla="*/ 362 w 438"/>
              <a:gd name="T47" fmla="*/ 204 h 279"/>
              <a:gd name="T48" fmla="*/ 438 w 438"/>
              <a:gd name="T49" fmla="*/ 0 h 279"/>
              <a:gd name="T50" fmla="*/ 112 w 438"/>
              <a:gd name="T51" fmla="*/ 72 h 279"/>
              <a:gd name="T52" fmla="*/ 0 w 438"/>
              <a:gd name="T53" fmla="*/ 182 h 279"/>
              <a:gd name="T54" fmla="*/ 112 w 438"/>
              <a:gd name="T55" fmla="*/ 72 h 279"/>
              <a:gd name="T56" fmla="*/ 89 w 438"/>
              <a:gd name="T57" fmla="*/ 173 h 279"/>
              <a:gd name="T58" fmla="*/ 198 w 438"/>
              <a:gd name="T59" fmla="*/ 77 h 279"/>
              <a:gd name="T60" fmla="*/ 187 w 438"/>
              <a:gd name="T61" fmla="*/ 85 h 279"/>
              <a:gd name="T62" fmla="*/ 125 w 438"/>
              <a:gd name="T63" fmla="*/ 88 h 279"/>
              <a:gd name="T64" fmla="*/ 136 w 438"/>
              <a:gd name="T65" fmla="*/ 190 h 279"/>
              <a:gd name="T66" fmla="*/ 129 w 438"/>
              <a:gd name="T67" fmla="*/ 198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8" h="279">
                <a:moveTo>
                  <a:pt x="308" y="85"/>
                </a:moveTo>
                <a:cubicBezTo>
                  <a:pt x="308" y="85"/>
                  <a:pt x="270" y="70"/>
                  <a:pt x="252" y="65"/>
                </a:cubicBezTo>
                <a:cubicBezTo>
                  <a:pt x="239" y="62"/>
                  <a:pt x="237" y="64"/>
                  <a:pt x="226" y="70"/>
                </a:cubicBezTo>
                <a:cubicBezTo>
                  <a:pt x="217" y="75"/>
                  <a:pt x="201" y="82"/>
                  <a:pt x="193" y="89"/>
                </a:cubicBezTo>
                <a:cubicBezTo>
                  <a:pt x="188" y="94"/>
                  <a:pt x="181" y="142"/>
                  <a:pt x="181" y="143"/>
                </a:cubicBezTo>
                <a:cubicBezTo>
                  <a:pt x="180" y="156"/>
                  <a:pt x="198" y="156"/>
                  <a:pt x="207" y="146"/>
                </a:cubicBezTo>
                <a:cubicBezTo>
                  <a:pt x="212" y="139"/>
                  <a:pt x="217" y="129"/>
                  <a:pt x="220" y="122"/>
                </a:cubicBezTo>
                <a:cubicBezTo>
                  <a:pt x="223" y="117"/>
                  <a:pt x="222" y="119"/>
                  <a:pt x="222" y="119"/>
                </a:cubicBezTo>
                <a:cubicBezTo>
                  <a:pt x="236" y="115"/>
                  <a:pt x="236" y="115"/>
                  <a:pt x="236" y="115"/>
                </a:cubicBezTo>
                <a:cubicBezTo>
                  <a:pt x="246" y="125"/>
                  <a:pt x="259" y="137"/>
                  <a:pt x="273" y="150"/>
                </a:cubicBezTo>
                <a:cubicBezTo>
                  <a:pt x="294" y="171"/>
                  <a:pt x="315" y="191"/>
                  <a:pt x="324" y="199"/>
                </a:cubicBezTo>
                <a:cubicBezTo>
                  <a:pt x="327" y="201"/>
                  <a:pt x="328" y="203"/>
                  <a:pt x="329" y="205"/>
                </a:cubicBezTo>
                <a:cubicBezTo>
                  <a:pt x="330" y="207"/>
                  <a:pt x="330" y="209"/>
                  <a:pt x="329" y="212"/>
                </a:cubicBezTo>
                <a:cubicBezTo>
                  <a:pt x="328" y="214"/>
                  <a:pt x="327" y="217"/>
                  <a:pt x="325" y="220"/>
                </a:cubicBezTo>
                <a:cubicBezTo>
                  <a:pt x="324" y="221"/>
                  <a:pt x="323" y="222"/>
                  <a:pt x="323" y="222"/>
                </a:cubicBezTo>
                <a:cubicBezTo>
                  <a:pt x="277" y="183"/>
                  <a:pt x="277" y="183"/>
                  <a:pt x="277" y="183"/>
                </a:cubicBezTo>
                <a:cubicBezTo>
                  <a:pt x="275" y="182"/>
                  <a:pt x="272" y="182"/>
                  <a:pt x="271" y="184"/>
                </a:cubicBezTo>
                <a:cubicBezTo>
                  <a:pt x="269" y="186"/>
                  <a:pt x="269" y="188"/>
                  <a:pt x="271" y="190"/>
                </a:cubicBezTo>
                <a:cubicBezTo>
                  <a:pt x="316" y="228"/>
                  <a:pt x="316" y="228"/>
                  <a:pt x="316" y="228"/>
                </a:cubicBezTo>
                <a:cubicBezTo>
                  <a:pt x="310" y="233"/>
                  <a:pt x="304" y="238"/>
                  <a:pt x="298" y="241"/>
                </a:cubicBezTo>
                <a:cubicBezTo>
                  <a:pt x="248" y="198"/>
                  <a:pt x="248" y="198"/>
                  <a:pt x="248" y="198"/>
                </a:cubicBezTo>
                <a:cubicBezTo>
                  <a:pt x="246" y="197"/>
                  <a:pt x="243" y="197"/>
                  <a:pt x="241" y="199"/>
                </a:cubicBezTo>
                <a:cubicBezTo>
                  <a:pt x="240" y="201"/>
                  <a:pt x="240" y="204"/>
                  <a:pt x="242" y="205"/>
                </a:cubicBezTo>
                <a:cubicBezTo>
                  <a:pt x="289" y="246"/>
                  <a:pt x="289" y="246"/>
                  <a:pt x="289" y="246"/>
                </a:cubicBezTo>
                <a:cubicBezTo>
                  <a:pt x="282" y="249"/>
                  <a:pt x="273" y="250"/>
                  <a:pt x="265" y="252"/>
                </a:cubicBezTo>
                <a:cubicBezTo>
                  <a:pt x="228" y="219"/>
                  <a:pt x="228" y="219"/>
                  <a:pt x="228" y="219"/>
                </a:cubicBezTo>
                <a:cubicBezTo>
                  <a:pt x="226" y="217"/>
                  <a:pt x="223" y="217"/>
                  <a:pt x="222" y="219"/>
                </a:cubicBezTo>
                <a:cubicBezTo>
                  <a:pt x="220" y="221"/>
                  <a:pt x="220" y="224"/>
                  <a:pt x="222" y="226"/>
                </a:cubicBezTo>
                <a:cubicBezTo>
                  <a:pt x="254" y="254"/>
                  <a:pt x="254" y="254"/>
                  <a:pt x="254" y="254"/>
                </a:cubicBezTo>
                <a:cubicBezTo>
                  <a:pt x="248" y="255"/>
                  <a:pt x="240" y="257"/>
                  <a:pt x="233" y="257"/>
                </a:cubicBezTo>
                <a:cubicBezTo>
                  <a:pt x="234" y="260"/>
                  <a:pt x="235" y="263"/>
                  <a:pt x="235" y="266"/>
                </a:cubicBezTo>
                <a:cubicBezTo>
                  <a:pt x="235" y="267"/>
                  <a:pt x="236" y="267"/>
                  <a:pt x="235" y="268"/>
                </a:cubicBezTo>
                <a:cubicBezTo>
                  <a:pt x="243" y="267"/>
                  <a:pt x="257" y="265"/>
                  <a:pt x="270" y="262"/>
                </a:cubicBezTo>
                <a:cubicBezTo>
                  <a:pt x="280" y="260"/>
                  <a:pt x="288" y="258"/>
                  <a:pt x="293" y="256"/>
                </a:cubicBezTo>
                <a:cubicBezTo>
                  <a:pt x="303" y="251"/>
                  <a:pt x="322" y="240"/>
                  <a:pt x="333" y="227"/>
                </a:cubicBezTo>
                <a:cubicBezTo>
                  <a:pt x="340" y="218"/>
                  <a:pt x="343" y="207"/>
                  <a:pt x="336" y="196"/>
                </a:cubicBezTo>
                <a:cubicBezTo>
                  <a:pt x="360" y="183"/>
                  <a:pt x="360" y="183"/>
                  <a:pt x="360" y="183"/>
                </a:cubicBezTo>
                <a:cubicBezTo>
                  <a:pt x="356" y="138"/>
                  <a:pt x="323" y="90"/>
                  <a:pt x="308" y="85"/>
                </a:cubicBezTo>
                <a:close/>
                <a:moveTo>
                  <a:pt x="157" y="196"/>
                </a:moveTo>
                <a:cubicBezTo>
                  <a:pt x="167" y="198"/>
                  <a:pt x="180" y="202"/>
                  <a:pt x="191" y="210"/>
                </a:cubicBezTo>
                <a:cubicBezTo>
                  <a:pt x="213" y="226"/>
                  <a:pt x="222" y="242"/>
                  <a:pt x="226" y="252"/>
                </a:cubicBezTo>
                <a:cubicBezTo>
                  <a:pt x="228" y="256"/>
                  <a:pt x="230" y="261"/>
                  <a:pt x="230" y="265"/>
                </a:cubicBezTo>
                <a:cubicBezTo>
                  <a:pt x="230" y="268"/>
                  <a:pt x="231" y="268"/>
                  <a:pt x="229" y="269"/>
                </a:cubicBezTo>
                <a:cubicBezTo>
                  <a:pt x="205" y="279"/>
                  <a:pt x="154" y="247"/>
                  <a:pt x="137" y="220"/>
                </a:cubicBezTo>
                <a:cubicBezTo>
                  <a:pt x="134" y="215"/>
                  <a:pt x="128" y="202"/>
                  <a:pt x="133" y="197"/>
                </a:cubicBezTo>
                <a:cubicBezTo>
                  <a:pt x="139" y="193"/>
                  <a:pt x="155" y="196"/>
                  <a:pt x="157" y="196"/>
                </a:cubicBezTo>
                <a:close/>
                <a:moveTo>
                  <a:pt x="321" y="77"/>
                </a:moveTo>
                <a:cubicBezTo>
                  <a:pt x="341" y="91"/>
                  <a:pt x="399" y="185"/>
                  <a:pt x="362" y="204"/>
                </a:cubicBezTo>
                <a:cubicBezTo>
                  <a:pt x="356" y="219"/>
                  <a:pt x="434" y="187"/>
                  <a:pt x="438" y="186"/>
                </a:cubicBezTo>
                <a:cubicBezTo>
                  <a:pt x="438" y="0"/>
                  <a:pt x="438" y="0"/>
                  <a:pt x="438" y="0"/>
                </a:cubicBezTo>
                <a:cubicBezTo>
                  <a:pt x="321" y="77"/>
                  <a:pt x="321" y="77"/>
                  <a:pt x="321" y="77"/>
                </a:cubicBezTo>
                <a:close/>
                <a:moveTo>
                  <a:pt x="112" y="72"/>
                </a:moveTo>
                <a:cubicBezTo>
                  <a:pt x="91" y="97"/>
                  <a:pt x="59" y="188"/>
                  <a:pt x="97" y="208"/>
                </a:cubicBezTo>
                <a:cubicBezTo>
                  <a:pt x="106" y="226"/>
                  <a:pt x="2" y="183"/>
                  <a:pt x="0" y="182"/>
                </a:cubicBezTo>
                <a:cubicBezTo>
                  <a:pt x="0" y="3"/>
                  <a:pt x="0" y="3"/>
                  <a:pt x="0" y="3"/>
                </a:cubicBezTo>
                <a:cubicBezTo>
                  <a:pt x="112" y="72"/>
                  <a:pt x="112" y="72"/>
                  <a:pt x="112" y="72"/>
                </a:cubicBezTo>
                <a:close/>
                <a:moveTo>
                  <a:pt x="129" y="198"/>
                </a:moveTo>
                <a:cubicBezTo>
                  <a:pt x="89" y="173"/>
                  <a:pt x="89" y="173"/>
                  <a:pt x="89" y="173"/>
                </a:cubicBezTo>
                <a:cubicBezTo>
                  <a:pt x="90" y="136"/>
                  <a:pt x="100" y="108"/>
                  <a:pt x="119" y="76"/>
                </a:cubicBezTo>
                <a:cubicBezTo>
                  <a:pt x="198" y="77"/>
                  <a:pt x="198" y="77"/>
                  <a:pt x="198" y="77"/>
                </a:cubicBezTo>
                <a:cubicBezTo>
                  <a:pt x="199" y="77"/>
                  <a:pt x="200" y="77"/>
                  <a:pt x="201" y="77"/>
                </a:cubicBezTo>
                <a:cubicBezTo>
                  <a:pt x="194" y="81"/>
                  <a:pt x="189" y="84"/>
                  <a:pt x="187" y="85"/>
                </a:cubicBezTo>
                <a:cubicBezTo>
                  <a:pt x="187" y="86"/>
                  <a:pt x="186" y="87"/>
                  <a:pt x="186" y="88"/>
                </a:cubicBezTo>
                <a:cubicBezTo>
                  <a:pt x="165" y="88"/>
                  <a:pt x="145" y="88"/>
                  <a:pt x="125" y="88"/>
                </a:cubicBezTo>
                <a:cubicBezTo>
                  <a:pt x="110" y="112"/>
                  <a:pt x="101" y="139"/>
                  <a:pt x="100" y="167"/>
                </a:cubicBezTo>
                <a:cubicBezTo>
                  <a:pt x="136" y="190"/>
                  <a:pt x="136" y="190"/>
                  <a:pt x="136" y="190"/>
                </a:cubicBezTo>
                <a:cubicBezTo>
                  <a:pt x="137" y="191"/>
                  <a:pt x="138" y="191"/>
                  <a:pt x="139" y="192"/>
                </a:cubicBezTo>
                <a:cubicBezTo>
                  <a:pt x="135" y="192"/>
                  <a:pt x="130" y="193"/>
                  <a:pt x="129" y="19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6" name="Group 18">
            <a:extLst>
              <a:ext uri="{FF2B5EF4-FFF2-40B4-BE49-F238E27FC236}">
                <a16:creationId xmlns:a16="http://schemas.microsoft.com/office/drawing/2014/main" id="{415A93EB-AE98-4511-8021-F5E7C5308DCD}"/>
              </a:ext>
            </a:extLst>
          </p:cNvPr>
          <p:cNvGrpSpPr>
            <a:grpSpLocks noChangeAspect="1"/>
          </p:cNvGrpSpPr>
          <p:nvPr/>
        </p:nvGrpSpPr>
        <p:grpSpPr bwMode="auto">
          <a:xfrm>
            <a:off x="1743515" y="2015583"/>
            <a:ext cx="358885" cy="355390"/>
            <a:chOff x="4796" y="405"/>
            <a:chExt cx="719" cy="712"/>
          </a:xfrm>
          <a:solidFill>
            <a:schemeClr val="tx1"/>
          </a:solidFill>
        </p:grpSpPr>
        <p:sp>
          <p:nvSpPr>
            <p:cNvPr id="7" name="Freeform 19">
              <a:extLst>
                <a:ext uri="{FF2B5EF4-FFF2-40B4-BE49-F238E27FC236}">
                  <a16:creationId xmlns:a16="http://schemas.microsoft.com/office/drawing/2014/main" id="{6657E70D-F6DF-497F-A64C-3627898A51BE}"/>
                </a:ext>
              </a:extLst>
            </p:cNvPr>
            <p:cNvSpPr>
              <a:spLocks noEditPoints="1"/>
            </p:cNvSpPr>
            <p:nvPr/>
          </p:nvSpPr>
          <p:spPr bwMode="auto">
            <a:xfrm>
              <a:off x="4796" y="405"/>
              <a:ext cx="335" cy="335"/>
            </a:xfrm>
            <a:custGeom>
              <a:avLst/>
              <a:gdLst>
                <a:gd name="T0" fmla="*/ 235 w 235"/>
                <a:gd name="T1" fmla="*/ 118 h 235"/>
                <a:gd name="T2" fmla="*/ 117 w 235"/>
                <a:gd name="T3" fmla="*/ 0 h 235"/>
                <a:gd name="T4" fmla="*/ 0 w 235"/>
                <a:gd name="T5" fmla="*/ 118 h 235"/>
                <a:gd name="T6" fmla="*/ 117 w 235"/>
                <a:gd name="T7" fmla="*/ 235 h 235"/>
                <a:gd name="T8" fmla="*/ 235 w 235"/>
                <a:gd name="T9" fmla="*/ 118 h 235"/>
                <a:gd name="T10" fmla="*/ 40 w 235"/>
                <a:gd name="T11" fmla="*/ 112 h 235"/>
                <a:gd name="T12" fmla="*/ 35 w 235"/>
                <a:gd name="T13" fmla="*/ 112 h 235"/>
                <a:gd name="T14" fmla="*/ 112 w 235"/>
                <a:gd name="T15" fmla="*/ 35 h 235"/>
                <a:gd name="T16" fmla="*/ 112 w 235"/>
                <a:gd name="T17" fmla="*/ 41 h 235"/>
                <a:gd name="T18" fmla="*/ 117 w 235"/>
                <a:gd name="T19" fmla="*/ 46 h 235"/>
                <a:gd name="T20" fmla="*/ 123 w 235"/>
                <a:gd name="T21" fmla="*/ 41 h 235"/>
                <a:gd name="T22" fmla="*/ 123 w 235"/>
                <a:gd name="T23" fmla="*/ 35 h 235"/>
                <a:gd name="T24" fmla="*/ 200 w 235"/>
                <a:gd name="T25" fmla="*/ 112 h 235"/>
                <a:gd name="T26" fmla="*/ 194 w 235"/>
                <a:gd name="T27" fmla="*/ 112 h 235"/>
                <a:gd name="T28" fmla="*/ 189 w 235"/>
                <a:gd name="T29" fmla="*/ 118 h 235"/>
                <a:gd name="T30" fmla="*/ 194 w 235"/>
                <a:gd name="T31" fmla="*/ 123 h 235"/>
                <a:gd name="T32" fmla="*/ 200 w 235"/>
                <a:gd name="T33" fmla="*/ 123 h 235"/>
                <a:gd name="T34" fmla="*/ 123 w 235"/>
                <a:gd name="T35" fmla="*/ 201 h 235"/>
                <a:gd name="T36" fmla="*/ 123 w 235"/>
                <a:gd name="T37" fmla="*/ 195 h 235"/>
                <a:gd name="T38" fmla="*/ 117 w 235"/>
                <a:gd name="T39" fmla="*/ 189 h 235"/>
                <a:gd name="T40" fmla="*/ 112 w 235"/>
                <a:gd name="T41" fmla="*/ 195 h 235"/>
                <a:gd name="T42" fmla="*/ 112 w 235"/>
                <a:gd name="T43" fmla="*/ 201 h 235"/>
                <a:gd name="T44" fmla="*/ 35 w 235"/>
                <a:gd name="T45" fmla="*/ 123 h 235"/>
                <a:gd name="T46" fmla="*/ 40 w 235"/>
                <a:gd name="T47" fmla="*/ 123 h 235"/>
                <a:gd name="T48" fmla="*/ 46 w 235"/>
                <a:gd name="T49" fmla="*/ 118 h 235"/>
                <a:gd name="T50" fmla="*/ 40 w 235"/>
                <a:gd name="T51" fmla="*/ 11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5" h="235">
                  <a:moveTo>
                    <a:pt x="235" y="118"/>
                  </a:moveTo>
                  <a:cubicBezTo>
                    <a:pt x="235" y="53"/>
                    <a:pt x="182" y="0"/>
                    <a:pt x="117" y="0"/>
                  </a:cubicBezTo>
                  <a:cubicBezTo>
                    <a:pt x="53" y="0"/>
                    <a:pt x="0" y="53"/>
                    <a:pt x="0" y="118"/>
                  </a:cubicBezTo>
                  <a:cubicBezTo>
                    <a:pt x="0" y="183"/>
                    <a:pt x="53" y="235"/>
                    <a:pt x="117" y="235"/>
                  </a:cubicBezTo>
                  <a:cubicBezTo>
                    <a:pt x="182" y="235"/>
                    <a:pt x="235" y="183"/>
                    <a:pt x="235" y="118"/>
                  </a:cubicBezTo>
                  <a:close/>
                  <a:moveTo>
                    <a:pt x="40" y="112"/>
                  </a:moveTo>
                  <a:cubicBezTo>
                    <a:pt x="35" y="112"/>
                    <a:pt x="35" y="112"/>
                    <a:pt x="35" y="112"/>
                  </a:cubicBezTo>
                  <a:cubicBezTo>
                    <a:pt x="37" y="71"/>
                    <a:pt x="70" y="37"/>
                    <a:pt x="112" y="35"/>
                  </a:cubicBezTo>
                  <a:cubicBezTo>
                    <a:pt x="112" y="41"/>
                    <a:pt x="112" y="41"/>
                    <a:pt x="112" y="41"/>
                  </a:cubicBezTo>
                  <a:cubicBezTo>
                    <a:pt x="112" y="44"/>
                    <a:pt x="114" y="46"/>
                    <a:pt x="117" y="46"/>
                  </a:cubicBezTo>
                  <a:cubicBezTo>
                    <a:pt x="120" y="46"/>
                    <a:pt x="123" y="44"/>
                    <a:pt x="123" y="41"/>
                  </a:cubicBezTo>
                  <a:cubicBezTo>
                    <a:pt x="123" y="35"/>
                    <a:pt x="123" y="35"/>
                    <a:pt x="123" y="35"/>
                  </a:cubicBezTo>
                  <a:cubicBezTo>
                    <a:pt x="164" y="37"/>
                    <a:pt x="198" y="71"/>
                    <a:pt x="200" y="112"/>
                  </a:cubicBezTo>
                  <a:cubicBezTo>
                    <a:pt x="194" y="112"/>
                    <a:pt x="194" y="112"/>
                    <a:pt x="194" y="112"/>
                  </a:cubicBezTo>
                  <a:cubicBezTo>
                    <a:pt x="191" y="112"/>
                    <a:pt x="189" y="115"/>
                    <a:pt x="189" y="118"/>
                  </a:cubicBezTo>
                  <a:cubicBezTo>
                    <a:pt x="189" y="121"/>
                    <a:pt x="191" y="123"/>
                    <a:pt x="194" y="123"/>
                  </a:cubicBezTo>
                  <a:cubicBezTo>
                    <a:pt x="200" y="123"/>
                    <a:pt x="200" y="123"/>
                    <a:pt x="200" y="123"/>
                  </a:cubicBezTo>
                  <a:cubicBezTo>
                    <a:pt x="198" y="165"/>
                    <a:pt x="164" y="198"/>
                    <a:pt x="123" y="201"/>
                  </a:cubicBezTo>
                  <a:cubicBezTo>
                    <a:pt x="123" y="195"/>
                    <a:pt x="123" y="195"/>
                    <a:pt x="123" y="195"/>
                  </a:cubicBezTo>
                  <a:cubicBezTo>
                    <a:pt x="123" y="192"/>
                    <a:pt x="120" y="189"/>
                    <a:pt x="117" y="189"/>
                  </a:cubicBezTo>
                  <a:cubicBezTo>
                    <a:pt x="114" y="189"/>
                    <a:pt x="112" y="192"/>
                    <a:pt x="112" y="195"/>
                  </a:cubicBezTo>
                  <a:cubicBezTo>
                    <a:pt x="112" y="201"/>
                    <a:pt x="112" y="201"/>
                    <a:pt x="112" y="201"/>
                  </a:cubicBezTo>
                  <a:cubicBezTo>
                    <a:pt x="70" y="198"/>
                    <a:pt x="37" y="165"/>
                    <a:pt x="35" y="123"/>
                  </a:cubicBezTo>
                  <a:cubicBezTo>
                    <a:pt x="40" y="123"/>
                    <a:pt x="40" y="123"/>
                    <a:pt x="40" y="123"/>
                  </a:cubicBezTo>
                  <a:cubicBezTo>
                    <a:pt x="44" y="123"/>
                    <a:pt x="46" y="121"/>
                    <a:pt x="46" y="118"/>
                  </a:cubicBezTo>
                  <a:cubicBezTo>
                    <a:pt x="46" y="115"/>
                    <a:pt x="44" y="112"/>
                    <a:pt x="4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20">
              <a:extLst>
                <a:ext uri="{FF2B5EF4-FFF2-40B4-BE49-F238E27FC236}">
                  <a16:creationId xmlns:a16="http://schemas.microsoft.com/office/drawing/2014/main" id="{9511558C-638E-4545-8D37-3C81A984F4B1}"/>
                </a:ext>
              </a:extLst>
            </p:cNvPr>
            <p:cNvSpPr>
              <a:spLocks/>
            </p:cNvSpPr>
            <p:nvPr/>
          </p:nvSpPr>
          <p:spPr bwMode="auto">
            <a:xfrm>
              <a:off x="4894" y="509"/>
              <a:ext cx="91" cy="103"/>
            </a:xfrm>
            <a:custGeom>
              <a:avLst/>
              <a:gdLst>
                <a:gd name="T0" fmla="*/ 9 w 64"/>
                <a:gd name="T1" fmla="*/ 72 h 72"/>
                <a:gd name="T2" fmla="*/ 12 w 64"/>
                <a:gd name="T3" fmla="*/ 71 h 72"/>
                <a:gd name="T4" fmla="*/ 40 w 64"/>
                <a:gd name="T5" fmla="*/ 57 h 72"/>
                <a:gd name="T6" fmla="*/ 48 w 64"/>
                <a:gd name="T7" fmla="*/ 60 h 72"/>
                <a:gd name="T8" fmla="*/ 64 w 64"/>
                <a:gd name="T9" fmla="*/ 45 h 72"/>
                <a:gd name="T10" fmla="*/ 57 w 64"/>
                <a:gd name="T11" fmla="*/ 32 h 72"/>
                <a:gd name="T12" fmla="*/ 57 w 64"/>
                <a:gd name="T13" fmla="*/ 8 h 72"/>
                <a:gd name="T14" fmla="*/ 48 w 64"/>
                <a:gd name="T15" fmla="*/ 0 h 72"/>
                <a:gd name="T16" fmla="*/ 48 w 64"/>
                <a:gd name="T17" fmla="*/ 0 h 72"/>
                <a:gd name="T18" fmla="*/ 39 w 64"/>
                <a:gd name="T19" fmla="*/ 9 h 72"/>
                <a:gd name="T20" fmla="*/ 39 w 64"/>
                <a:gd name="T21" fmla="*/ 33 h 72"/>
                <a:gd name="T22" fmla="*/ 33 w 64"/>
                <a:gd name="T23" fmla="*/ 44 h 72"/>
                <a:gd name="T24" fmla="*/ 5 w 64"/>
                <a:gd name="T25" fmla="*/ 58 h 72"/>
                <a:gd name="T26" fmla="*/ 2 w 64"/>
                <a:gd name="T27" fmla="*/ 68 h 72"/>
                <a:gd name="T28" fmla="*/ 9 w 64"/>
                <a:gd name="T29"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72">
                  <a:moveTo>
                    <a:pt x="9" y="72"/>
                  </a:moveTo>
                  <a:cubicBezTo>
                    <a:pt x="10" y="72"/>
                    <a:pt x="11" y="72"/>
                    <a:pt x="12" y="71"/>
                  </a:cubicBezTo>
                  <a:cubicBezTo>
                    <a:pt x="40" y="57"/>
                    <a:pt x="40" y="57"/>
                    <a:pt x="40" y="57"/>
                  </a:cubicBezTo>
                  <a:cubicBezTo>
                    <a:pt x="42" y="59"/>
                    <a:pt x="45" y="60"/>
                    <a:pt x="48" y="60"/>
                  </a:cubicBezTo>
                  <a:cubicBezTo>
                    <a:pt x="57" y="60"/>
                    <a:pt x="64" y="53"/>
                    <a:pt x="64" y="45"/>
                  </a:cubicBezTo>
                  <a:cubicBezTo>
                    <a:pt x="64" y="40"/>
                    <a:pt x="61" y="35"/>
                    <a:pt x="57" y="32"/>
                  </a:cubicBezTo>
                  <a:cubicBezTo>
                    <a:pt x="57" y="8"/>
                    <a:pt x="57" y="8"/>
                    <a:pt x="57" y="8"/>
                  </a:cubicBezTo>
                  <a:cubicBezTo>
                    <a:pt x="57" y="4"/>
                    <a:pt x="53" y="0"/>
                    <a:pt x="48" y="0"/>
                  </a:cubicBezTo>
                  <a:cubicBezTo>
                    <a:pt x="48" y="0"/>
                    <a:pt x="48" y="0"/>
                    <a:pt x="48" y="0"/>
                  </a:cubicBezTo>
                  <a:cubicBezTo>
                    <a:pt x="43" y="0"/>
                    <a:pt x="39" y="4"/>
                    <a:pt x="39" y="9"/>
                  </a:cubicBezTo>
                  <a:cubicBezTo>
                    <a:pt x="39" y="33"/>
                    <a:pt x="39" y="33"/>
                    <a:pt x="39" y="33"/>
                  </a:cubicBezTo>
                  <a:cubicBezTo>
                    <a:pt x="36" y="35"/>
                    <a:pt x="34" y="39"/>
                    <a:pt x="33" y="44"/>
                  </a:cubicBezTo>
                  <a:cubicBezTo>
                    <a:pt x="5" y="58"/>
                    <a:pt x="5" y="58"/>
                    <a:pt x="5" y="58"/>
                  </a:cubicBezTo>
                  <a:cubicBezTo>
                    <a:pt x="2" y="60"/>
                    <a:pt x="0" y="64"/>
                    <a:pt x="2" y="68"/>
                  </a:cubicBezTo>
                  <a:cubicBezTo>
                    <a:pt x="3" y="70"/>
                    <a:pt x="6" y="72"/>
                    <a:pt x="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1">
              <a:extLst>
                <a:ext uri="{FF2B5EF4-FFF2-40B4-BE49-F238E27FC236}">
                  <a16:creationId xmlns:a16="http://schemas.microsoft.com/office/drawing/2014/main" id="{816F081E-5495-4C9C-8D12-295521AE09C5}"/>
                </a:ext>
              </a:extLst>
            </p:cNvPr>
            <p:cNvSpPr>
              <a:spLocks/>
            </p:cNvSpPr>
            <p:nvPr/>
          </p:nvSpPr>
          <p:spPr bwMode="auto">
            <a:xfrm>
              <a:off x="4874" y="559"/>
              <a:ext cx="550" cy="421"/>
            </a:xfrm>
            <a:custGeom>
              <a:avLst/>
              <a:gdLst>
                <a:gd name="T0" fmla="*/ 288 w 386"/>
                <a:gd name="T1" fmla="*/ 42 h 295"/>
                <a:gd name="T2" fmla="*/ 322 w 386"/>
                <a:gd name="T3" fmla="*/ 42 h 295"/>
                <a:gd name="T4" fmla="*/ 322 w 386"/>
                <a:gd name="T5" fmla="*/ 70 h 295"/>
                <a:gd name="T6" fmla="*/ 306 w 386"/>
                <a:gd name="T7" fmla="*/ 70 h 295"/>
                <a:gd name="T8" fmla="*/ 303 w 386"/>
                <a:gd name="T9" fmla="*/ 76 h 295"/>
                <a:gd name="T10" fmla="*/ 340 w 386"/>
                <a:gd name="T11" fmla="*/ 140 h 295"/>
                <a:gd name="T12" fmla="*/ 347 w 386"/>
                <a:gd name="T13" fmla="*/ 140 h 295"/>
                <a:gd name="T14" fmla="*/ 384 w 386"/>
                <a:gd name="T15" fmla="*/ 76 h 295"/>
                <a:gd name="T16" fmla="*/ 381 w 386"/>
                <a:gd name="T17" fmla="*/ 70 h 295"/>
                <a:gd name="T18" fmla="*/ 364 w 386"/>
                <a:gd name="T19" fmla="*/ 70 h 295"/>
                <a:gd name="T20" fmla="*/ 364 w 386"/>
                <a:gd name="T21" fmla="*/ 0 h 295"/>
                <a:gd name="T22" fmla="*/ 288 w 386"/>
                <a:gd name="T23" fmla="*/ 0 h 295"/>
                <a:gd name="T24" fmla="*/ 171 w 386"/>
                <a:gd name="T25" fmla="*/ 116 h 295"/>
                <a:gd name="T26" fmla="*/ 171 w 386"/>
                <a:gd name="T27" fmla="*/ 178 h 295"/>
                <a:gd name="T28" fmla="*/ 97 w 386"/>
                <a:gd name="T29" fmla="*/ 253 h 295"/>
                <a:gd name="T30" fmla="*/ 63 w 386"/>
                <a:gd name="T31" fmla="*/ 253 h 295"/>
                <a:gd name="T32" fmla="*/ 63 w 386"/>
                <a:gd name="T33" fmla="*/ 216 h 295"/>
                <a:gd name="T34" fmla="*/ 79 w 386"/>
                <a:gd name="T35" fmla="*/ 216 h 295"/>
                <a:gd name="T36" fmla="*/ 83 w 386"/>
                <a:gd name="T37" fmla="*/ 210 h 295"/>
                <a:gd name="T38" fmla="*/ 46 w 386"/>
                <a:gd name="T39" fmla="*/ 146 h 295"/>
                <a:gd name="T40" fmla="*/ 39 w 386"/>
                <a:gd name="T41" fmla="*/ 146 h 295"/>
                <a:gd name="T42" fmla="*/ 1 w 386"/>
                <a:gd name="T43" fmla="*/ 210 h 295"/>
                <a:gd name="T44" fmla="*/ 5 w 386"/>
                <a:gd name="T45" fmla="*/ 216 h 295"/>
                <a:gd name="T46" fmla="*/ 21 w 386"/>
                <a:gd name="T47" fmla="*/ 216 h 295"/>
                <a:gd name="T48" fmla="*/ 21 w 386"/>
                <a:gd name="T49" fmla="*/ 295 h 295"/>
                <a:gd name="T50" fmla="*/ 97 w 386"/>
                <a:gd name="T51" fmla="*/ 295 h 295"/>
                <a:gd name="T52" fmla="*/ 214 w 386"/>
                <a:gd name="T53" fmla="*/ 178 h 295"/>
                <a:gd name="T54" fmla="*/ 214 w 386"/>
                <a:gd name="T55" fmla="*/ 116 h 295"/>
                <a:gd name="T56" fmla="*/ 288 w 386"/>
                <a:gd name="T57" fmla="*/ 4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6" h="295">
                  <a:moveTo>
                    <a:pt x="288" y="42"/>
                  </a:moveTo>
                  <a:cubicBezTo>
                    <a:pt x="322" y="42"/>
                    <a:pt x="322" y="42"/>
                    <a:pt x="322" y="42"/>
                  </a:cubicBezTo>
                  <a:cubicBezTo>
                    <a:pt x="322" y="70"/>
                    <a:pt x="322" y="70"/>
                    <a:pt x="322" y="70"/>
                  </a:cubicBezTo>
                  <a:cubicBezTo>
                    <a:pt x="306" y="70"/>
                    <a:pt x="306" y="70"/>
                    <a:pt x="306" y="70"/>
                  </a:cubicBezTo>
                  <a:cubicBezTo>
                    <a:pt x="303" y="70"/>
                    <a:pt x="301" y="73"/>
                    <a:pt x="303" y="76"/>
                  </a:cubicBezTo>
                  <a:cubicBezTo>
                    <a:pt x="340" y="140"/>
                    <a:pt x="340" y="140"/>
                    <a:pt x="340" y="140"/>
                  </a:cubicBezTo>
                  <a:cubicBezTo>
                    <a:pt x="342" y="143"/>
                    <a:pt x="345" y="143"/>
                    <a:pt x="347" y="140"/>
                  </a:cubicBezTo>
                  <a:cubicBezTo>
                    <a:pt x="384" y="76"/>
                    <a:pt x="384" y="76"/>
                    <a:pt x="384" y="76"/>
                  </a:cubicBezTo>
                  <a:cubicBezTo>
                    <a:pt x="386" y="73"/>
                    <a:pt x="384" y="70"/>
                    <a:pt x="381" y="70"/>
                  </a:cubicBezTo>
                  <a:cubicBezTo>
                    <a:pt x="364" y="70"/>
                    <a:pt x="364" y="70"/>
                    <a:pt x="364" y="70"/>
                  </a:cubicBezTo>
                  <a:cubicBezTo>
                    <a:pt x="364" y="0"/>
                    <a:pt x="364" y="0"/>
                    <a:pt x="364" y="0"/>
                  </a:cubicBezTo>
                  <a:cubicBezTo>
                    <a:pt x="288" y="0"/>
                    <a:pt x="288" y="0"/>
                    <a:pt x="288" y="0"/>
                  </a:cubicBezTo>
                  <a:cubicBezTo>
                    <a:pt x="224" y="0"/>
                    <a:pt x="171" y="52"/>
                    <a:pt x="171" y="116"/>
                  </a:cubicBezTo>
                  <a:cubicBezTo>
                    <a:pt x="171" y="178"/>
                    <a:pt x="171" y="178"/>
                    <a:pt x="171" y="178"/>
                  </a:cubicBezTo>
                  <a:cubicBezTo>
                    <a:pt x="171" y="220"/>
                    <a:pt x="138" y="253"/>
                    <a:pt x="97" y="253"/>
                  </a:cubicBezTo>
                  <a:cubicBezTo>
                    <a:pt x="63" y="253"/>
                    <a:pt x="63" y="253"/>
                    <a:pt x="63" y="253"/>
                  </a:cubicBezTo>
                  <a:cubicBezTo>
                    <a:pt x="63" y="216"/>
                    <a:pt x="63" y="216"/>
                    <a:pt x="63" y="216"/>
                  </a:cubicBezTo>
                  <a:cubicBezTo>
                    <a:pt x="79" y="216"/>
                    <a:pt x="79" y="216"/>
                    <a:pt x="79" y="216"/>
                  </a:cubicBezTo>
                  <a:cubicBezTo>
                    <a:pt x="82" y="216"/>
                    <a:pt x="84" y="213"/>
                    <a:pt x="83" y="210"/>
                  </a:cubicBezTo>
                  <a:cubicBezTo>
                    <a:pt x="46" y="146"/>
                    <a:pt x="46" y="146"/>
                    <a:pt x="46" y="146"/>
                  </a:cubicBezTo>
                  <a:cubicBezTo>
                    <a:pt x="44" y="143"/>
                    <a:pt x="40" y="143"/>
                    <a:pt x="39" y="146"/>
                  </a:cubicBezTo>
                  <a:cubicBezTo>
                    <a:pt x="1" y="210"/>
                    <a:pt x="1" y="210"/>
                    <a:pt x="1" y="210"/>
                  </a:cubicBezTo>
                  <a:cubicBezTo>
                    <a:pt x="0" y="213"/>
                    <a:pt x="2" y="216"/>
                    <a:pt x="5" y="216"/>
                  </a:cubicBezTo>
                  <a:cubicBezTo>
                    <a:pt x="21" y="216"/>
                    <a:pt x="21" y="216"/>
                    <a:pt x="21" y="216"/>
                  </a:cubicBezTo>
                  <a:cubicBezTo>
                    <a:pt x="21" y="295"/>
                    <a:pt x="21" y="295"/>
                    <a:pt x="21" y="295"/>
                  </a:cubicBezTo>
                  <a:cubicBezTo>
                    <a:pt x="97" y="295"/>
                    <a:pt x="97" y="295"/>
                    <a:pt x="97" y="295"/>
                  </a:cubicBezTo>
                  <a:cubicBezTo>
                    <a:pt x="161" y="295"/>
                    <a:pt x="214" y="243"/>
                    <a:pt x="214" y="178"/>
                  </a:cubicBezTo>
                  <a:cubicBezTo>
                    <a:pt x="214" y="116"/>
                    <a:pt x="214" y="116"/>
                    <a:pt x="214" y="116"/>
                  </a:cubicBezTo>
                  <a:cubicBezTo>
                    <a:pt x="214" y="75"/>
                    <a:pt x="247" y="42"/>
                    <a:pt x="28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2">
              <a:extLst>
                <a:ext uri="{FF2B5EF4-FFF2-40B4-BE49-F238E27FC236}">
                  <a16:creationId xmlns:a16="http://schemas.microsoft.com/office/drawing/2014/main" id="{758E1A11-62AF-4E3E-8F4C-4EB1E40EB848}"/>
                </a:ext>
              </a:extLst>
            </p:cNvPr>
            <p:cNvSpPr>
              <a:spLocks noEditPoints="1"/>
            </p:cNvSpPr>
            <p:nvPr/>
          </p:nvSpPr>
          <p:spPr bwMode="auto">
            <a:xfrm>
              <a:off x="5179" y="782"/>
              <a:ext cx="336" cy="335"/>
            </a:xfrm>
            <a:custGeom>
              <a:avLst/>
              <a:gdLst>
                <a:gd name="T0" fmla="*/ 118 w 236"/>
                <a:gd name="T1" fmla="*/ 0 h 235"/>
                <a:gd name="T2" fmla="*/ 0 w 236"/>
                <a:gd name="T3" fmla="*/ 117 h 235"/>
                <a:gd name="T4" fmla="*/ 118 w 236"/>
                <a:gd name="T5" fmla="*/ 235 h 235"/>
                <a:gd name="T6" fmla="*/ 236 w 236"/>
                <a:gd name="T7" fmla="*/ 117 h 235"/>
                <a:gd name="T8" fmla="*/ 118 w 236"/>
                <a:gd name="T9" fmla="*/ 0 h 235"/>
                <a:gd name="T10" fmla="*/ 118 w 236"/>
                <a:gd name="T11" fmla="*/ 206 h 235"/>
                <a:gd name="T12" fmla="*/ 29 w 236"/>
                <a:gd name="T13" fmla="*/ 117 h 235"/>
                <a:gd name="T14" fmla="*/ 118 w 236"/>
                <a:gd name="T15" fmla="*/ 29 h 235"/>
                <a:gd name="T16" fmla="*/ 207 w 236"/>
                <a:gd name="T17" fmla="*/ 117 h 235"/>
                <a:gd name="T18" fmla="*/ 118 w 236"/>
                <a:gd name="T19" fmla="*/ 20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235">
                  <a:moveTo>
                    <a:pt x="118" y="0"/>
                  </a:moveTo>
                  <a:cubicBezTo>
                    <a:pt x="53" y="0"/>
                    <a:pt x="0" y="53"/>
                    <a:pt x="0" y="117"/>
                  </a:cubicBezTo>
                  <a:cubicBezTo>
                    <a:pt x="0" y="182"/>
                    <a:pt x="53" y="235"/>
                    <a:pt x="118" y="235"/>
                  </a:cubicBezTo>
                  <a:cubicBezTo>
                    <a:pt x="183" y="235"/>
                    <a:pt x="236" y="182"/>
                    <a:pt x="236" y="117"/>
                  </a:cubicBezTo>
                  <a:cubicBezTo>
                    <a:pt x="236" y="53"/>
                    <a:pt x="183" y="0"/>
                    <a:pt x="118" y="0"/>
                  </a:cubicBezTo>
                  <a:close/>
                  <a:moveTo>
                    <a:pt x="118" y="206"/>
                  </a:moveTo>
                  <a:cubicBezTo>
                    <a:pt x="69" y="206"/>
                    <a:pt x="29" y="167"/>
                    <a:pt x="29" y="117"/>
                  </a:cubicBezTo>
                  <a:cubicBezTo>
                    <a:pt x="29" y="68"/>
                    <a:pt x="69" y="29"/>
                    <a:pt x="118" y="29"/>
                  </a:cubicBezTo>
                  <a:cubicBezTo>
                    <a:pt x="167" y="29"/>
                    <a:pt x="207" y="68"/>
                    <a:pt x="207" y="117"/>
                  </a:cubicBezTo>
                  <a:cubicBezTo>
                    <a:pt x="207" y="167"/>
                    <a:pt x="167" y="206"/>
                    <a:pt x="118"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3">
              <a:extLst>
                <a:ext uri="{FF2B5EF4-FFF2-40B4-BE49-F238E27FC236}">
                  <a16:creationId xmlns:a16="http://schemas.microsoft.com/office/drawing/2014/main" id="{F2C6FA20-D70D-482B-805C-CE6F67A95A62}"/>
                </a:ext>
              </a:extLst>
            </p:cNvPr>
            <p:cNvSpPr>
              <a:spLocks noEditPoints="1"/>
            </p:cNvSpPr>
            <p:nvPr/>
          </p:nvSpPr>
          <p:spPr bwMode="auto">
            <a:xfrm>
              <a:off x="5253" y="854"/>
              <a:ext cx="188" cy="189"/>
            </a:xfrm>
            <a:custGeom>
              <a:avLst/>
              <a:gdLst>
                <a:gd name="T0" fmla="*/ 66 w 132"/>
                <a:gd name="T1" fmla="*/ 0 h 132"/>
                <a:gd name="T2" fmla="*/ 0 w 132"/>
                <a:gd name="T3" fmla="*/ 66 h 132"/>
                <a:gd name="T4" fmla="*/ 66 w 132"/>
                <a:gd name="T5" fmla="*/ 132 h 132"/>
                <a:gd name="T6" fmla="*/ 132 w 132"/>
                <a:gd name="T7" fmla="*/ 66 h 132"/>
                <a:gd name="T8" fmla="*/ 66 w 132"/>
                <a:gd name="T9" fmla="*/ 0 h 132"/>
                <a:gd name="T10" fmla="*/ 74 w 132"/>
                <a:gd name="T11" fmla="*/ 103 h 132"/>
                <a:gd name="T12" fmla="*/ 74 w 132"/>
                <a:gd name="T13" fmla="*/ 111 h 132"/>
                <a:gd name="T14" fmla="*/ 70 w 132"/>
                <a:gd name="T15" fmla="*/ 116 h 132"/>
                <a:gd name="T16" fmla="*/ 63 w 132"/>
                <a:gd name="T17" fmla="*/ 116 h 132"/>
                <a:gd name="T18" fmla="*/ 58 w 132"/>
                <a:gd name="T19" fmla="*/ 112 h 132"/>
                <a:gd name="T20" fmla="*/ 58 w 132"/>
                <a:gd name="T21" fmla="*/ 105 h 132"/>
                <a:gd name="T22" fmla="*/ 42 w 132"/>
                <a:gd name="T23" fmla="*/ 101 h 132"/>
                <a:gd name="T24" fmla="*/ 39 w 132"/>
                <a:gd name="T25" fmla="*/ 96 h 132"/>
                <a:gd name="T26" fmla="*/ 41 w 132"/>
                <a:gd name="T27" fmla="*/ 86 h 132"/>
                <a:gd name="T28" fmla="*/ 46 w 132"/>
                <a:gd name="T29" fmla="*/ 84 h 132"/>
                <a:gd name="T30" fmla="*/ 63 w 132"/>
                <a:gd name="T31" fmla="*/ 87 h 132"/>
                <a:gd name="T32" fmla="*/ 70 w 132"/>
                <a:gd name="T33" fmla="*/ 85 h 132"/>
                <a:gd name="T34" fmla="*/ 72 w 132"/>
                <a:gd name="T35" fmla="*/ 82 h 132"/>
                <a:gd name="T36" fmla="*/ 61 w 132"/>
                <a:gd name="T37" fmla="*/ 74 h 132"/>
                <a:gd name="T38" fmla="*/ 38 w 132"/>
                <a:gd name="T39" fmla="*/ 51 h 132"/>
                <a:gd name="T40" fmla="*/ 57 w 132"/>
                <a:gd name="T41" fmla="*/ 28 h 132"/>
                <a:gd name="T42" fmla="*/ 56 w 132"/>
                <a:gd name="T43" fmla="*/ 21 h 132"/>
                <a:gd name="T44" fmla="*/ 61 w 132"/>
                <a:gd name="T45" fmla="*/ 17 h 132"/>
                <a:gd name="T46" fmla="*/ 67 w 132"/>
                <a:gd name="T47" fmla="*/ 17 h 132"/>
                <a:gd name="T48" fmla="*/ 67 w 132"/>
                <a:gd name="T49" fmla="*/ 17 h 132"/>
                <a:gd name="T50" fmla="*/ 72 w 132"/>
                <a:gd name="T51" fmla="*/ 21 h 132"/>
                <a:gd name="T52" fmla="*/ 72 w 132"/>
                <a:gd name="T53" fmla="*/ 27 h 132"/>
                <a:gd name="T54" fmla="*/ 86 w 132"/>
                <a:gd name="T55" fmla="*/ 29 h 132"/>
                <a:gd name="T56" fmla="*/ 89 w 132"/>
                <a:gd name="T57" fmla="*/ 35 h 132"/>
                <a:gd name="T58" fmla="*/ 86 w 132"/>
                <a:gd name="T59" fmla="*/ 44 h 132"/>
                <a:gd name="T60" fmla="*/ 81 w 132"/>
                <a:gd name="T61" fmla="*/ 47 h 132"/>
                <a:gd name="T62" fmla="*/ 67 w 132"/>
                <a:gd name="T63" fmla="*/ 44 h 132"/>
                <a:gd name="T64" fmla="*/ 61 w 132"/>
                <a:gd name="T65" fmla="*/ 46 h 132"/>
                <a:gd name="T66" fmla="*/ 59 w 132"/>
                <a:gd name="T67" fmla="*/ 49 h 132"/>
                <a:gd name="T68" fmla="*/ 72 w 132"/>
                <a:gd name="T69" fmla="*/ 56 h 132"/>
                <a:gd name="T70" fmla="*/ 94 w 132"/>
                <a:gd name="T71" fmla="*/ 80 h 132"/>
                <a:gd name="T72" fmla="*/ 74 w 132"/>
                <a:gd name="T73" fmla="*/ 10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66" y="0"/>
                  </a:moveTo>
                  <a:cubicBezTo>
                    <a:pt x="30" y="0"/>
                    <a:pt x="0" y="30"/>
                    <a:pt x="0" y="66"/>
                  </a:cubicBezTo>
                  <a:cubicBezTo>
                    <a:pt x="0" y="103"/>
                    <a:pt x="30" y="132"/>
                    <a:pt x="66" y="132"/>
                  </a:cubicBezTo>
                  <a:cubicBezTo>
                    <a:pt x="103" y="132"/>
                    <a:pt x="132" y="103"/>
                    <a:pt x="132" y="66"/>
                  </a:cubicBezTo>
                  <a:cubicBezTo>
                    <a:pt x="132" y="30"/>
                    <a:pt x="103" y="0"/>
                    <a:pt x="66" y="0"/>
                  </a:cubicBezTo>
                  <a:close/>
                  <a:moveTo>
                    <a:pt x="74" y="103"/>
                  </a:moveTo>
                  <a:cubicBezTo>
                    <a:pt x="74" y="111"/>
                    <a:pt x="74" y="111"/>
                    <a:pt x="74" y="111"/>
                  </a:cubicBezTo>
                  <a:cubicBezTo>
                    <a:pt x="74" y="114"/>
                    <a:pt x="72" y="116"/>
                    <a:pt x="70" y="116"/>
                  </a:cubicBezTo>
                  <a:cubicBezTo>
                    <a:pt x="63" y="116"/>
                    <a:pt x="63" y="116"/>
                    <a:pt x="63" y="116"/>
                  </a:cubicBezTo>
                  <a:cubicBezTo>
                    <a:pt x="60" y="116"/>
                    <a:pt x="58" y="114"/>
                    <a:pt x="58" y="112"/>
                  </a:cubicBezTo>
                  <a:cubicBezTo>
                    <a:pt x="58" y="105"/>
                    <a:pt x="58" y="105"/>
                    <a:pt x="58" y="105"/>
                  </a:cubicBezTo>
                  <a:cubicBezTo>
                    <a:pt x="52" y="104"/>
                    <a:pt x="47" y="103"/>
                    <a:pt x="42" y="101"/>
                  </a:cubicBezTo>
                  <a:cubicBezTo>
                    <a:pt x="40" y="100"/>
                    <a:pt x="38" y="98"/>
                    <a:pt x="39" y="96"/>
                  </a:cubicBezTo>
                  <a:cubicBezTo>
                    <a:pt x="41" y="86"/>
                    <a:pt x="41" y="86"/>
                    <a:pt x="41" y="86"/>
                  </a:cubicBezTo>
                  <a:cubicBezTo>
                    <a:pt x="41" y="84"/>
                    <a:pt x="44" y="83"/>
                    <a:pt x="46" y="84"/>
                  </a:cubicBezTo>
                  <a:cubicBezTo>
                    <a:pt x="50" y="85"/>
                    <a:pt x="56" y="87"/>
                    <a:pt x="63" y="87"/>
                  </a:cubicBezTo>
                  <a:cubicBezTo>
                    <a:pt x="66" y="87"/>
                    <a:pt x="68" y="86"/>
                    <a:pt x="70" y="85"/>
                  </a:cubicBezTo>
                  <a:cubicBezTo>
                    <a:pt x="71" y="84"/>
                    <a:pt x="72" y="83"/>
                    <a:pt x="72" y="82"/>
                  </a:cubicBezTo>
                  <a:cubicBezTo>
                    <a:pt x="72" y="79"/>
                    <a:pt x="70" y="77"/>
                    <a:pt x="61" y="74"/>
                  </a:cubicBezTo>
                  <a:cubicBezTo>
                    <a:pt x="50" y="71"/>
                    <a:pt x="38" y="65"/>
                    <a:pt x="38" y="51"/>
                  </a:cubicBezTo>
                  <a:cubicBezTo>
                    <a:pt x="37" y="40"/>
                    <a:pt x="45" y="32"/>
                    <a:pt x="57" y="28"/>
                  </a:cubicBezTo>
                  <a:cubicBezTo>
                    <a:pt x="56" y="21"/>
                    <a:pt x="56" y="21"/>
                    <a:pt x="56" y="21"/>
                  </a:cubicBezTo>
                  <a:cubicBezTo>
                    <a:pt x="56" y="19"/>
                    <a:pt x="58" y="17"/>
                    <a:pt x="61" y="17"/>
                  </a:cubicBezTo>
                  <a:cubicBezTo>
                    <a:pt x="67" y="17"/>
                    <a:pt x="67" y="17"/>
                    <a:pt x="67" y="17"/>
                  </a:cubicBezTo>
                  <a:cubicBezTo>
                    <a:pt x="67" y="17"/>
                    <a:pt x="67" y="17"/>
                    <a:pt x="67" y="17"/>
                  </a:cubicBezTo>
                  <a:cubicBezTo>
                    <a:pt x="70" y="17"/>
                    <a:pt x="72" y="19"/>
                    <a:pt x="72" y="21"/>
                  </a:cubicBezTo>
                  <a:cubicBezTo>
                    <a:pt x="72" y="27"/>
                    <a:pt x="72" y="27"/>
                    <a:pt x="72" y="27"/>
                  </a:cubicBezTo>
                  <a:cubicBezTo>
                    <a:pt x="77" y="27"/>
                    <a:pt x="81" y="28"/>
                    <a:pt x="86" y="29"/>
                  </a:cubicBezTo>
                  <a:cubicBezTo>
                    <a:pt x="88" y="30"/>
                    <a:pt x="89" y="33"/>
                    <a:pt x="89" y="35"/>
                  </a:cubicBezTo>
                  <a:cubicBezTo>
                    <a:pt x="86" y="44"/>
                    <a:pt x="86" y="44"/>
                    <a:pt x="86" y="44"/>
                  </a:cubicBezTo>
                  <a:cubicBezTo>
                    <a:pt x="86" y="46"/>
                    <a:pt x="83" y="47"/>
                    <a:pt x="81" y="47"/>
                  </a:cubicBezTo>
                  <a:cubicBezTo>
                    <a:pt x="78" y="45"/>
                    <a:pt x="74" y="44"/>
                    <a:pt x="67" y="44"/>
                  </a:cubicBezTo>
                  <a:cubicBezTo>
                    <a:pt x="64" y="44"/>
                    <a:pt x="62" y="45"/>
                    <a:pt x="61" y="46"/>
                  </a:cubicBezTo>
                  <a:cubicBezTo>
                    <a:pt x="60" y="47"/>
                    <a:pt x="59" y="48"/>
                    <a:pt x="59" y="49"/>
                  </a:cubicBezTo>
                  <a:cubicBezTo>
                    <a:pt x="60" y="51"/>
                    <a:pt x="63" y="53"/>
                    <a:pt x="72" y="56"/>
                  </a:cubicBezTo>
                  <a:cubicBezTo>
                    <a:pt x="87" y="61"/>
                    <a:pt x="93" y="68"/>
                    <a:pt x="94" y="80"/>
                  </a:cubicBezTo>
                  <a:cubicBezTo>
                    <a:pt x="94" y="91"/>
                    <a:pt x="86" y="100"/>
                    <a:pt x="74"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7F4EA1B0-8792-471F-ACBB-5196722DF0C6}"/>
              </a:ext>
            </a:extLst>
          </p:cNvPr>
          <p:cNvGrpSpPr>
            <a:grpSpLocks noChangeAspect="1"/>
          </p:cNvGrpSpPr>
          <p:nvPr/>
        </p:nvGrpSpPr>
        <p:grpSpPr>
          <a:xfrm>
            <a:off x="1732861" y="2609271"/>
            <a:ext cx="380192" cy="356431"/>
            <a:chOff x="2244726" y="2117725"/>
            <a:chExt cx="1016000" cy="952501"/>
          </a:xfrm>
          <a:solidFill>
            <a:schemeClr val="tx1"/>
          </a:solidFill>
        </p:grpSpPr>
        <p:sp>
          <p:nvSpPr>
            <p:cNvPr id="13" name="Freeform 75">
              <a:extLst>
                <a:ext uri="{FF2B5EF4-FFF2-40B4-BE49-F238E27FC236}">
                  <a16:creationId xmlns:a16="http://schemas.microsoft.com/office/drawing/2014/main" id="{E7A15B7A-DA89-4460-A21E-7AC3A779990D}"/>
                </a:ext>
              </a:extLst>
            </p:cNvPr>
            <p:cNvSpPr>
              <a:spLocks/>
            </p:cNvSpPr>
            <p:nvPr/>
          </p:nvSpPr>
          <p:spPr bwMode="auto">
            <a:xfrm>
              <a:off x="2244726" y="2398713"/>
              <a:ext cx="973138" cy="671513"/>
            </a:xfrm>
            <a:custGeom>
              <a:avLst/>
              <a:gdLst>
                <a:gd name="T0" fmla="*/ 218 w 392"/>
                <a:gd name="T1" fmla="*/ 270 h 270"/>
                <a:gd name="T2" fmla="*/ 139 w 392"/>
                <a:gd name="T3" fmla="*/ 253 h 270"/>
                <a:gd name="T4" fmla="*/ 44 w 392"/>
                <a:gd name="T5" fmla="*/ 0 h 270"/>
                <a:gd name="T6" fmla="*/ 107 w 392"/>
                <a:gd name="T7" fmla="*/ 29 h 270"/>
                <a:gd name="T8" fmla="*/ 168 w 392"/>
                <a:gd name="T9" fmla="*/ 189 h 270"/>
                <a:gd name="T10" fmla="*/ 329 w 392"/>
                <a:gd name="T11" fmla="*/ 128 h 270"/>
                <a:gd name="T12" fmla="*/ 392 w 392"/>
                <a:gd name="T13" fmla="*/ 157 h 270"/>
                <a:gd name="T14" fmla="*/ 286 w 392"/>
                <a:gd name="T15" fmla="*/ 257 h 270"/>
                <a:gd name="T16" fmla="*/ 218 w 392"/>
                <a:gd name="T17"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270">
                  <a:moveTo>
                    <a:pt x="218" y="270"/>
                  </a:moveTo>
                  <a:cubicBezTo>
                    <a:pt x="191" y="270"/>
                    <a:pt x="164" y="264"/>
                    <a:pt x="139" y="253"/>
                  </a:cubicBezTo>
                  <a:cubicBezTo>
                    <a:pt x="43" y="209"/>
                    <a:pt x="0" y="96"/>
                    <a:pt x="44" y="0"/>
                  </a:cubicBezTo>
                  <a:cubicBezTo>
                    <a:pt x="107" y="29"/>
                    <a:pt x="107" y="29"/>
                    <a:pt x="107" y="29"/>
                  </a:cubicBezTo>
                  <a:cubicBezTo>
                    <a:pt x="80" y="90"/>
                    <a:pt x="107" y="162"/>
                    <a:pt x="168" y="189"/>
                  </a:cubicBezTo>
                  <a:cubicBezTo>
                    <a:pt x="229" y="217"/>
                    <a:pt x="301" y="190"/>
                    <a:pt x="329" y="128"/>
                  </a:cubicBezTo>
                  <a:cubicBezTo>
                    <a:pt x="392" y="157"/>
                    <a:pt x="392" y="157"/>
                    <a:pt x="392" y="157"/>
                  </a:cubicBezTo>
                  <a:cubicBezTo>
                    <a:pt x="371" y="204"/>
                    <a:pt x="333" y="239"/>
                    <a:pt x="286" y="257"/>
                  </a:cubicBezTo>
                  <a:cubicBezTo>
                    <a:pt x="264" y="266"/>
                    <a:pt x="241" y="270"/>
                    <a:pt x="218"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6">
              <a:extLst>
                <a:ext uri="{FF2B5EF4-FFF2-40B4-BE49-F238E27FC236}">
                  <a16:creationId xmlns:a16="http://schemas.microsoft.com/office/drawing/2014/main" id="{BC81EA98-D834-45DD-AF3F-89D1E5592B17}"/>
                </a:ext>
              </a:extLst>
            </p:cNvPr>
            <p:cNvSpPr>
              <a:spLocks/>
            </p:cNvSpPr>
            <p:nvPr/>
          </p:nvSpPr>
          <p:spPr bwMode="auto">
            <a:xfrm>
              <a:off x="2374901" y="2120900"/>
              <a:ext cx="369888" cy="311150"/>
            </a:xfrm>
            <a:custGeom>
              <a:avLst/>
              <a:gdLst>
                <a:gd name="T0" fmla="*/ 149 w 149"/>
                <a:gd name="T1" fmla="*/ 0 h 125"/>
                <a:gd name="T2" fmla="*/ 17 w 149"/>
                <a:gd name="T3" fmla="*/ 71 h 125"/>
                <a:gd name="T4" fmla="*/ 0 w 149"/>
                <a:gd name="T5" fmla="*/ 96 h 125"/>
                <a:gd name="T6" fmla="*/ 63 w 149"/>
                <a:gd name="T7" fmla="*/ 125 h 125"/>
                <a:gd name="T8" fmla="*/ 71 w 149"/>
                <a:gd name="T9" fmla="*/ 115 h 125"/>
                <a:gd name="T10" fmla="*/ 149 w 149"/>
                <a:gd name="T11" fmla="*/ 70 h 125"/>
                <a:gd name="T12" fmla="*/ 149 w 149"/>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149" h="125">
                  <a:moveTo>
                    <a:pt x="149" y="0"/>
                  </a:moveTo>
                  <a:cubicBezTo>
                    <a:pt x="97" y="5"/>
                    <a:pt x="50" y="30"/>
                    <a:pt x="17" y="71"/>
                  </a:cubicBezTo>
                  <a:cubicBezTo>
                    <a:pt x="10" y="79"/>
                    <a:pt x="5" y="88"/>
                    <a:pt x="0" y="96"/>
                  </a:cubicBezTo>
                  <a:cubicBezTo>
                    <a:pt x="63" y="125"/>
                    <a:pt x="63" y="125"/>
                    <a:pt x="63" y="125"/>
                  </a:cubicBezTo>
                  <a:cubicBezTo>
                    <a:pt x="66" y="122"/>
                    <a:pt x="68" y="118"/>
                    <a:pt x="71" y="115"/>
                  </a:cubicBezTo>
                  <a:cubicBezTo>
                    <a:pt x="91" y="90"/>
                    <a:pt x="118" y="75"/>
                    <a:pt x="149" y="70"/>
                  </a:cubicBezTo>
                  <a:lnTo>
                    <a:pt x="1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7">
              <a:extLst>
                <a:ext uri="{FF2B5EF4-FFF2-40B4-BE49-F238E27FC236}">
                  <a16:creationId xmlns:a16="http://schemas.microsoft.com/office/drawing/2014/main" id="{7DE797F9-7679-43D7-ACD9-654819B215C9}"/>
                </a:ext>
              </a:extLst>
            </p:cNvPr>
            <p:cNvSpPr>
              <a:spLocks/>
            </p:cNvSpPr>
            <p:nvPr/>
          </p:nvSpPr>
          <p:spPr bwMode="auto">
            <a:xfrm>
              <a:off x="3076576" y="2636838"/>
              <a:ext cx="180975" cy="112713"/>
            </a:xfrm>
            <a:custGeom>
              <a:avLst/>
              <a:gdLst>
                <a:gd name="T0" fmla="*/ 3 w 73"/>
                <a:gd name="T1" fmla="*/ 0 h 45"/>
                <a:gd name="T2" fmla="*/ 0 w 73"/>
                <a:gd name="T3" fmla="*/ 16 h 45"/>
                <a:gd name="T4" fmla="*/ 63 w 73"/>
                <a:gd name="T5" fmla="*/ 45 h 45"/>
                <a:gd name="T6" fmla="*/ 73 w 73"/>
                <a:gd name="T7" fmla="*/ 0 h 45"/>
                <a:gd name="T8" fmla="*/ 3 w 73"/>
                <a:gd name="T9" fmla="*/ 0 h 45"/>
              </a:gdLst>
              <a:ahLst/>
              <a:cxnLst>
                <a:cxn ang="0">
                  <a:pos x="T0" y="T1"/>
                </a:cxn>
                <a:cxn ang="0">
                  <a:pos x="T2" y="T3"/>
                </a:cxn>
                <a:cxn ang="0">
                  <a:pos x="T4" y="T5"/>
                </a:cxn>
                <a:cxn ang="0">
                  <a:pos x="T6" y="T7"/>
                </a:cxn>
                <a:cxn ang="0">
                  <a:pos x="T8" y="T9"/>
                </a:cxn>
              </a:cxnLst>
              <a:rect l="0" t="0" r="r" b="b"/>
              <a:pathLst>
                <a:path w="73" h="45">
                  <a:moveTo>
                    <a:pt x="3" y="0"/>
                  </a:moveTo>
                  <a:cubicBezTo>
                    <a:pt x="2" y="5"/>
                    <a:pt x="1" y="11"/>
                    <a:pt x="0" y="16"/>
                  </a:cubicBezTo>
                  <a:cubicBezTo>
                    <a:pt x="63" y="45"/>
                    <a:pt x="63" y="45"/>
                    <a:pt x="63" y="45"/>
                  </a:cubicBezTo>
                  <a:cubicBezTo>
                    <a:pt x="68" y="31"/>
                    <a:pt x="72" y="15"/>
                    <a:pt x="73"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8">
              <a:extLst>
                <a:ext uri="{FF2B5EF4-FFF2-40B4-BE49-F238E27FC236}">
                  <a16:creationId xmlns:a16="http://schemas.microsoft.com/office/drawing/2014/main" id="{6233D5C6-D748-49FB-B745-5D773F0F79D4}"/>
                </a:ext>
              </a:extLst>
            </p:cNvPr>
            <p:cNvSpPr>
              <a:spLocks/>
            </p:cNvSpPr>
            <p:nvPr/>
          </p:nvSpPr>
          <p:spPr bwMode="auto">
            <a:xfrm>
              <a:off x="2786063" y="2117725"/>
              <a:ext cx="474663" cy="477838"/>
            </a:xfrm>
            <a:custGeom>
              <a:avLst/>
              <a:gdLst>
                <a:gd name="T0" fmla="*/ 191 w 191"/>
                <a:gd name="T1" fmla="*/ 192 h 192"/>
                <a:gd name="T2" fmla="*/ 121 w 191"/>
                <a:gd name="T3" fmla="*/ 192 h 192"/>
                <a:gd name="T4" fmla="*/ 0 w 191"/>
                <a:gd name="T5" fmla="*/ 70 h 192"/>
                <a:gd name="T6" fmla="*/ 0 w 191"/>
                <a:gd name="T7" fmla="*/ 0 h 192"/>
                <a:gd name="T8" fmla="*/ 191 w 191"/>
                <a:gd name="T9" fmla="*/ 192 h 192"/>
              </a:gdLst>
              <a:ahLst/>
              <a:cxnLst>
                <a:cxn ang="0">
                  <a:pos x="T0" y="T1"/>
                </a:cxn>
                <a:cxn ang="0">
                  <a:pos x="T2" y="T3"/>
                </a:cxn>
                <a:cxn ang="0">
                  <a:pos x="T4" y="T5"/>
                </a:cxn>
                <a:cxn ang="0">
                  <a:pos x="T6" y="T7"/>
                </a:cxn>
                <a:cxn ang="0">
                  <a:pos x="T8" y="T9"/>
                </a:cxn>
              </a:cxnLst>
              <a:rect l="0" t="0" r="r" b="b"/>
              <a:pathLst>
                <a:path w="191" h="192">
                  <a:moveTo>
                    <a:pt x="191" y="192"/>
                  </a:moveTo>
                  <a:cubicBezTo>
                    <a:pt x="121" y="192"/>
                    <a:pt x="121" y="192"/>
                    <a:pt x="121" y="192"/>
                  </a:cubicBezTo>
                  <a:cubicBezTo>
                    <a:pt x="121" y="124"/>
                    <a:pt x="67" y="70"/>
                    <a:pt x="0" y="70"/>
                  </a:cubicBezTo>
                  <a:cubicBezTo>
                    <a:pt x="0" y="0"/>
                    <a:pt x="0" y="0"/>
                    <a:pt x="0" y="0"/>
                  </a:cubicBezTo>
                  <a:cubicBezTo>
                    <a:pt x="105" y="0"/>
                    <a:pt x="191" y="86"/>
                    <a:pt x="191"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79">
              <a:extLst>
                <a:ext uri="{FF2B5EF4-FFF2-40B4-BE49-F238E27FC236}">
                  <a16:creationId xmlns:a16="http://schemas.microsoft.com/office/drawing/2014/main" id="{92DA48BE-2C05-46FA-B02A-B0F6F837E9C0}"/>
                </a:ext>
              </a:extLst>
            </p:cNvPr>
            <p:cNvSpPr>
              <a:spLocks noChangeArrowheads="1"/>
            </p:cNvSpPr>
            <p:nvPr/>
          </p:nvSpPr>
          <p:spPr bwMode="auto">
            <a:xfrm>
              <a:off x="2613026" y="2652713"/>
              <a:ext cx="85725" cy="1111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80">
              <a:extLst>
                <a:ext uri="{FF2B5EF4-FFF2-40B4-BE49-F238E27FC236}">
                  <a16:creationId xmlns:a16="http://schemas.microsoft.com/office/drawing/2014/main" id="{90E7AA1E-5847-4ECD-AB9C-F82DFF83CB76}"/>
                </a:ext>
              </a:extLst>
            </p:cNvPr>
            <p:cNvSpPr>
              <a:spLocks noChangeArrowheads="1"/>
            </p:cNvSpPr>
            <p:nvPr/>
          </p:nvSpPr>
          <p:spPr bwMode="auto">
            <a:xfrm>
              <a:off x="2744788" y="2513013"/>
              <a:ext cx="84138" cy="250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81">
              <a:extLst>
                <a:ext uri="{FF2B5EF4-FFF2-40B4-BE49-F238E27FC236}">
                  <a16:creationId xmlns:a16="http://schemas.microsoft.com/office/drawing/2014/main" id="{F711AF96-9B35-4188-9875-B1368F906724}"/>
                </a:ext>
              </a:extLst>
            </p:cNvPr>
            <p:cNvSpPr>
              <a:spLocks noChangeArrowheads="1"/>
            </p:cNvSpPr>
            <p:nvPr/>
          </p:nvSpPr>
          <p:spPr bwMode="auto">
            <a:xfrm>
              <a:off x="2873376" y="2441575"/>
              <a:ext cx="84138" cy="322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 name="Graphic 1">
            <a:extLst>
              <a:ext uri="{FF2B5EF4-FFF2-40B4-BE49-F238E27FC236}">
                <a16:creationId xmlns:a16="http://schemas.microsoft.com/office/drawing/2014/main" id="{26F624DF-03C3-43B4-BFE9-E036604246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3470" y="3196164"/>
            <a:ext cx="378975" cy="378975"/>
          </a:xfrm>
          <a:prstGeom prst="rect">
            <a:avLst/>
          </a:prstGeom>
        </p:spPr>
      </p:pic>
      <p:pic>
        <p:nvPicPr>
          <p:cNvPr id="21" name="Graphic 20">
            <a:extLst>
              <a:ext uri="{FF2B5EF4-FFF2-40B4-BE49-F238E27FC236}">
                <a16:creationId xmlns:a16="http://schemas.microsoft.com/office/drawing/2014/main" id="{483BC8A3-F1C4-40E3-8BA2-A66F100B9D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47836" y="3744623"/>
            <a:ext cx="350243" cy="451926"/>
          </a:xfrm>
          <a:prstGeom prst="rect">
            <a:avLst/>
          </a:prstGeom>
        </p:spPr>
      </p:pic>
    </p:spTree>
    <p:extLst>
      <p:ext uri="{BB962C8B-B14F-4D97-AF65-F5344CB8AC3E}">
        <p14:creationId xmlns:p14="http://schemas.microsoft.com/office/powerpoint/2010/main" val="39759366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stretch>
            <a:fillRect/>
          </a:stretch>
        </p:blipFill>
        <p:spPr>
          <a:xfrm>
            <a:off x="6062121" y="1618596"/>
            <a:ext cx="1508760" cy="1508760"/>
          </a:xfrm>
          <a:prstGeom prst="rect">
            <a:avLst/>
          </a:prstGeom>
        </p:spPr>
      </p:pic>
      <p:pic>
        <p:nvPicPr>
          <p:cNvPr id="64" name="Picture 63"/>
          <p:cNvPicPr>
            <a:picLocks noChangeAspect="1"/>
          </p:cNvPicPr>
          <p:nvPr/>
        </p:nvPicPr>
        <p:blipFill>
          <a:blip r:embed="rId3"/>
          <a:stretch>
            <a:fillRect/>
          </a:stretch>
        </p:blipFill>
        <p:spPr>
          <a:xfrm>
            <a:off x="501968" y="1618596"/>
            <a:ext cx="1506132" cy="1506132"/>
          </a:xfrm>
          <a:prstGeom prst="rect">
            <a:avLst/>
          </a:prstGeom>
          <a:ln>
            <a:solidFill>
              <a:schemeClr val="tx1"/>
            </a:solidFill>
          </a:ln>
        </p:spPr>
      </p:pic>
      <p:sp>
        <p:nvSpPr>
          <p:cNvPr id="3" name="Title 2"/>
          <p:cNvSpPr>
            <a:spLocks noGrp="1"/>
          </p:cNvSpPr>
          <p:nvPr>
            <p:ph type="title"/>
          </p:nvPr>
        </p:nvSpPr>
        <p:spPr/>
        <p:txBody>
          <a:bodyPr/>
          <a:lstStyle/>
          <a:p>
            <a:r>
              <a:rPr lang="en-US" sz="2800" dirty="0">
                <a:solidFill>
                  <a:schemeClr val="tx1"/>
                </a:solidFill>
              </a:rPr>
              <a:t>Meeting with You Today</a:t>
            </a:r>
          </a:p>
        </p:txBody>
      </p:sp>
      <p:cxnSp>
        <p:nvCxnSpPr>
          <p:cNvPr id="31" name="Straight Connector 30"/>
          <p:cNvCxnSpPr/>
          <p:nvPr/>
        </p:nvCxnSpPr>
        <p:spPr>
          <a:xfrm>
            <a:off x="6055338" y="1106424"/>
            <a:ext cx="4133088" cy="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055338" y="1517904"/>
            <a:ext cx="4133088" cy="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055338" y="3277339"/>
            <a:ext cx="4133088" cy="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160340" y="1543901"/>
            <a:ext cx="2368296" cy="246221"/>
          </a:xfrm>
          <a:prstGeom prst="rect">
            <a:avLst/>
          </a:prstGeom>
          <a:noFill/>
        </p:spPr>
        <p:txBody>
          <a:bodyPr wrap="square" lIns="0" rIns="0" rtlCol="0">
            <a:spAutoFit/>
          </a:bodyPr>
          <a:lstStyle>
            <a:defPPr>
              <a:defRPr lang="en-US"/>
            </a:defPPr>
            <a:lvl6pPr marL="0" lvl="5" algn="just">
              <a:spcBef>
                <a:spcPts val="554"/>
              </a:spcBef>
              <a:spcAft>
                <a:spcPts val="566"/>
              </a:spcAft>
              <a:defRPr sz="1100" b="1">
                <a:latin typeface="+mj-lt"/>
              </a:defRPr>
            </a:lvl6pPr>
          </a:lstStyle>
          <a:p>
            <a:pPr marL="0" marR="0" lvl="5" indent="0" algn="l" defTabSz="1219170" rtl="0" eaLnBrk="1" fontAlgn="auto" latinLnBrk="0" hangingPunct="1">
              <a:lnSpc>
                <a:spcPct val="100000"/>
              </a:lnSpc>
              <a:spcBef>
                <a:spcPts val="300"/>
              </a:spcBef>
              <a:spcAft>
                <a:spcPts val="566"/>
              </a:spcAft>
              <a:buClrTx/>
              <a:buSzTx/>
              <a:buFontTx/>
              <a:buNone/>
              <a:tabLst/>
              <a:defRPr/>
            </a:pPr>
            <a:endParaRPr kumimoji="0" lang="en-US" sz="1000" b="1" i="0" u="none" strike="noStrike" kern="1200" cap="none" spc="0" normalizeH="0" baseline="0" noProof="0" dirty="0">
              <a:ln>
                <a:noFill/>
              </a:ln>
              <a:effectLst/>
              <a:uLnTx/>
              <a:uFillTx/>
              <a:latin typeface="+mn-lt"/>
            </a:endParaRPr>
          </a:p>
        </p:txBody>
      </p:sp>
      <p:cxnSp>
        <p:nvCxnSpPr>
          <p:cNvPr id="36" name="Straight Connector 35"/>
          <p:cNvCxnSpPr/>
          <p:nvPr/>
        </p:nvCxnSpPr>
        <p:spPr>
          <a:xfrm>
            <a:off x="501968" y="1106424"/>
            <a:ext cx="4133088" cy="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01968" y="1517904"/>
            <a:ext cx="4133088" cy="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01968" y="1065644"/>
            <a:ext cx="3474720" cy="502920"/>
          </a:xfrm>
          <a:prstGeom prst="rect">
            <a:avLst/>
          </a:prstGeom>
          <a:noFill/>
        </p:spPr>
        <p:txBody>
          <a:bodyPr wrap="square" rtlCol="0">
            <a:spAutoFit/>
          </a:bodyPr>
          <a:lstStyle/>
          <a:p>
            <a:pPr lvl="0" defTabSz="1219170">
              <a:spcBef>
                <a:spcPts val="300"/>
              </a:spcBef>
              <a:defRPr/>
            </a:pPr>
            <a:r>
              <a:rPr lang="en-US" sz="1200" b="1" dirty="0">
                <a:solidFill>
                  <a:srgbClr val="86BC25"/>
                </a:solidFill>
              </a:rPr>
              <a:t>Dan Combs</a:t>
            </a:r>
          </a:p>
          <a:p>
            <a:pPr lvl="0" defTabSz="1219170">
              <a:spcBef>
                <a:spcPts val="300"/>
              </a:spcBef>
              <a:defRPr/>
            </a:pPr>
            <a:r>
              <a:rPr lang="en-US" sz="1200" b="1" dirty="0">
                <a:solidFill>
                  <a:srgbClr val="86BC25"/>
                </a:solidFill>
              </a:rPr>
              <a:t>Pricing Lead</a:t>
            </a:r>
            <a:endParaRPr lang="en-US" sz="1200" b="1" i="1" dirty="0">
              <a:solidFill>
                <a:srgbClr val="86BC25"/>
              </a:solidFill>
            </a:endParaRPr>
          </a:p>
        </p:txBody>
      </p:sp>
      <p:cxnSp>
        <p:nvCxnSpPr>
          <p:cNvPr id="39" name="Straight Connector 38"/>
          <p:cNvCxnSpPr/>
          <p:nvPr/>
        </p:nvCxnSpPr>
        <p:spPr>
          <a:xfrm>
            <a:off x="501968" y="3277339"/>
            <a:ext cx="4133088" cy="0"/>
          </a:xfrm>
          <a:prstGeom prst="line">
            <a:avLst/>
          </a:prstGeom>
          <a:ln>
            <a:solidFill>
              <a:srgbClr val="86BC25"/>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094504" y="1543901"/>
            <a:ext cx="2535571" cy="1631216"/>
          </a:xfrm>
          <a:prstGeom prst="rect">
            <a:avLst/>
          </a:prstGeom>
          <a:noFill/>
        </p:spPr>
        <p:txBody>
          <a:bodyPr wrap="square" lIns="0" rIns="0" rtlCol="0">
            <a:spAutoFit/>
          </a:bodyPr>
          <a:lstStyle>
            <a:defPPr>
              <a:defRPr lang="en-US"/>
            </a:defPPr>
            <a:lvl6pPr marL="0" lvl="5" algn="just">
              <a:spcBef>
                <a:spcPts val="554"/>
              </a:spcBef>
              <a:spcAft>
                <a:spcPts val="566"/>
              </a:spcAft>
              <a:defRPr sz="1100" b="1">
                <a:latin typeface="+mj-lt"/>
              </a:defRPr>
            </a:lvl6pPr>
          </a:lstStyle>
          <a:p>
            <a:pPr lvl="5" algn="l" defTabSz="1219170">
              <a:spcBef>
                <a:spcPts val="300"/>
              </a:spcBef>
              <a:defRPr/>
            </a:pPr>
            <a:r>
              <a:rPr lang="en-US" sz="1000" b="0" dirty="0">
                <a:latin typeface="+mn-lt"/>
                <a:ea typeface="Verdana" panose="020B0604030504040204" pitchFamily="34" charset="0"/>
                <a:cs typeface="Verdana" panose="020B0604030504040204" pitchFamily="34" charset="0"/>
              </a:rPr>
              <a:t>Dan is a Manager of Strategic Pricing in Elsevier’s Clinical Solutions business. He has extensive experience working across the pricing lifecycle from market research and price structuring to execution and operations in both B2B and B2C environments. He specializes in using pricing analytics to drive margin expansion with industrial product goods. Dan received his B.S. in Chemical Engineering from Penn State University.</a:t>
            </a:r>
          </a:p>
        </p:txBody>
      </p:sp>
      <p:sp>
        <p:nvSpPr>
          <p:cNvPr id="41" name="Rectangle 40"/>
          <p:cNvSpPr/>
          <p:nvPr/>
        </p:nvSpPr>
        <p:spPr>
          <a:xfrm>
            <a:off x="501967" y="3232345"/>
            <a:ext cx="4128108" cy="2323713"/>
          </a:xfrm>
          <a:prstGeom prst="rect">
            <a:avLst/>
          </a:prstGeom>
        </p:spPr>
        <p:txBody>
          <a:bodyPr wrap="square">
            <a:spAutoFit/>
          </a:bodyPr>
          <a:lstStyle/>
          <a:p>
            <a:pPr marL="0" marR="0" lvl="0" indent="0" algn="just" defTabSz="1219170" rtl="0" eaLnBrk="1" fontAlgn="auto" latinLnBrk="0" hangingPunct="1">
              <a:lnSpc>
                <a:spcPct val="100000"/>
              </a:lnSpc>
              <a:spcBef>
                <a:spcPts val="300"/>
              </a:spcBef>
              <a:spcAft>
                <a:spcPts val="0"/>
              </a:spcAft>
              <a:buClrTx/>
              <a:buSzTx/>
              <a:buFontTx/>
              <a:buNone/>
              <a:tabLst/>
              <a:defRPr/>
            </a:pPr>
            <a:r>
              <a:rPr kumimoji="0" lang="en-GB" sz="1000" b="1" i="0" u="none" strike="noStrike" kern="1200" cap="none" spc="0" normalizeH="0" baseline="0" noProof="0" dirty="0">
                <a:ln>
                  <a:noFill/>
                </a:ln>
                <a:solidFill>
                  <a:srgbClr val="86BC25"/>
                </a:solidFill>
                <a:effectLst/>
                <a:uLnTx/>
                <a:uFillTx/>
                <a:ea typeface="Verdana" panose="020B0604030504040204" pitchFamily="34" charset="0"/>
                <a:cs typeface="Verdana" panose="020B0604030504040204" pitchFamily="34" charset="0"/>
              </a:rPr>
              <a:t>Representative experience</a:t>
            </a:r>
          </a:p>
          <a:p>
            <a:pPr marL="152055" indent="-152055" defTabSz="1219170">
              <a:spcBef>
                <a:spcPts val="300"/>
              </a:spcBef>
              <a:buClr>
                <a:srgbClr val="000000"/>
              </a:buClr>
              <a:buSzPct val="100000"/>
              <a:buFont typeface="Wingdings" pitchFamily="2" charset="2"/>
              <a:buChar char="§"/>
              <a:defRPr/>
            </a:pPr>
            <a:r>
              <a:rPr lang="en-US" sz="1000" dirty="0">
                <a:ea typeface="Verdana" panose="020B0604030504040204" pitchFamily="34" charset="0"/>
                <a:cs typeface="Verdana" panose="020B0604030504040204" pitchFamily="34" charset="0"/>
              </a:rPr>
              <a:t>Led Total Price Assessment (TPA) for Fortune 250 chemicals manufacturer</a:t>
            </a:r>
          </a:p>
          <a:p>
            <a:pPr marL="288925" lvl="1" indent="-173038" defTabSz="1219170">
              <a:spcBef>
                <a:spcPts val="300"/>
              </a:spcBef>
              <a:buClr>
                <a:srgbClr val="000000"/>
              </a:buClr>
              <a:buSzPct val="100000"/>
              <a:buFont typeface="Verdana" panose="020B0604030504040204" pitchFamily="34" charset="0"/>
              <a:buChar char="-"/>
              <a:defRPr/>
            </a:pPr>
            <a:r>
              <a:rPr lang="en-US" sz="1000" dirty="0">
                <a:ea typeface="Verdana" panose="020B0604030504040204" pitchFamily="34" charset="0"/>
                <a:cs typeface="Verdana" panose="020B0604030504040204" pitchFamily="34" charset="0"/>
              </a:rPr>
              <a:t>Analyzed hundreds of thousands of transactions across 12 business lines to identify largest instances of price erosion</a:t>
            </a:r>
          </a:p>
          <a:p>
            <a:pPr marL="288925" lvl="1" indent="-173038" defTabSz="1219170">
              <a:spcBef>
                <a:spcPts val="300"/>
              </a:spcBef>
              <a:buClr>
                <a:srgbClr val="000000"/>
              </a:buClr>
              <a:buSzPct val="100000"/>
              <a:buFont typeface="Verdana" panose="020B0604030504040204" pitchFamily="34" charset="0"/>
              <a:buChar char="-"/>
              <a:defRPr/>
            </a:pPr>
            <a:r>
              <a:rPr lang="en-US" sz="1000" dirty="0">
                <a:ea typeface="Verdana" panose="020B0604030504040204" pitchFamily="34" charset="0"/>
                <a:cs typeface="Verdana" panose="020B0604030504040204" pitchFamily="34" charset="0"/>
              </a:rPr>
              <a:t>Developed financial model using advanced analytics to grow addressable revenue by 5%</a:t>
            </a:r>
          </a:p>
          <a:p>
            <a:pPr marL="152055" indent="-152055" defTabSz="1219170">
              <a:spcBef>
                <a:spcPts val="300"/>
              </a:spcBef>
              <a:buClr>
                <a:srgbClr val="000000"/>
              </a:buClr>
              <a:buSzPct val="100000"/>
              <a:buFont typeface="Wingdings" pitchFamily="2" charset="2"/>
              <a:buChar char="§"/>
              <a:defRPr/>
            </a:pPr>
            <a:r>
              <a:rPr lang="en-US" sz="1000" dirty="0">
                <a:ea typeface="Verdana" panose="020B0604030504040204" pitchFamily="34" charset="0"/>
                <a:cs typeface="Verdana" panose="020B0604030504040204" pitchFamily="34" charset="0"/>
              </a:rPr>
              <a:t>Developed Configure-Price-Quote (CPQ) technology for $40M product suite</a:t>
            </a:r>
          </a:p>
          <a:p>
            <a:pPr marL="288925" lvl="1" indent="-173038" defTabSz="1219170">
              <a:spcBef>
                <a:spcPts val="300"/>
              </a:spcBef>
              <a:buClr>
                <a:srgbClr val="000000"/>
              </a:buClr>
              <a:buSzPct val="100000"/>
              <a:buFont typeface="Verdana" panose="020B0604030504040204" pitchFamily="34" charset="0"/>
              <a:buChar char="-"/>
              <a:defRPr/>
            </a:pPr>
            <a:r>
              <a:rPr lang="en-US" sz="1000" dirty="0">
                <a:ea typeface="Verdana" panose="020B0604030504040204" pitchFamily="34" charset="0"/>
                <a:cs typeface="Verdana" panose="020B0604030504040204" pitchFamily="34" charset="0"/>
              </a:rPr>
              <a:t>Incorporated complex logic around customer-specific pricing and product bundling discounts</a:t>
            </a:r>
          </a:p>
          <a:p>
            <a:pPr marL="288925" lvl="1" indent="-173038" defTabSz="1219170">
              <a:spcBef>
                <a:spcPts val="300"/>
              </a:spcBef>
              <a:buClr>
                <a:srgbClr val="000000"/>
              </a:buClr>
              <a:buSzPct val="100000"/>
              <a:buFont typeface="Verdana" panose="020B0604030504040204" pitchFamily="34" charset="0"/>
              <a:buChar char="-"/>
              <a:defRPr/>
            </a:pPr>
            <a:r>
              <a:rPr lang="en-US" sz="1000" dirty="0">
                <a:ea typeface="Verdana" panose="020B0604030504040204" pitchFamily="34" charset="0"/>
                <a:cs typeface="Verdana" panose="020B0604030504040204" pitchFamily="34" charset="0"/>
              </a:rPr>
              <a:t>Designed simplified back-end processes to expedite Quote-to-Cash (QtC) processing</a:t>
            </a:r>
          </a:p>
        </p:txBody>
      </p:sp>
      <p:sp>
        <p:nvSpPr>
          <p:cNvPr id="50" name="TextBox 49"/>
          <p:cNvSpPr txBox="1"/>
          <p:nvPr/>
        </p:nvSpPr>
        <p:spPr>
          <a:xfrm>
            <a:off x="7640536" y="1568089"/>
            <a:ext cx="2532888" cy="1477328"/>
          </a:xfrm>
          <a:prstGeom prst="rect">
            <a:avLst/>
          </a:prstGeom>
          <a:noFill/>
        </p:spPr>
        <p:txBody>
          <a:bodyPr wrap="square" lIns="0" rIns="0" rtlCol="0">
            <a:spAutoFit/>
          </a:bodyPr>
          <a:lstStyle>
            <a:defPPr>
              <a:defRPr lang="en-US"/>
            </a:defPPr>
            <a:lvl6pPr marL="0" lvl="5" algn="just">
              <a:spcBef>
                <a:spcPts val="554"/>
              </a:spcBef>
              <a:spcAft>
                <a:spcPts val="566"/>
              </a:spcAft>
              <a:defRPr sz="1100" b="1">
                <a:latin typeface="+mj-lt"/>
              </a:defRPr>
            </a:lvl6pPr>
          </a:lstStyle>
          <a:p>
            <a:pPr lvl="5" algn="l" defTabSz="1219170">
              <a:spcBef>
                <a:spcPts val="300"/>
              </a:spcBef>
              <a:defRPr/>
            </a:pPr>
            <a:r>
              <a:rPr lang="en-US" sz="1000" b="0" dirty="0">
                <a:latin typeface="+mn-lt"/>
                <a:ea typeface="Verdana" panose="020B0604030504040204" pitchFamily="34" charset="0"/>
                <a:cs typeface="Verdana" panose="020B0604030504040204" pitchFamily="34" charset="0"/>
              </a:rPr>
              <a:t>Deb is a consultant in </a:t>
            </a:r>
            <a:r>
              <a:rPr lang="en-US" sz="1000" b="0" dirty="0" err="1">
                <a:latin typeface="+mn-lt"/>
                <a:ea typeface="Verdana" panose="020B0604030504040204" pitchFamily="34" charset="0"/>
                <a:cs typeface="Verdana" panose="020B0604030504040204" pitchFamily="34" charset="0"/>
              </a:rPr>
              <a:t>Thorogood</a:t>
            </a:r>
            <a:r>
              <a:rPr lang="en-US" sz="1000" b="0" dirty="0">
                <a:latin typeface="+mn-lt"/>
                <a:ea typeface="Verdana" panose="020B0604030504040204" pitchFamily="34" charset="0"/>
                <a:cs typeface="Verdana" panose="020B0604030504040204" pitchFamily="34" charset="0"/>
              </a:rPr>
              <a:t> Associates' BI and Analytics practice. She specializes in developing bespoke technology solutions for consumer product companies and has a strong background in end-to-end BI solution design. Her strengths include database warehousing, systems integration, and user acceptance testing. Deb received her Masters in Biomedical Engineering from Penn State University.</a:t>
            </a:r>
          </a:p>
        </p:txBody>
      </p:sp>
      <p:sp>
        <p:nvSpPr>
          <p:cNvPr id="51" name="Rectangle 50"/>
          <p:cNvSpPr/>
          <p:nvPr/>
        </p:nvSpPr>
        <p:spPr>
          <a:xfrm>
            <a:off x="6040336" y="3256533"/>
            <a:ext cx="4133088" cy="2323713"/>
          </a:xfrm>
          <a:prstGeom prst="rect">
            <a:avLst/>
          </a:prstGeom>
        </p:spPr>
        <p:txBody>
          <a:bodyPr wrap="square">
            <a:spAutoFit/>
          </a:bodyPr>
          <a:lstStyle/>
          <a:p>
            <a:pPr marL="0" marR="0" lvl="0" indent="0" algn="just" defTabSz="1219170" rtl="0" eaLnBrk="1" fontAlgn="auto" latinLnBrk="0" hangingPunct="1">
              <a:lnSpc>
                <a:spcPct val="100000"/>
              </a:lnSpc>
              <a:spcBef>
                <a:spcPts val="300"/>
              </a:spcBef>
              <a:spcAft>
                <a:spcPts val="0"/>
              </a:spcAft>
              <a:buClrTx/>
              <a:buSzTx/>
              <a:buFontTx/>
              <a:buNone/>
              <a:tabLst/>
              <a:defRPr/>
            </a:pPr>
            <a:r>
              <a:rPr kumimoji="0" lang="en-GB" sz="1000" b="1" i="0" u="none" strike="noStrike" kern="1200" cap="none" spc="0" normalizeH="0" baseline="0" noProof="0" dirty="0">
                <a:ln>
                  <a:noFill/>
                </a:ln>
                <a:solidFill>
                  <a:srgbClr val="86BC25"/>
                </a:solidFill>
                <a:effectLst/>
                <a:uLnTx/>
                <a:uFillTx/>
                <a:ea typeface="Verdana" panose="020B0604030504040204" pitchFamily="34" charset="0"/>
                <a:cs typeface="Verdana" panose="020B0604030504040204" pitchFamily="34" charset="0"/>
              </a:rPr>
              <a:t>Representative experience</a:t>
            </a:r>
          </a:p>
          <a:p>
            <a:pPr marL="152055" indent="-152055" defTabSz="1219170">
              <a:spcBef>
                <a:spcPts val="300"/>
              </a:spcBef>
              <a:buClr>
                <a:srgbClr val="000000"/>
              </a:buClr>
              <a:buSzPct val="100000"/>
              <a:buFont typeface="Wingdings" pitchFamily="2" charset="2"/>
              <a:buChar char="§"/>
              <a:defRPr/>
            </a:pPr>
            <a:r>
              <a:rPr lang="en-US" sz="1000" dirty="0">
                <a:ea typeface="Verdana" panose="020B0604030504040204" pitchFamily="34" charset="0"/>
                <a:cs typeface="Verdana" panose="020B0604030504040204" pitchFamily="34" charset="0"/>
              </a:rPr>
              <a:t>Led BI solution design for Fortune 250 Health Insurer</a:t>
            </a:r>
          </a:p>
          <a:p>
            <a:pPr marL="288925" lvl="1" indent="-173038" defTabSz="1219170">
              <a:spcBef>
                <a:spcPts val="300"/>
              </a:spcBef>
              <a:buClr>
                <a:srgbClr val="000000"/>
              </a:buClr>
              <a:buSzPct val="100000"/>
              <a:buFont typeface="Verdana" panose="020B0604030504040204" pitchFamily="34" charset="0"/>
              <a:buChar char="-"/>
              <a:defRPr/>
            </a:pPr>
            <a:r>
              <a:rPr lang="en-US" sz="1000" dirty="0">
                <a:ea typeface="Verdana" panose="020B0604030504040204" pitchFamily="34" charset="0"/>
                <a:cs typeface="Verdana" panose="020B0604030504040204" pitchFamily="34" charset="0"/>
              </a:rPr>
              <a:t>Analyzed and designed 60+ dashboards to standardize forecasting, analytics, and reporting in end-to-end Tableau / Hadoop solution for C-suite executives</a:t>
            </a:r>
          </a:p>
          <a:p>
            <a:pPr marL="152055" indent="-152055" defTabSz="1219170">
              <a:spcBef>
                <a:spcPts val="300"/>
              </a:spcBef>
              <a:buClr>
                <a:srgbClr val="000000"/>
              </a:buClr>
              <a:buSzPct val="100000"/>
              <a:buFont typeface="Wingdings" pitchFamily="2" charset="2"/>
              <a:buChar char="§"/>
              <a:defRPr/>
            </a:pPr>
            <a:r>
              <a:rPr lang="en-US" sz="1000" dirty="0">
                <a:ea typeface="Verdana" panose="020B0604030504040204" pitchFamily="34" charset="0"/>
                <a:cs typeface="Verdana" panose="020B0604030504040204" pitchFamily="34" charset="0"/>
              </a:rPr>
              <a:t>Designed eCommerce and Mixed Marketing Modeling analytics models for Fortune 250 Global Consumer Packaged Goods manufacturer</a:t>
            </a:r>
          </a:p>
          <a:p>
            <a:pPr marL="288925" lvl="1" indent="-173038" defTabSz="1219170">
              <a:spcBef>
                <a:spcPts val="300"/>
              </a:spcBef>
              <a:buClr>
                <a:srgbClr val="000000"/>
              </a:buClr>
              <a:buSzPct val="100000"/>
              <a:buFont typeface="Verdana" panose="020B0604030504040204" pitchFamily="34" charset="0"/>
              <a:buChar char="-"/>
              <a:defRPr/>
            </a:pPr>
            <a:r>
              <a:rPr lang="en-US" sz="1000" dirty="0">
                <a:ea typeface="Verdana" panose="020B0604030504040204" pitchFamily="34" charset="0"/>
                <a:cs typeface="Verdana" panose="020B0604030504040204" pitchFamily="34" charset="0"/>
              </a:rPr>
              <a:t>Led development team to design SQL Server data ingestion, ETL, and reporting</a:t>
            </a:r>
          </a:p>
          <a:p>
            <a:pPr marL="288925" lvl="1" indent="-173038" defTabSz="1219170">
              <a:spcBef>
                <a:spcPts val="300"/>
              </a:spcBef>
              <a:buClr>
                <a:srgbClr val="000000"/>
              </a:buClr>
              <a:buSzPct val="100000"/>
              <a:buFont typeface="Verdana" panose="020B0604030504040204" pitchFamily="34" charset="0"/>
              <a:buChar char="-"/>
              <a:defRPr/>
            </a:pPr>
            <a:r>
              <a:rPr lang="en-US" sz="1000" dirty="0">
                <a:ea typeface="Verdana" panose="020B0604030504040204" pitchFamily="34" charset="0"/>
                <a:cs typeface="Verdana" panose="020B0604030504040204" pitchFamily="34" charset="0"/>
              </a:rPr>
              <a:t>Designed reporting suite for global eCommerce and Brick &amp; Mortar market share forecasting</a:t>
            </a:r>
          </a:p>
          <a:p>
            <a:pPr marL="288925" lvl="1" indent="-173038" defTabSz="1219170">
              <a:spcBef>
                <a:spcPts val="300"/>
              </a:spcBef>
              <a:buClr>
                <a:srgbClr val="000000"/>
              </a:buClr>
              <a:buSzPct val="100000"/>
              <a:buFont typeface="Verdana" panose="020B0604030504040204" pitchFamily="34" charset="0"/>
              <a:buChar char="-"/>
              <a:defRPr/>
            </a:pPr>
            <a:r>
              <a:rPr lang="en-US" sz="1000" dirty="0">
                <a:ea typeface="Verdana" panose="020B0604030504040204" pitchFamily="34" charset="0"/>
                <a:cs typeface="Verdana" panose="020B0604030504040204" pitchFamily="34" charset="0"/>
              </a:rPr>
              <a:t>Optimized Mixed Marketing Modeling analytics to increase ROI across 100+ brands</a:t>
            </a:r>
          </a:p>
        </p:txBody>
      </p:sp>
      <p:sp>
        <p:nvSpPr>
          <p:cNvPr id="42" name="TextBox 41"/>
          <p:cNvSpPr txBox="1"/>
          <p:nvPr/>
        </p:nvSpPr>
        <p:spPr>
          <a:xfrm>
            <a:off x="6055338" y="1065644"/>
            <a:ext cx="3474720" cy="502920"/>
          </a:xfrm>
          <a:prstGeom prst="rect">
            <a:avLst/>
          </a:prstGeom>
          <a:noFill/>
        </p:spPr>
        <p:txBody>
          <a:bodyPr wrap="square" rtlCol="0">
            <a:spAutoFit/>
          </a:bodyPr>
          <a:lstStyle/>
          <a:p>
            <a:pPr lvl="0" defTabSz="1219170">
              <a:spcBef>
                <a:spcPts val="300"/>
              </a:spcBef>
              <a:defRPr/>
            </a:pPr>
            <a:r>
              <a:rPr lang="en-US" sz="1200" b="1" dirty="0">
                <a:solidFill>
                  <a:srgbClr val="86BC25"/>
                </a:solidFill>
              </a:rPr>
              <a:t>Deb Lee</a:t>
            </a:r>
          </a:p>
          <a:p>
            <a:pPr lvl="0" defTabSz="1219170">
              <a:spcBef>
                <a:spcPts val="300"/>
              </a:spcBef>
              <a:defRPr/>
            </a:pPr>
            <a:r>
              <a:rPr lang="en-US" sz="1200" b="1" dirty="0">
                <a:solidFill>
                  <a:srgbClr val="86BC25"/>
                </a:solidFill>
              </a:rPr>
              <a:t>Business Intelligence Lead</a:t>
            </a:r>
            <a:endParaRPr lang="en-US" sz="1200" b="1" i="1" dirty="0">
              <a:solidFill>
                <a:srgbClr val="86BC25"/>
              </a:solidFill>
            </a:endParaRPr>
          </a:p>
        </p:txBody>
      </p:sp>
    </p:spTree>
    <p:extLst>
      <p:ext uri="{BB962C8B-B14F-4D97-AF65-F5344CB8AC3E}">
        <p14:creationId xmlns:p14="http://schemas.microsoft.com/office/powerpoint/2010/main" val="17358508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9900" y="402587"/>
            <a:ext cx="11252200" cy="334102"/>
          </a:xfrm>
        </p:spPr>
        <p:txBody>
          <a:bodyPr/>
          <a:lstStyle/>
          <a:p>
            <a:r>
              <a:rPr lang="en-US" sz="2800" dirty="0">
                <a:solidFill>
                  <a:schemeClr val="tx1"/>
                </a:solidFill>
              </a:rPr>
              <a:t>Our Pricing Approach </a:t>
            </a:r>
            <a:r>
              <a:rPr lang="en-US" sz="1400" dirty="0">
                <a:solidFill>
                  <a:schemeClr val="tx1"/>
                </a:solidFill>
              </a:rPr>
              <a:t>(1 of 3)</a:t>
            </a:r>
          </a:p>
        </p:txBody>
      </p:sp>
      <p:sp>
        <p:nvSpPr>
          <p:cNvPr id="7" name="Rectangle 6">
            <a:extLst>
              <a:ext uri="{FF2B5EF4-FFF2-40B4-BE49-F238E27FC236}">
                <a16:creationId xmlns:a16="http://schemas.microsoft.com/office/drawing/2014/main" id="{D3A5ADBF-9392-4B46-BC65-A6C31EB2BDA0}"/>
              </a:ext>
            </a:extLst>
          </p:cNvPr>
          <p:cNvSpPr/>
          <p:nvPr/>
        </p:nvSpPr>
        <p:spPr>
          <a:xfrm>
            <a:off x="469900" y="934198"/>
            <a:ext cx="11252200" cy="523220"/>
          </a:xfrm>
          <a:prstGeom prst="rect">
            <a:avLst/>
          </a:prstGeom>
        </p:spPr>
        <p:txBody>
          <a:bodyPr wrap="square">
            <a:spAutoFit/>
          </a:bodyPr>
          <a:lstStyle/>
          <a:p>
            <a:pPr defTabSz="1219170">
              <a:spcBef>
                <a:spcPts val="300"/>
              </a:spcBef>
              <a:buClr>
                <a:srgbClr val="000000"/>
              </a:buClr>
              <a:buSzPct val="100000"/>
              <a:defRPr/>
            </a:pPr>
            <a:r>
              <a:rPr lang="en-US" sz="1400" i="1" dirty="0">
                <a:ea typeface="Verdana" panose="020B0604030504040204" pitchFamily="34" charset="0"/>
                <a:cs typeface="Verdana" panose="020B0604030504040204" pitchFamily="34" charset="0"/>
              </a:rPr>
              <a:t>We understand that every client is unique and requires recommendations specific to their business; however, in general, we apply the following guidelines to identify opportunities for margin expansion:</a:t>
            </a:r>
          </a:p>
        </p:txBody>
      </p:sp>
      <p:pic>
        <p:nvPicPr>
          <p:cNvPr id="6" name="Picture 5">
            <a:extLst>
              <a:ext uri="{FF2B5EF4-FFF2-40B4-BE49-F238E27FC236}">
                <a16:creationId xmlns:a16="http://schemas.microsoft.com/office/drawing/2014/main" id="{DA17A27A-5E6C-4895-BD59-FA30A35F0B38}"/>
              </a:ext>
            </a:extLst>
          </p:cNvPr>
          <p:cNvPicPr>
            <a:picLocks noChangeAspect="1"/>
          </p:cNvPicPr>
          <p:nvPr/>
        </p:nvPicPr>
        <p:blipFill rotWithShape="1">
          <a:blip r:embed="rId2"/>
          <a:srcRect t="4981"/>
          <a:stretch/>
        </p:blipFill>
        <p:spPr>
          <a:xfrm>
            <a:off x="2093516" y="2194499"/>
            <a:ext cx="7621588" cy="4283919"/>
          </a:xfrm>
          <a:prstGeom prst="rect">
            <a:avLst/>
          </a:prstGeom>
        </p:spPr>
      </p:pic>
      <p:sp>
        <p:nvSpPr>
          <p:cNvPr id="11" name="Rectangle 10">
            <a:extLst>
              <a:ext uri="{FF2B5EF4-FFF2-40B4-BE49-F238E27FC236}">
                <a16:creationId xmlns:a16="http://schemas.microsoft.com/office/drawing/2014/main" id="{0EA599F3-609D-435B-A29C-F09C06CE9879}"/>
              </a:ext>
            </a:extLst>
          </p:cNvPr>
          <p:cNvSpPr/>
          <p:nvPr/>
        </p:nvSpPr>
        <p:spPr>
          <a:xfrm>
            <a:off x="2016920" y="1588052"/>
            <a:ext cx="7774782" cy="63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rPr>
              <a:t>Customer Pareto:</a:t>
            </a:r>
            <a:r>
              <a:rPr lang="en-US" sz="1100" dirty="0">
                <a:solidFill>
                  <a:schemeClr val="tx1"/>
                </a:solidFill>
              </a:rPr>
              <a:t> We maintain a customer-centric view from start to finish. We start by creating customer </a:t>
            </a:r>
            <a:r>
              <a:rPr lang="en-US" sz="1100" dirty="0" err="1">
                <a:solidFill>
                  <a:schemeClr val="tx1"/>
                </a:solidFill>
              </a:rPr>
              <a:t>Paretos</a:t>
            </a:r>
            <a:r>
              <a:rPr lang="en-US" sz="1100" dirty="0">
                <a:solidFill>
                  <a:schemeClr val="tx1"/>
                </a:solidFill>
              </a:rPr>
              <a:t> – an analysis that ranks customers based on their revenue contribution across the entire business. A customer’s rank in the Pareto helps answer the question “do your best customers receive the best pricing?” as we begin to assess variation in product pricing</a:t>
            </a:r>
            <a:endParaRPr lang="en-US" sz="1100" b="1" dirty="0">
              <a:solidFill>
                <a:schemeClr val="tx1"/>
              </a:solidFill>
            </a:endParaRPr>
          </a:p>
        </p:txBody>
      </p:sp>
      <p:sp>
        <p:nvSpPr>
          <p:cNvPr id="12" name="Rectangle 11">
            <a:extLst>
              <a:ext uri="{FF2B5EF4-FFF2-40B4-BE49-F238E27FC236}">
                <a16:creationId xmlns:a16="http://schemas.microsoft.com/office/drawing/2014/main" id="{66FB09A5-813C-42C9-A60E-90C955DF87C4}"/>
              </a:ext>
            </a:extLst>
          </p:cNvPr>
          <p:cNvSpPr/>
          <p:nvPr/>
        </p:nvSpPr>
        <p:spPr>
          <a:xfrm>
            <a:off x="1772445" y="1580908"/>
            <a:ext cx="299470" cy="28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a:t>
            </a:r>
          </a:p>
        </p:txBody>
      </p:sp>
    </p:spTree>
    <p:extLst>
      <p:ext uri="{BB962C8B-B14F-4D97-AF65-F5344CB8AC3E}">
        <p14:creationId xmlns:p14="http://schemas.microsoft.com/office/powerpoint/2010/main" val="15668793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741F4E-7EA2-4CE1-AFA4-9174965E6D76}"/>
              </a:ext>
            </a:extLst>
          </p:cNvPr>
          <p:cNvPicPr>
            <a:picLocks noChangeAspect="1"/>
          </p:cNvPicPr>
          <p:nvPr/>
        </p:nvPicPr>
        <p:blipFill>
          <a:blip r:embed="rId2"/>
          <a:stretch>
            <a:fillRect/>
          </a:stretch>
        </p:blipFill>
        <p:spPr>
          <a:xfrm>
            <a:off x="469901" y="1878798"/>
            <a:ext cx="6477684" cy="4012593"/>
          </a:xfrm>
          <a:prstGeom prst="rect">
            <a:avLst/>
          </a:prstGeom>
        </p:spPr>
      </p:pic>
      <p:sp>
        <p:nvSpPr>
          <p:cNvPr id="3" name="Title 2"/>
          <p:cNvSpPr>
            <a:spLocks noGrp="1"/>
          </p:cNvSpPr>
          <p:nvPr>
            <p:ph type="title"/>
          </p:nvPr>
        </p:nvSpPr>
        <p:spPr>
          <a:xfrm>
            <a:off x="469900" y="402587"/>
            <a:ext cx="11252200" cy="334102"/>
          </a:xfrm>
        </p:spPr>
        <p:txBody>
          <a:bodyPr/>
          <a:lstStyle/>
          <a:p>
            <a:r>
              <a:rPr lang="en-US" sz="2800" dirty="0">
                <a:solidFill>
                  <a:schemeClr val="tx1"/>
                </a:solidFill>
              </a:rPr>
              <a:t>Our Pricing Approach </a:t>
            </a:r>
            <a:r>
              <a:rPr lang="en-US" sz="1400" dirty="0">
                <a:solidFill>
                  <a:schemeClr val="tx1"/>
                </a:solidFill>
              </a:rPr>
              <a:t>(2 of 3)</a:t>
            </a:r>
          </a:p>
        </p:txBody>
      </p:sp>
      <p:sp>
        <p:nvSpPr>
          <p:cNvPr id="11" name="Rectangle 10">
            <a:extLst>
              <a:ext uri="{FF2B5EF4-FFF2-40B4-BE49-F238E27FC236}">
                <a16:creationId xmlns:a16="http://schemas.microsoft.com/office/drawing/2014/main" id="{0EA599F3-609D-435B-A29C-F09C06CE9879}"/>
              </a:ext>
            </a:extLst>
          </p:cNvPr>
          <p:cNvSpPr/>
          <p:nvPr/>
        </p:nvSpPr>
        <p:spPr>
          <a:xfrm>
            <a:off x="469900" y="1136051"/>
            <a:ext cx="6477684" cy="63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rPr>
              <a:t>Price Dispersions:</a:t>
            </a:r>
            <a:r>
              <a:rPr lang="en-US" sz="1100" dirty="0">
                <a:solidFill>
                  <a:schemeClr val="tx1"/>
                </a:solidFill>
              </a:rPr>
              <a:t> Next, we create price dispersions to understand how much variability in pricing occurs across the product portfolio. The products with the highest numbers of transactions and greatest amount of price variation will yield the largest opportunities</a:t>
            </a:r>
            <a:endParaRPr lang="en-US" sz="1100" b="1" dirty="0">
              <a:solidFill>
                <a:schemeClr val="tx1"/>
              </a:solidFill>
            </a:endParaRPr>
          </a:p>
        </p:txBody>
      </p:sp>
      <p:sp>
        <p:nvSpPr>
          <p:cNvPr id="12" name="Rectangle 11">
            <a:extLst>
              <a:ext uri="{FF2B5EF4-FFF2-40B4-BE49-F238E27FC236}">
                <a16:creationId xmlns:a16="http://schemas.microsoft.com/office/drawing/2014/main" id="{66FB09A5-813C-42C9-A60E-90C955DF87C4}"/>
              </a:ext>
            </a:extLst>
          </p:cNvPr>
          <p:cNvSpPr/>
          <p:nvPr/>
        </p:nvSpPr>
        <p:spPr>
          <a:xfrm>
            <a:off x="255869" y="1121763"/>
            <a:ext cx="299470" cy="28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2</a:t>
            </a:r>
          </a:p>
        </p:txBody>
      </p:sp>
      <p:sp>
        <p:nvSpPr>
          <p:cNvPr id="4" name="Rectangle 3">
            <a:extLst>
              <a:ext uri="{FF2B5EF4-FFF2-40B4-BE49-F238E27FC236}">
                <a16:creationId xmlns:a16="http://schemas.microsoft.com/office/drawing/2014/main" id="{D0C5DFE0-E15A-455E-9E83-CED3F88821A6}"/>
              </a:ext>
            </a:extLst>
          </p:cNvPr>
          <p:cNvSpPr/>
          <p:nvPr/>
        </p:nvSpPr>
        <p:spPr>
          <a:xfrm>
            <a:off x="3983538" y="2441211"/>
            <a:ext cx="1691274"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Low-end outliers are often prime candidates for quick results (i.e., “low-hanging fruit”)</a:t>
            </a:r>
          </a:p>
        </p:txBody>
      </p:sp>
      <p:sp>
        <p:nvSpPr>
          <p:cNvPr id="5" name="Oval 4">
            <a:extLst>
              <a:ext uri="{FF2B5EF4-FFF2-40B4-BE49-F238E27FC236}">
                <a16:creationId xmlns:a16="http://schemas.microsoft.com/office/drawing/2014/main" id="{9AF7C44E-EF14-4D2B-8E5D-26D44CD0E7DF}"/>
              </a:ext>
            </a:extLst>
          </p:cNvPr>
          <p:cNvSpPr/>
          <p:nvPr/>
        </p:nvSpPr>
        <p:spPr>
          <a:xfrm>
            <a:off x="3516629" y="4988664"/>
            <a:ext cx="150019" cy="14630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EEF1A30-CDB7-4A6A-BF4F-E2D06FB8A9C4}"/>
              </a:ext>
            </a:extLst>
          </p:cNvPr>
          <p:cNvSpPr/>
          <p:nvPr/>
        </p:nvSpPr>
        <p:spPr>
          <a:xfrm>
            <a:off x="3107390" y="4979198"/>
            <a:ext cx="63623" cy="66652"/>
          </a:xfrm>
          <a:prstGeom prst="ellipse">
            <a:avLst/>
          </a:prstGeom>
          <a:solidFill>
            <a:srgbClr val="4E7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6F1C423-57FC-4BB3-8BCE-E9E72E7092C5}"/>
              </a:ext>
            </a:extLst>
          </p:cNvPr>
          <p:cNvSpPr/>
          <p:nvPr/>
        </p:nvSpPr>
        <p:spPr>
          <a:xfrm>
            <a:off x="3121244" y="5097344"/>
            <a:ext cx="35914" cy="37624"/>
          </a:xfrm>
          <a:prstGeom prst="ellipse">
            <a:avLst/>
          </a:prstGeom>
          <a:solidFill>
            <a:srgbClr val="4E7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4BD44E4-EA58-422C-A1F2-09971CA76628}"/>
              </a:ext>
            </a:extLst>
          </p:cNvPr>
          <p:cNvSpPr/>
          <p:nvPr/>
        </p:nvSpPr>
        <p:spPr>
          <a:xfrm>
            <a:off x="3025568" y="4941912"/>
            <a:ext cx="228600" cy="23010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A6E03D1-8B5A-4EBB-8978-AB7A73D5A284}"/>
              </a:ext>
            </a:extLst>
          </p:cNvPr>
          <p:cNvCxnSpPr>
            <a:cxnSpLocks/>
            <a:stCxn id="15" idx="0"/>
            <a:endCxn id="4" idx="2"/>
          </p:cNvCxnSpPr>
          <p:nvPr/>
        </p:nvCxnSpPr>
        <p:spPr>
          <a:xfrm flipV="1">
            <a:off x="3139868" y="3069861"/>
            <a:ext cx="1689307" cy="1872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5DF92D-B6EF-448A-A315-875EF9F92350}"/>
              </a:ext>
            </a:extLst>
          </p:cNvPr>
          <p:cNvCxnSpPr>
            <a:cxnSpLocks/>
            <a:stCxn id="5" idx="6"/>
            <a:endCxn id="4" idx="2"/>
          </p:cNvCxnSpPr>
          <p:nvPr/>
        </p:nvCxnSpPr>
        <p:spPr>
          <a:xfrm flipV="1">
            <a:off x="3666648" y="3069861"/>
            <a:ext cx="1162527" cy="1991955"/>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8DDA4536-B961-42B8-856E-B0C3E20BD67A}"/>
              </a:ext>
            </a:extLst>
          </p:cNvPr>
          <p:cNvPicPr>
            <a:picLocks noChangeAspect="1"/>
          </p:cNvPicPr>
          <p:nvPr/>
        </p:nvPicPr>
        <p:blipFill>
          <a:blip r:embed="rId3"/>
          <a:stretch>
            <a:fillRect/>
          </a:stretch>
        </p:blipFill>
        <p:spPr>
          <a:xfrm>
            <a:off x="7530878" y="1769705"/>
            <a:ext cx="3093341" cy="4694002"/>
          </a:xfrm>
          <a:prstGeom prst="rect">
            <a:avLst/>
          </a:prstGeom>
        </p:spPr>
      </p:pic>
      <p:sp>
        <p:nvSpPr>
          <p:cNvPr id="21" name="Isosceles Triangle 20">
            <a:extLst>
              <a:ext uri="{FF2B5EF4-FFF2-40B4-BE49-F238E27FC236}">
                <a16:creationId xmlns:a16="http://schemas.microsoft.com/office/drawing/2014/main" id="{D4DADA18-3C52-4E63-A062-5E6D0E159BB5}"/>
              </a:ext>
            </a:extLst>
          </p:cNvPr>
          <p:cNvSpPr/>
          <p:nvPr/>
        </p:nvSpPr>
        <p:spPr>
          <a:xfrm rot="5400000">
            <a:off x="5953593" y="3703092"/>
            <a:ext cx="2571277" cy="36400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5ACBCA29-5DC0-4692-B209-33488A685D15}"/>
              </a:ext>
            </a:extLst>
          </p:cNvPr>
          <p:cNvPicPr>
            <a:picLocks noChangeAspect="1"/>
          </p:cNvPicPr>
          <p:nvPr/>
        </p:nvPicPr>
        <p:blipFill>
          <a:blip r:embed="rId4"/>
          <a:stretch>
            <a:fillRect/>
          </a:stretch>
        </p:blipFill>
        <p:spPr>
          <a:xfrm>
            <a:off x="10861767" y="1771406"/>
            <a:ext cx="1077438" cy="1436584"/>
          </a:xfrm>
          <a:prstGeom prst="rect">
            <a:avLst/>
          </a:prstGeom>
        </p:spPr>
      </p:pic>
      <p:sp>
        <p:nvSpPr>
          <p:cNvPr id="27" name="Rectangle 26">
            <a:extLst>
              <a:ext uri="{FF2B5EF4-FFF2-40B4-BE49-F238E27FC236}">
                <a16:creationId xmlns:a16="http://schemas.microsoft.com/office/drawing/2014/main" id="{13A0C952-36DB-47DE-8556-2F1451178420}"/>
              </a:ext>
            </a:extLst>
          </p:cNvPr>
          <p:cNvSpPr/>
          <p:nvPr/>
        </p:nvSpPr>
        <p:spPr>
          <a:xfrm>
            <a:off x="10574795" y="3386006"/>
            <a:ext cx="1617206" cy="1436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rPr>
              <a:t>Targeted Customer-Product analyses across millions of transactions assess how well price correlates with Transaction Volume and Customer Rank (based on overall revenue contribution)</a:t>
            </a:r>
          </a:p>
        </p:txBody>
      </p:sp>
      <p:sp>
        <p:nvSpPr>
          <p:cNvPr id="28" name="Rectangle 27">
            <a:extLst>
              <a:ext uri="{FF2B5EF4-FFF2-40B4-BE49-F238E27FC236}">
                <a16:creationId xmlns:a16="http://schemas.microsoft.com/office/drawing/2014/main" id="{EDDBF3E8-BC77-4A74-AFCA-F2ABB7C12BCB}"/>
              </a:ext>
            </a:extLst>
          </p:cNvPr>
          <p:cNvSpPr/>
          <p:nvPr/>
        </p:nvSpPr>
        <p:spPr>
          <a:xfrm>
            <a:off x="9843427" y="5589984"/>
            <a:ext cx="1403620" cy="571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Lowest ranked customers purchasing the lowest volumes received the best pricing for Product CP44</a:t>
            </a:r>
          </a:p>
        </p:txBody>
      </p:sp>
      <p:sp>
        <p:nvSpPr>
          <p:cNvPr id="29" name="Right Brace 28">
            <a:extLst>
              <a:ext uri="{FF2B5EF4-FFF2-40B4-BE49-F238E27FC236}">
                <a16:creationId xmlns:a16="http://schemas.microsoft.com/office/drawing/2014/main" id="{1D94D4DD-816A-428D-84E8-AFE1EFDD4594}"/>
              </a:ext>
            </a:extLst>
          </p:cNvPr>
          <p:cNvSpPr/>
          <p:nvPr/>
        </p:nvSpPr>
        <p:spPr>
          <a:xfrm>
            <a:off x="9493694" y="5457825"/>
            <a:ext cx="142875" cy="835819"/>
          </a:xfrm>
          <a:prstGeom prst="rightBrace">
            <a:avLst>
              <a:gd name="adj1" fmla="val 2966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ectangle 29">
            <a:extLst>
              <a:ext uri="{FF2B5EF4-FFF2-40B4-BE49-F238E27FC236}">
                <a16:creationId xmlns:a16="http://schemas.microsoft.com/office/drawing/2014/main" id="{37AC315F-B413-427C-BFC6-EF3D11672B9C}"/>
              </a:ext>
            </a:extLst>
          </p:cNvPr>
          <p:cNvSpPr/>
          <p:nvPr/>
        </p:nvSpPr>
        <p:spPr>
          <a:xfrm>
            <a:off x="9681992" y="5587148"/>
            <a:ext cx="156753" cy="220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rgbClr val="E0595C"/>
                </a:solidFill>
              </a:rPr>
              <a:t>!</a:t>
            </a:r>
          </a:p>
        </p:txBody>
      </p:sp>
    </p:spTree>
    <p:extLst>
      <p:ext uri="{BB962C8B-B14F-4D97-AF65-F5344CB8AC3E}">
        <p14:creationId xmlns:p14="http://schemas.microsoft.com/office/powerpoint/2010/main" val="31848811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9900" y="402587"/>
            <a:ext cx="11252200" cy="334102"/>
          </a:xfrm>
        </p:spPr>
        <p:txBody>
          <a:bodyPr/>
          <a:lstStyle/>
          <a:p>
            <a:r>
              <a:rPr lang="en-US" sz="2800" dirty="0">
                <a:solidFill>
                  <a:schemeClr val="tx1"/>
                </a:solidFill>
              </a:rPr>
              <a:t>Our Pricing Approach </a:t>
            </a:r>
            <a:r>
              <a:rPr lang="en-US" sz="1400" dirty="0">
                <a:solidFill>
                  <a:schemeClr val="tx1"/>
                </a:solidFill>
              </a:rPr>
              <a:t>(3 of 3)</a:t>
            </a:r>
          </a:p>
        </p:txBody>
      </p:sp>
      <p:sp>
        <p:nvSpPr>
          <p:cNvPr id="11" name="Rectangle 10">
            <a:extLst>
              <a:ext uri="{FF2B5EF4-FFF2-40B4-BE49-F238E27FC236}">
                <a16:creationId xmlns:a16="http://schemas.microsoft.com/office/drawing/2014/main" id="{0EA599F3-609D-435B-A29C-F09C06CE9879}"/>
              </a:ext>
            </a:extLst>
          </p:cNvPr>
          <p:cNvSpPr/>
          <p:nvPr/>
        </p:nvSpPr>
        <p:spPr>
          <a:xfrm>
            <a:off x="469900" y="1136051"/>
            <a:ext cx="6753857" cy="63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rPr>
              <a:t>Uplift Calculations:</a:t>
            </a:r>
            <a:r>
              <a:rPr lang="en-US" sz="1100" dirty="0">
                <a:solidFill>
                  <a:schemeClr val="tx1"/>
                </a:solidFill>
              </a:rPr>
              <a:t> The final step is to calculate where the largest pricing opportunities exist. A series of recommended price points are provided for </a:t>
            </a:r>
            <a:r>
              <a:rPr lang="en-US" sz="1100" dirty="0" err="1">
                <a:solidFill>
                  <a:schemeClr val="tx1"/>
                </a:solidFill>
              </a:rPr>
              <a:t>under-priced</a:t>
            </a:r>
            <a:r>
              <a:rPr lang="en-US" sz="1100" dirty="0">
                <a:solidFill>
                  <a:schemeClr val="tx1"/>
                </a:solidFill>
              </a:rPr>
              <a:t> transactions, accompanied by the resulting revenue uplift</a:t>
            </a:r>
            <a:endParaRPr lang="en-US" sz="1100" b="1" dirty="0">
              <a:solidFill>
                <a:schemeClr val="tx1"/>
              </a:solidFill>
            </a:endParaRPr>
          </a:p>
        </p:txBody>
      </p:sp>
      <p:sp>
        <p:nvSpPr>
          <p:cNvPr id="12" name="Rectangle 11">
            <a:extLst>
              <a:ext uri="{FF2B5EF4-FFF2-40B4-BE49-F238E27FC236}">
                <a16:creationId xmlns:a16="http://schemas.microsoft.com/office/drawing/2014/main" id="{66FB09A5-813C-42C9-A60E-90C955DF87C4}"/>
              </a:ext>
            </a:extLst>
          </p:cNvPr>
          <p:cNvSpPr/>
          <p:nvPr/>
        </p:nvSpPr>
        <p:spPr>
          <a:xfrm>
            <a:off x="255869" y="1121763"/>
            <a:ext cx="299470" cy="28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3</a:t>
            </a:r>
          </a:p>
        </p:txBody>
      </p:sp>
      <p:pic>
        <p:nvPicPr>
          <p:cNvPr id="7" name="Picture 6">
            <a:extLst>
              <a:ext uri="{FF2B5EF4-FFF2-40B4-BE49-F238E27FC236}">
                <a16:creationId xmlns:a16="http://schemas.microsoft.com/office/drawing/2014/main" id="{90F26D89-365C-40E6-B407-0D41B14B00EB}"/>
              </a:ext>
            </a:extLst>
          </p:cNvPr>
          <p:cNvPicPr>
            <a:picLocks noChangeAspect="1"/>
          </p:cNvPicPr>
          <p:nvPr/>
        </p:nvPicPr>
        <p:blipFill>
          <a:blip r:embed="rId2"/>
          <a:stretch>
            <a:fillRect/>
          </a:stretch>
        </p:blipFill>
        <p:spPr>
          <a:xfrm>
            <a:off x="5355090" y="1647363"/>
            <a:ext cx="1481820" cy="4166193"/>
          </a:xfrm>
          <a:prstGeom prst="rect">
            <a:avLst/>
          </a:prstGeom>
        </p:spPr>
      </p:pic>
      <p:cxnSp>
        <p:nvCxnSpPr>
          <p:cNvPr id="10" name="Straight Connector 9">
            <a:extLst>
              <a:ext uri="{FF2B5EF4-FFF2-40B4-BE49-F238E27FC236}">
                <a16:creationId xmlns:a16="http://schemas.microsoft.com/office/drawing/2014/main" id="{BBB745F3-81BA-448F-B1F7-3E06D1291C29}"/>
              </a:ext>
            </a:extLst>
          </p:cNvPr>
          <p:cNvCxnSpPr/>
          <p:nvPr/>
        </p:nvCxnSpPr>
        <p:spPr>
          <a:xfrm>
            <a:off x="6390764" y="2173001"/>
            <a:ext cx="548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69FD6D8-A320-4EAA-B5D3-3A3ACFAA7653}"/>
              </a:ext>
            </a:extLst>
          </p:cNvPr>
          <p:cNvCxnSpPr/>
          <p:nvPr/>
        </p:nvCxnSpPr>
        <p:spPr>
          <a:xfrm>
            <a:off x="6390764" y="3075940"/>
            <a:ext cx="548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2150CFD-1075-46B7-A2AE-1A5313F984C1}"/>
              </a:ext>
            </a:extLst>
          </p:cNvPr>
          <p:cNvCxnSpPr>
            <a:cxnSpLocks/>
          </p:cNvCxnSpPr>
          <p:nvPr/>
        </p:nvCxnSpPr>
        <p:spPr>
          <a:xfrm>
            <a:off x="5447585" y="4686663"/>
            <a:ext cx="7060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368AE7D-33A2-4249-B206-1F6848EA81BD}"/>
              </a:ext>
            </a:extLst>
          </p:cNvPr>
          <p:cNvSpPr/>
          <p:nvPr/>
        </p:nvSpPr>
        <p:spPr>
          <a:xfrm>
            <a:off x="3837963" y="4426891"/>
            <a:ext cx="1609622" cy="519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b="1" dirty="0">
                <a:solidFill>
                  <a:schemeClr val="tx1"/>
                </a:solidFill>
              </a:rPr>
              <a:t>Customer Rank:</a:t>
            </a:r>
            <a:r>
              <a:rPr lang="en-US" sz="1000" dirty="0">
                <a:solidFill>
                  <a:schemeClr val="tx1"/>
                </a:solidFill>
              </a:rPr>
              <a:t> Bottom 10%</a:t>
            </a:r>
          </a:p>
          <a:p>
            <a:r>
              <a:rPr lang="en-US" sz="1000" b="1" dirty="0">
                <a:solidFill>
                  <a:schemeClr val="tx1"/>
                </a:solidFill>
              </a:rPr>
              <a:t>Transaction Volume:</a:t>
            </a:r>
            <a:r>
              <a:rPr lang="en-US" sz="1000" dirty="0">
                <a:solidFill>
                  <a:schemeClr val="tx1"/>
                </a:solidFill>
              </a:rPr>
              <a:t> 28 units</a:t>
            </a:r>
          </a:p>
          <a:p>
            <a:r>
              <a:rPr lang="en-US" sz="1000" b="1" dirty="0">
                <a:solidFill>
                  <a:schemeClr val="tx1"/>
                </a:solidFill>
              </a:rPr>
              <a:t>Price:</a:t>
            </a:r>
            <a:r>
              <a:rPr lang="en-US" sz="1000" dirty="0">
                <a:solidFill>
                  <a:schemeClr val="tx1"/>
                </a:solidFill>
              </a:rPr>
              <a:t> $192</a:t>
            </a:r>
          </a:p>
          <a:p>
            <a:r>
              <a:rPr lang="en-US" sz="1000" b="1" dirty="0">
                <a:solidFill>
                  <a:schemeClr val="tx1"/>
                </a:solidFill>
              </a:rPr>
              <a:t>Revenue:</a:t>
            </a:r>
            <a:r>
              <a:rPr lang="en-US" sz="1000" dirty="0">
                <a:solidFill>
                  <a:schemeClr val="tx1"/>
                </a:solidFill>
              </a:rPr>
              <a:t> $5,376</a:t>
            </a:r>
          </a:p>
        </p:txBody>
      </p:sp>
      <p:sp>
        <p:nvSpPr>
          <p:cNvPr id="32" name="Rectangle 31">
            <a:extLst>
              <a:ext uri="{FF2B5EF4-FFF2-40B4-BE49-F238E27FC236}">
                <a16:creationId xmlns:a16="http://schemas.microsoft.com/office/drawing/2014/main" id="{70718543-F609-4D56-BF65-E2C1178F169D}"/>
              </a:ext>
            </a:extLst>
          </p:cNvPr>
          <p:cNvSpPr/>
          <p:nvPr/>
        </p:nvSpPr>
        <p:spPr>
          <a:xfrm>
            <a:off x="7016951" y="2816167"/>
            <a:ext cx="1609622" cy="519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b="1" dirty="0">
                <a:solidFill>
                  <a:schemeClr val="tx1"/>
                </a:solidFill>
              </a:rPr>
              <a:t>Customer Rank:</a:t>
            </a:r>
            <a:r>
              <a:rPr lang="en-US" sz="1000" dirty="0">
                <a:solidFill>
                  <a:schemeClr val="tx1"/>
                </a:solidFill>
              </a:rPr>
              <a:t> Top 0.1%</a:t>
            </a:r>
          </a:p>
          <a:p>
            <a:r>
              <a:rPr lang="en-US" sz="1000" b="1" dirty="0">
                <a:solidFill>
                  <a:schemeClr val="tx1"/>
                </a:solidFill>
              </a:rPr>
              <a:t>Transaction Volume:</a:t>
            </a:r>
            <a:r>
              <a:rPr lang="en-US" sz="1000" dirty="0">
                <a:solidFill>
                  <a:schemeClr val="tx1"/>
                </a:solidFill>
              </a:rPr>
              <a:t> 189 units</a:t>
            </a:r>
          </a:p>
          <a:p>
            <a:r>
              <a:rPr lang="en-US" sz="1000" b="1" dirty="0">
                <a:solidFill>
                  <a:schemeClr val="tx1"/>
                </a:solidFill>
              </a:rPr>
              <a:t>Price:</a:t>
            </a:r>
            <a:r>
              <a:rPr lang="en-US" sz="1000" dirty="0">
                <a:solidFill>
                  <a:schemeClr val="tx1"/>
                </a:solidFill>
              </a:rPr>
              <a:t> $492</a:t>
            </a:r>
          </a:p>
          <a:p>
            <a:r>
              <a:rPr lang="en-US" sz="1000" b="1" dirty="0">
                <a:solidFill>
                  <a:schemeClr val="tx1"/>
                </a:solidFill>
              </a:rPr>
              <a:t>Revenue:</a:t>
            </a:r>
            <a:r>
              <a:rPr lang="en-US" sz="1000" dirty="0">
                <a:solidFill>
                  <a:schemeClr val="tx1"/>
                </a:solidFill>
              </a:rPr>
              <a:t> $92,988</a:t>
            </a:r>
          </a:p>
        </p:txBody>
      </p:sp>
      <p:sp>
        <p:nvSpPr>
          <p:cNvPr id="33" name="Rectangle 32">
            <a:extLst>
              <a:ext uri="{FF2B5EF4-FFF2-40B4-BE49-F238E27FC236}">
                <a16:creationId xmlns:a16="http://schemas.microsoft.com/office/drawing/2014/main" id="{A47C8CA9-81A4-4821-B21D-386AFAAA7615}"/>
              </a:ext>
            </a:extLst>
          </p:cNvPr>
          <p:cNvSpPr/>
          <p:nvPr/>
        </p:nvSpPr>
        <p:spPr>
          <a:xfrm>
            <a:off x="7016951" y="1906474"/>
            <a:ext cx="1609622" cy="519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b="1" dirty="0">
                <a:solidFill>
                  <a:schemeClr val="tx1"/>
                </a:solidFill>
              </a:rPr>
              <a:t>Customer Rank:</a:t>
            </a:r>
            <a:r>
              <a:rPr lang="en-US" sz="1000" dirty="0">
                <a:solidFill>
                  <a:schemeClr val="tx1"/>
                </a:solidFill>
              </a:rPr>
              <a:t> Top 0.1%</a:t>
            </a:r>
          </a:p>
          <a:p>
            <a:r>
              <a:rPr lang="en-US" sz="1000" b="1" dirty="0">
                <a:solidFill>
                  <a:schemeClr val="tx1"/>
                </a:solidFill>
              </a:rPr>
              <a:t>Transaction Volume:</a:t>
            </a:r>
            <a:r>
              <a:rPr lang="en-US" sz="1000" dirty="0">
                <a:solidFill>
                  <a:schemeClr val="tx1"/>
                </a:solidFill>
              </a:rPr>
              <a:t> 339 units</a:t>
            </a:r>
          </a:p>
          <a:p>
            <a:r>
              <a:rPr lang="en-US" sz="1000" b="1" dirty="0">
                <a:solidFill>
                  <a:schemeClr val="tx1"/>
                </a:solidFill>
              </a:rPr>
              <a:t>Price:</a:t>
            </a:r>
            <a:r>
              <a:rPr lang="en-US" sz="1000" dirty="0">
                <a:solidFill>
                  <a:schemeClr val="tx1"/>
                </a:solidFill>
              </a:rPr>
              <a:t> $660</a:t>
            </a:r>
          </a:p>
          <a:p>
            <a:r>
              <a:rPr lang="en-US" sz="1000" b="1" dirty="0">
                <a:solidFill>
                  <a:schemeClr val="tx1"/>
                </a:solidFill>
              </a:rPr>
              <a:t>Revenue:</a:t>
            </a:r>
            <a:r>
              <a:rPr lang="en-US" sz="1000" dirty="0">
                <a:solidFill>
                  <a:schemeClr val="tx1"/>
                </a:solidFill>
              </a:rPr>
              <a:t> $223,740</a:t>
            </a:r>
          </a:p>
        </p:txBody>
      </p:sp>
      <p:cxnSp>
        <p:nvCxnSpPr>
          <p:cNvPr id="18" name="Straight Connector 17">
            <a:extLst>
              <a:ext uri="{FF2B5EF4-FFF2-40B4-BE49-F238E27FC236}">
                <a16:creationId xmlns:a16="http://schemas.microsoft.com/office/drawing/2014/main" id="{BFD4E4CC-5B10-4DB5-9573-B7701DE6BE2E}"/>
              </a:ext>
            </a:extLst>
          </p:cNvPr>
          <p:cNvCxnSpPr>
            <a:cxnSpLocks/>
          </p:cNvCxnSpPr>
          <p:nvPr/>
        </p:nvCxnSpPr>
        <p:spPr>
          <a:xfrm flipV="1">
            <a:off x="6245042" y="4364831"/>
            <a:ext cx="0" cy="254281"/>
          </a:xfrm>
          <a:prstGeom prst="line">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ight Brace 21">
            <a:extLst>
              <a:ext uri="{FF2B5EF4-FFF2-40B4-BE49-F238E27FC236}">
                <a16:creationId xmlns:a16="http://schemas.microsoft.com/office/drawing/2014/main" id="{9E724006-0FD4-4897-850C-F180C74A10FE}"/>
              </a:ext>
            </a:extLst>
          </p:cNvPr>
          <p:cNvSpPr/>
          <p:nvPr/>
        </p:nvSpPr>
        <p:spPr>
          <a:xfrm>
            <a:off x="6476487" y="4364830"/>
            <a:ext cx="143885" cy="254281"/>
          </a:xfrm>
          <a:prstGeom prst="rightBrac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a:extLst>
              <a:ext uri="{FF2B5EF4-FFF2-40B4-BE49-F238E27FC236}">
                <a16:creationId xmlns:a16="http://schemas.microsoft.com/office/drawing/2014/main" id="{9C6F7F59-9BF7-43F9-B551-DA937D7CAD42}"/>
              </a:ext>
            </a:extLst>
          </p:cNvPr>
          <p:cNvSpPr/>
          <p:nvPr/>
        </p:nvSpPr>
        <p:spPr>
          <a:xfrm>
            <a:off x="6784686" y="4158307"/>
            <a:ext cx="1658395" cy="6673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r>
              <a:rPr lang="en-US" sz="1000" b="1" dirty="0">
                <a:solidFill>
                  <a:schemeClr val="bg1"/>
                </a:solidFill>
              </a:rPr>
              <a:t>Target Price: </a:t>
            </a:r>
            <a:r>
              <a:rPr lang="en-US" sz="1000" dirty="0">
                <a:solidFill>
                  <a:schemeClr val="bg1"/>
                </a:solidFill>
              </a:rPr>
              <a:t>$212</a:t>
            </a:r>
          </a:p>
          <a:p>
            <a:r>
              <a:rPr lang="en-US" sz="1000" b="1" dirty="0">
                <a:solidFill>
                  <a:schemeClr val="bg1"/>
                </a:solidFill>
              </a:rPr>
              <a:t>Transaction Volume:</a:t>
            </a:r>
            <a:r>
              <a:rPr lang="en-US" sz="1000" dirty="0">
                <a:solidFill>
                  <a:schemeClr val="bg1"/>
                </a:solidFill>
              </a:rPr>
              <a:t> 28 Units</a:t>
            </a:r>
          </a:p>
          <a:p>
            <a:r>
              <a:rPr lang="en-US" sz="1000" b="1" dirty="0">
                <a:solidFill>
                  <a:schemeClr val="bg1"/>
                </a:solidFill>
              </a:rPr>
              <a:t>Target Revenue:</a:t>
            </a:r>
            <a:r>
              <a:rPr lang="en-US" sz="1000" dirty="0">
                <a:solidFill>
                  <a:schemeClr val="bg1"/>
                </a:solidFill>
              </a:rPr>
              <a:t> $5,936</a:t>
            </a:r>
          </a:p>
          <a:p>
            <a:r>
              <a:rPr lang="en-US" sz="1000" b="1" dirty="0">
                <a:solidFill>
                  <a:schemeClr val="accent1"/>
                </a:solidFill>
              </a:rPr>
              <a:t>Revenue Uplift: $560</a:t>
            </a:r>
          </a:p>
        </p:txBody>
      </p:sp>
      <p:sp>
        <p:nvSpPr>
          <p:cNvPr id="35" name="Rectangle 34">
            <a:extLst>
              <a:ext uri="{FF2B5EF4-FFF2-40B4-BE49-F238E27FC236}">
                <a16:creationId xmlns:a16="http://schemas.microsoft.com/office/drawing/2014/main" id="{86BA10AC-FFF8-4F9A-82B5-05286A392171}"/>
              </a:ext>
            </a:extLst>
          </p:cNvPr>
          <p:cNvSpPr/>
          <p:nvPr/>
        </p:nvSpPr>
        <p:spPr>
          <a:xfrm>
            <a:off x="1093729" y="5939852"/>
            <a:ext cx="10004542" cy="5236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a:solidFill>
                  <a:schemeClr val="tx1"/>
                </a:solidFill>
              </a:rPr>
              <a:t>Price change recommendations utilize a number of analytical techniques, including Weighted Averages, Best Customer Analysis, and Gross Margin Percentiles to formulate a recommended price point. Further, price recommendations ensure price deltas are reasonably limited (e.g., no price increases greater than 10%)</a:t>
            </a:r>
          </a:p>
        </p:txBody>
      </p:sp>
      <p:cxnSp>
        <p:nvCxnSpPr>
          <p:cNvPr id="8" name="Straight Connector 7">
            <a:extLst>
              <a:ext uri="{FF2B5EF4-FFF2-40B4-BE49-F238E27FC236}">
                <a16:creationId xmlns:a16="http://schemas.microsoft.com/office/drawing/2014/main" id="{B6F35F35-6E3A-42B2-9F70-716353A0E632}"/>
              </a:ext>
            </a:extLst>
          </p:cNvPr>
          <p:cNvCxnSpPr/>
          <p:nvPr/>
        </p:nvCxnSpPr>
        <p:spPr>
          <a:xfrm>
            <a:off x="6098608" y="4350542"/>
            <a:ext cx="292868"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3366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9900" y="402587"/>
            <a:ext cx="11252200" cy="334102"/>
          </a:xfrm>
        </p:spPr>
        <p:txBody>
          <a:bodyPr/>
          <a:lstStyle/>
          <a:p>
            <a:r>
              <a:rPr lang="en-US" sz="2800" dirty="0">
                <a:solidFill>
                  <a:schemeClr val="tx1"/>
                </a:solidFill>
              </a:rPr>
              <a:t>Measuring ROI</a:t>
            </a:r>
          </a:p>
        </p:txBody>
      </p:sp>
      <p:sp>
        <p:nvSpPr>
          <p:cNvPr id="24" name="Rectangle 23"/>
          <p:cNvSpPr/>
          <p:nvPr/>
        </p:nvSpPr>
        <p:spPr>
          <a:xfrm>
            <a:off x="469900" y="4529102"/>
            <a:ext cx="4631118" cy="1900520"/>
          </a:xfrm>
          <a:prstGeom prst="rect">
            <a:avLst/>
          </a:prstGeom>
        </p:spPr>
        <p:txBody>
          <a:bodyPr wrap="square">
            <a:spAutoFit/>
          </a:bodyPr>
          <a:lstStyle/>
          <a:p>
            <a:pPr marL="152055" indent="-152055" defTabSz="1219170">
              <a:spcBef>
                <a:spcPts val="300"/>
              </a:spcBef>
              <a:buClr>
                <a:srgbClr val="000000"/>
              </a:buClr>
              <a:buSzPct val="100000"/>
              <a:buFont typeface="Wingdings" pitchFamily="2" charset="2"/>
              <a:buChar char="§"/>
              <a:defRPr/>
            </a:pPr>
            <a:r>
              <a:rPr lang="en-US" sz="1000" b="1" dirty="0">
                <a:ea typeface="Verdana" panose="020B0604030504040204" pitchFamily="34" charset="0"/>
                <a:cs typeface="Verdana" panose="020B0604030504040204" pitchFamily="34" charset="0"/>
              </a:rPr>
              <a:t>User-Friendly: </a:t>
            </a:r>
            <a:r>
              <a:rPr lang="en-US" sz="1000" dirty="0">
                <a:ea typeface="Verdana" panose="020B0604030504040204" pitchFamily="34" charset="0"/>
                <a:cs typeface="Verdana" panose="020B0604030504040204" pitchFamily="34" charset="0"/>
              </a:rPr>
              <a:t>Power BI Gateway provides easy integration of data from multiple sources (databases, CSVs, etc.). Graphical user interface provides intuitive platform for users to create analyses. All functionality integrates seamlessly with Mobile App</a:t>
            </a:r>
            <a:endParaRPr lang="en-US" sz="1000" b="1" dirty="0">
              <a:ea typeface="Verdana" panose="020B0604030504040204" pitchFamily="34" charset="0"/>
              <a:cs typeface="Verdana" panose="020B0604030504040204" pitchFamily="34" charset="0"/>
            </a:endParaRPr>
          </a:p>
          <a:p>
            <a:pPr marL="152055" indent="-152055" defTabSz="1219170">
              <a:spcBef>
                <a:spcPts val="300"/>
              </a:spcBef>
              <a:buClr>
                <a:srgbClr val="000000"/>
              </a:buClr>
              <a:buSzPct val="100000"/>
              <a:buFont typeface="Wingdings" pitchFamily="2" charset="2"/>
              <a:buChar char="§"/>
              <a:defRPr/>
            </a:pPr>
            <a:r>
              <a:rPr lang="en-US" sz="1000" b="1" dirty="0">
                <a:ea typeface="Verdana" panose="020B0604030504040204" pitchFamily="34" charset="0"/>
                <a:cs typeface="Verdana" panose="020B0604030504040204" pitchFamily="34" charset="0"/>
              </a:rPr>
              <a:t>Cost Efficient: </a:t>
            </a:r>
            <a:r>
              <a:rPr lang="en-US" sz="1000" dirty="0">
                <a:ea typeface="Verdana" panose="020B0604030504040204" pitchFamily="34" charset="0"/>
                <a:cs typeface="Verdana" panose="020B0604030504040204" pitchFamily="34" charset="0"/>
              </a:rPr>
              <a:t>Power BI Desktop is downloadable for free, while PowerBI.com Service Pro licenses can be purchased for $10/month/user, making Power BI one of the cheapest BI tools on the market</a:t>
            </a:r>
          </a:p>
          <a:p>
            <a:pPr marL="152055" indent="-152055" defTabSz="1219170">
              <a:spcBef>
                <a:spcPts val="300"/>
              </a:spcBef>
              <a:buClr>
                <a:srgbClr val="000000"/>
              </a:buClr>
              <a:buSzPct val="100000"/>
              <a:buFont typeface="Wingdings" pitchFamily="2" charset="2"/>
              <a:buChar char="§"/>
              <a:defRPr/>
            </a:pPr>
            <a:r>
              <a:rPr lang="en-US" sz="1000" b="1" dirty="0">
                <a:ea typeface="Verdana" panose="020B0604030504040204" pitchFamily="34" charset="0"/>
                <a:cs typeface="Verdana" panose="020B0604030504040204" pitchFamily="34" charset="0"/>
              </a:rPr>
              <a:t>Scalable: </a:t>
            </a:r>
            <a:r>
              <a:rPr lang="en-US" sz="1000" dirty="0">
                <a:ea typeface="Verdana" panose="020B0604030504040204" pitchFamily="34" charset="0"/>
                <a:cs typeface="Verdana" panose="020B0604030504040204" pitchFamily="34" charset="0"/>
              </a:rPr>
              <a:t>licenses can be added or removed at any time. Server licenses offer any user across the organization the ability to access the same analyses, providing a golden source of truth</a:t>
            </a:r>
          </a:p>
          <a:p>
            <a:pPr marL="152055" indent="-152055" defTabSz="1219170">
              <a:spcBef>
                <a:spcPts val="300"/>
              </a:spcBef>
              <a:buClr>
                <a:srgbClr val="000000"/>
              </a:buClr>
              <a:buSzPct val="100000"/>
              <a:buFont typeface="Wingdings" pitchFamily="2" charset="2"/>
              <a:buChar char="§"/>
              <a:defRPr/>
            </a:pPr>
            <a:r>
              <a:rPr lang="en-US" sz="1000" b="1" dirty="0">
                <a:ea typeface="Verdana" panose="020B0604030504040204" pitchFamily="34" charset="0"/>
                <a:cs typeface="Verdana" panose="020B0604030504040204" pitchFamily="34" charset="0"/>
              </a:rPr>
              <a:t>Connectivity:</a:t>
            </a:r>
            <a:r>
              <a:rPr lang="en-US" sz="1000" dirty="0">
                <a:ea typeface="Verdana" panose="020B0604030504040204" pitchFamily="34" charset="0"/>
                <a:cs typeface="Verdana" panose="020B0604030504040204" pitchFamily="34" charset="0"/>
              </a:rPr>
              <a:t> live connections to transactional databases enable Power BI to refresh analyses at any time without having to recreate work</a:t>
            </a:r>
          </a:p>
        </p:txBody>
      </p:sp>
      <p:sp>
        <p:nvSpPr>
          <p:cNvPr id="7" name="Rectangle 6">
            <a:extLst>
              <a:ext uri="{FF2B5EF4-FFF2-40B4-BE49-F238E27FC236}">
                <a16:creationId xmlns:a16="http://schemas.microsoft.com/office/drawing/2014/main" id="{BB24E22D-836B-43AA-A949-6E115641EF86}"/>
              </a:ext>
            </a:extLst>
          </p:cNvPr>
          <p:cNvSpPr/>
          <p:nvPr/>
        </p:nvSpPr>
        <p:spPr>
          <a:xfrm>
            <a:off x="469900" y="934198"/>
            <a:ext cx="11252200" cy="523220"/>
          </a:xfrm>
          <a:prstGeom prst="rect">
            <a:avLst/>
          </a:prstGeom>
        </p:spPr>
        <p:txBody>
          <a:bodyPr wrap="square">
            <a:spAutoFit/>
          </a:bodyPr>
          <a:lstStyle/>
          <a:p>
            <a:pPr defTabSz="1219170">
              <a:spcBef>
                <a:spcPts val="300"/>
              </a:spcBef>
              <a:buClr>
                <a:srgbClr val="000000"/>
              </a:buClr>
              <a:buSzPct val="100000"/>
              <a:defRPr/>
            </a:pPr>
            <a:r>
              <a:rPr lang="en-US" sz="1400" i="1" dirty="0">
                <a:ea typeface="Verdana" panose="020B0604030504040204" pitchFamily="34" charset="0"/>
                <a:cs typeface="Verdana" panose="020B0604030504040204" pitchFamily="34" charset="0"/>
              </a:rPr>
              <a:t>We recommend a data-visualization software, customized by our team to provide a suite of powerful pricing dashboards, to enable ROI monitoring and inform business decisions</a:t>
            </a:r>
          </a:p>
        </p:txBody>
      </p:sp>
      <p:pic>
        <p:nvPicPr>
          <p:cNvPr id="8" name="Picture 7">
            <a:extLst>
              <a:ext uri="{FF2B5EF4-FFF2-40B4-BE49-F238E27FC236}">
                <a16:creationId xmlns:a16="http://schemas.microsoft.com/office/drawing/2014/main" id="{DA95445E-3D12-452D-865F-5C2DB2C81C53}"/>
              </a:ext>
            </a:extLst>
          </p:cNvPr>
          <p:cNvPicPr>
            <a:picLocks noChangeAspect="1"/>
          </p:cNvPicPr>
          <p:nvPr/>
        </p:nvPicPr>
        <p:blipFill>
          <a:blip r:embed="rId2"/>
          <a:stretch>
            <a:fillRect/>
          </a:stretch>
        </p:blipFill>
        <p:spPr>
          <a:xfrm>
            <a:off x="469900" y="1788003"/>
            <a:ext cx="4631118" cy="2654857"/>
          </a:xfrm>
          <a:prstGeom prst="rect">
            <a:avLst/>
          </a:prstGeom>
        </p:spPr>
      </p:pic>
      <p:cxnSp>
        <p:nvCxnSpPr>
          <p:cNvPr id="5" name="Straight Connector 4"/>
          <p:cNvCxnSpPr>
            <a:cxnSpLocks/>
          </p:cNvCxnSpPr>
          <p:nvPr/>
        </p:nvCxnSpPr>
        <p:spPr>
          <a:xfrm>
            <a:off x="469900" y="1617030"/>
            <a:ext cx="463600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372057" y="1527705"/>
            <a:ext cx="831695" cy="1786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Power BI</a:t>
            </a:r>
          </a:p>
        </p:txBody>
      </p:sp>
      <p:pic>
        <p:nvPicPr>
          <p:cNvPr id="10" name="Picture 9">
            <a:extLst>
              <a:ext uri="{FF2B5EF4-FFF2-40B4-BE49-F238E27FC236}">
                <a16:creationId xmlns:a16="http://schemas.microsoft.com/office/drawing/2014/main" id="{36E42A99-D703-4680-984A-4B8B991FDA2C}"/>
              </a:ext>
            </a:extLst>
          </p:cNvPr>
          <p:cNvPicPr>
            <a:picLocks noChangeAspect="1"/>
          </p:cNvPicPr>
          <p:nvPr/>
        </p:nvPicPr>
        <p:blipFill>
          <a:blip r:embed="rId3"/>
          <a:stretch>
            <a:fillRect/>
          </a:stretch>
        </p:blipFill>
        <p:spPr>
          <a:xfrm>
            <a:off x="5521960" y="1788003"/>
            <a:ext cx="4107506" cy="2741099"/>
          </a:xfrm>
          <a:prstGeom prst="rect">
            <a:avLst/>
          </a:prstGeom>
        </p:spPr>
      </p:pic>
      <p:cxnSp>
        <p:nvCxnSpPr>
          <p:cNvPr id="13" name="Straight Connector 12">
            <a:extLst>
              <a:ext uri="{FF2B5EF4-FFF2-40B4-BE49-F238E27FC236}">
                <a16:creationId xmlns:a16="http://schemas.microsoft.com/office/drawing/2014/main" id="{0E6B3F5B-70EE-4D51-AEAB-CD518D27781B}"/>
              </a:ext>
            </a:extLst>
          </p:cNvPr>
          <p:cNvCxnSpPr>
            <a:cxnSpLocks/>
          </p:cNvCxnSpPr>
          <p:nvPr/>
        </p:nvCxnSpPr>
        <p:spPr>
          <a:xfrm>
            <a:off x="5521960" y="1617030"/>
            <a:ext cx="410565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ECFFA21-4523-4D16-B22E-9A5BCA62DE74}"/>
              </a:ext>
            </a:extLst>
          </p:cNvPr>
          <p:cNvSpPr/>
          <p:nvPr/>
        </p:nvSpPr>
        <p:spPr>
          <a:xfrm>
            <a:off x="7158941" y="1527705"/>
            <a:ext cx="831695" cy="1786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Tableau</a:t>
            </a:r>
          </a:p>
        </p:txBody>
      </p:sp>
      <p:sp>
        <p:nvSpPr>
          <p:cNvPr id="15" name="Rectangle 14">
            <a:extLst>
              <a:ext uri="{FF2B5EF4-FFF2-40B4-BE49-F238E27FC236}">
                <a16:creationId xmlns:a16="http://schemas.microsoft.com/office/drawing/2014/main" id="{0B611EAD-3CD8-4129-AAAF-63158F90E154}"/>
              </a:ext>
            </a:extLst>
          </p:cNvPr>
          <p:cNvSpPr/>
          <p:nvPr/>
        </p:nvSpPr>
        <p:spPr>
          <a:xfrm>
            <a:off x="5547415" y="4529102"/>
            <a:ext cx="4105656" cy="2208297"/>
          </a:xfrm>
          <a:prstGeom prst="rect">
            <a:avLst/>
          </a:prstGeom>
        </p:spPr>
        <p:txBody>
          <a:bodyPr wrap="square">
            <a:spAutoFit/>
          </a:bodyPr>
          <a:lstStyle/>
          <a:p>
            <a:pPr marL="152055" indent="-152055" defTabSz="1219170">
              <a:spcBef>
                <a:spcPts val="300"/>
              </a:spcBef>
              <a:buClr>
                <a:srgbClr val="000000"/>
              </a:buClr>
              <a:buSzPct val="100000"/>
              <a:buFont typeface="Wingdings" pitchFamily="2" charset="2"/>
              <a:buChar char="§"/>
              <a:defRPr/>
            </a:pPr>
            <a:r>
              <a:rPr lang="en-US" sz="1000" b="1" dirty="0">
                <a:ea typeface="Verdana" panose="020B0604030504040204" pitchFamily="34" charset="0"/>
                <a:cs typeface="Verdana" panose="020B0604030504040204" pitchFamily="34" charset="0"/>
              </a:rPr>
              <a:t>BI Market Leader: </a:t>
            </a:r>
            <a:r>
              <a:rPr lang="en-US" sz="1000" dirty="0">
                <a:ea typeface="Verdana" panose="020B0604030504040204" pitchFamily="34" charset="0"/>
                <a:cs typeface="Verdana" panose="020B0604030504040204" pitchFamily="34" charset="0"/>
              </a:rPr>
              <a:t>Tableau has consistently been a pioneer in the Gartner magic quadrant for business intelligence technologies year after year. Each subsequent release introduces new features that have led the market in terms of functionality and semantic layer data vision </a:t>
            </a:r>
            <a:endParaRPr lang="en-US" sz="1000" b="1" dirty="0">
              <a:ea typeface="Verdana" panose="020B0604030504040204" pitchFamily="34" charset="0"/>
              <a:cs typeface="Verdana" panose="020B0604030504040204" pitchFamily="34" charset="0"/>
            </a:endParaRPr>
          </a:p>
          <a:p>
            <a:pPr marL="152055" indent="-152055" defTabSz="1219170">
              <a:spcBef>
                <a:spcPts val="300"/>
              </a:spcBef>
              <a:buClr>
                <a:srgbClr val="000000"/>
              </a:buClr>
              <a:buSzPct val="100000"/>
              <a:buFont typeface="Wingdings" pitchFamily="2" charset="2"/>
              <a:buChar char="§"/>
              <a:defRPr/>
            </a:pPr>
            <a:r>
              <a:rPr lang="en-US" sz="1000" b="1" dirty="0">
                <a:ea typeface="Verdana" panose="020B0604030504040204" pitchFamily="34" charset="0"/>
                <a:cs typeface="Verdana" panose="020B0604030504040204" pitchFamily="34" charset="0"/>
              </a:rPr>
              <a:t>Flexible: </a:t>
            </a:r>
            <a:r>
              <a:rPr lang="en-US" sz="1000" dirty="0">
                <a:ea typeface="Verdana" panose="020B0604030504040204" pitchFamily="34" charset="0"/>
                <a:cs typeface="Verdana" panose="020B0604030504040204" pitchFamily="34" charset="0"/>
              </a:rPr>
              <a:t>Tableau’s wide selection of visuals and user-authoring functionality make it a clear choice for organizations looking to bring together disparate data sources. Tableau Helper offers an ETL tool to ease the ingestion process</a:t>
            </a:r>
            <a:endParaRPr lang="en-US" sz="1000" b="1" dirty="0">
              <a:ea typeface="Verdana" panose="020B0604030504040204" pitchFamily="34" charset="0"/>
              <a:cs typeface="Verdana" panose="020B0604030504040204" pitchFamily="34" charset="0"/>
            </a:endParaRPr>
          </a:p>
          <a:p>
            <a:pPr marL="152055" indent="-152055" defTabSz="1219170">
              <a:spcBef>
                <a:spcPts val="300"/>
              </a:spcBef>
              <a:buClr>
                <a:srgbClr val="000000"/>
              </a:buClr>
              <a:buSzPct val="100000"/>
              <a:buFont typeface="Wingdings" pitchFamily="2" charset="2"/>
              <a:buChar char="§"/>
              <a:defRPr/>
            </a:pPr>
            <a:r>
              <a:rPr lang="en-US" sz="1000" b="1" dirty="0">
                <a:ea typeface="Verdana" panose="020B0604030504040204" pitchFamily="34" charset="0"/>
                <a:cs typeface="Verdana" panose="020B0604030504040204" pitchFamily="34" charset="0"/>
              </a:rPr>
              <a:t>Free versions available: </a:t>
            </a:r>
            <a:r>
              <a:rPr lang="en-US" sz="1000" dirty="0">
                <a:ea typeface="Verdana" panose="020B0604030504040204" pitchFamily="34" charset="0"/>
                <a:cs typeface="Verdana" panose="020B0604030504040204" pitchFamily="34" charset="0"/>
              </a:rPr>
              <a:t> Tableau Reader is available for users that only need to view reports. Users don’t need to have Tableau desktop in order to view reports on Tableau server</a:t>
            </a:r>
            <a:endParaRPr lang="en-US" sz="1000" b="1" dirty="0">
              <a:ea typeface="Verdana" panose="020B0604030504040204" pitchFamily="34" charset="0"/>
              <a:cs typeface="Verdana" panose="020B0604030504040204" pitchFamily="34" charset="0"/>
            </a:endParaRPr>
          </a:p>
          <a:p>
            <a:pPr marL="152055" indent="-152055" defTabSz="1219170">
              <a:spcBef>
                <a:spcPts val="300"/>
              </a:spcBef>
              <a:buClr>
                <a:srgbClr val="000000"/>
              </a:buClr>
              <a:buSzPct val="100000"/>
              <a:buFont typeface="Wingdings" pitchFamily="2" charset="2"/>
              <a:buChar char="§"/>
              <a:defRPr/>
            </a:pPr>
            <a:r>
              <a:rPr lang="en-US" sz="1000" b="1" dirty="0">
                <a:ea typeface="Verdana" panose="020B0604030504040204" pitchFamily="34" charset="0"/>
                <a:cs typeface="Verdana" panose="020B0604030504040204" pitchFamily="34" charset="0"/>
              </a:rPr>
              <a:t>Connectivity: </a:t>
            </a:r>
            <a:r>
              <a:rPr lang="en-US" sz="1000" dirty="0">
                <a:ea typeface="Verdana" panose="020B0604030504040204" pitchFamily="34" charset="0"/>
                <a:cs typeface="Verdana" panose="020B0604030504040204" pitchFamily="34" charset="0"/>
              </a:rPr>
              <a:t>Tableau has no limit for extract data sizes and can be programmed to schedule data refreshes directly from servers</a:t>
            </a:r>
            <a:endParaRPr lang="en-US" sz="1000" b="1" dirty="0">
              <a:ea typeface="Verdana" panose="020B0604030504040204" pitchFamily="34" charset="0"/>
              <a:cs typeface="Verdana" panose="020B0604030504040204" pitchFamily="34" charset="0"/>
            </a:endParaRPr>
          </a:p>
        </p:txBody>
      </p:sp>
      <p:cxnSp>
        <p:nvCxnSpPr>
          <p:cNvPr id="17" name="Straight Connector 16">
            <a:extLst>
              <a:ext uri="{FF2B5EF4-FFF2-40B4-BE49-F238E27FC236}">
                <a16:creationId xmlns:a16="http://schemas.microsoft.com/office/drawing/2014/main" id="{9308FBDD-0934-4BE0-9E8B-C3660DFA6B72}"/>
              </a:ext>
            </a:extLst>
          </p:cNvPr>
          <p:cNvCxnSpPr>
            <a:cxnSpLocks/>
          </p:cNvCxnSpPr>
          <p:nvPr/>
        </p:nvCxnSpPr>
        <p:spPr>
          <a:xfrm>
            <a:off x="10099469" y="1617030"/>
            <a:ext cx="191531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1AAB1F-C35D-4743-9957-D6400ACB3043}"/>
              </a:ext>
            </a:extLst>
          </p:cNvPr>
          <p:cNvSpPr/>
          <p:nvPr/>
        </p:nvSpPr>
        <p:spPr>
          <a:xfrm>
            <a:off x="10641281" y="1527705"/>
            <a:ext cx="831695" cy="1786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Others?</a:t>
            </a:r>
          </a:p>
        </p:txBody>
      </p:sp>
      <p:sp>
        <p:nvSpPr>
          <p:cNvPr id="12" name="Rectangle 11">
            <a:extLst>
              <a:ext uri="{FF2B5EF4-FFF2-40B4-BE49-F238E27FC236}">
                <a16:creationId xmlns:a16="http://schemas.microsoft.com/office/drawing/2014/main" id="{DC756BBB-79FC-424F-8734-DE6E7D3988CC}"/>
              </a:ext>
            </a:extLst>
          </p:cNvPr>
          <p:cNvSpPr/>
          <p:nvPr/>
        </p:nvSpPr>
        <p:spPr>
          <a:xfrm>
            <a:off x="10099469" y="1797053"/>
            <a:ext cx="1915319" cy="272299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dirty="0">
                <a:solidFill>
                  <a:schemeClr val="tx1"/>
                </a:solidFill>
              </a:rPr>
              <a:t>Already working with a BI software? </a:t>
            </a:r>
          </a:p>
          <a:p>
            <a:pPr marL="285750" indent="-285750">
              <a:buFont typeface="Wingdings" panose="05000000000000000000" pitchFamily="2" charset="2"/>
              <a:buChar char="§"/>
            </a:pPr>
            <a:r>
              <a:rPr lang="en-US" sz="1400" dirty="0">
                <a:solidFill>
                  <a:schemeClr val="tx1"/>
                </a:solidFill>
              </a:rPr>
              <a:t>Prefer another tool not on this list?</a:t>
            </a:r>
          </a:p>
          <a:p>
            <a:endParaRPr lang="en-US" sz="1400" dirty="0">
              <a:solidFill>
                <a:schemeClr val="tx1"/>
              </a:solidFill>
            </a:endParaRPr>
          </a:p>
          <a:p>
            <a:pPr algn="ctr"/>
            <a:r>
              <a:rPr lang="en-US" sz="1400" dirty="0">
                <a:solidFill>
                  <a:schemeClr val="tx1"/>
                </a:solidFill>
              </a:rPr>
              <a:t>Our team of skilled BI specialists can work with any software of your choosing!</a:t>
            </a:r>
          </a:p>
        </p:txBody>
      </p:sp>
    </p:spTree>
    <p:extLst>
      <p:ext uri="{BB962C8B-B14F-4D97-AF65-F5344CB8AC3E}">
        <p14:creationId xmlns:p14="http://schemas.microsoft.com/office/powerpoint/2010/main" val="12250615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787" y="432620"/>
            <a:ext cx="11546300" cy="639096"/>
          </a:xfrm>
        </p:spPr>
        <p:txBody>
          <a:bodyPr/>
          <a:lstStyle/>
          <a:p>
            <a:r>
              <a:rPr lang="en-US" dirty="0">
                <a:solidFill>
                  <a:schemeClr val="tx1"/>
                </a:solidFill>
              </a:rPr>
              <a:t>Overview of Sample Project Timeline</a:t>
            </a:r>
          </a:p>
        </p:txBody>
      </p:sp>
      <p:graphicFrame>
        <p:nvGraphicFramePr>
          <p:cNvPr id="34" name="Table 33"/>
          <p:cNvGraphicFramePr>
            <a:graphicFrameLocks noGrp="1"/>
          </p:cNvGraphicFramePr>
          <p:nvPr>
            <p:extLst>
              <p:ext uri="{D42A27DB-BD31-4B8C-83A1-F6EECF244321}">
                <p14:modId xmlns:p14="http://schemas.microsoft.com/office/powerpoint/2010/main" val="3093520391"/>
              </p:ext>
            </p:extLst>
          </p:nvPr>
        </p:nvGraphicFramePr>
        <p:xfrm>
          <a:off x="83128" y="1702074"/>
          <a:ext cx="12050603" cy="4473089"/>
        </p:xfrm>
        <a:graphic>
          <a:graphicData uri="http://schemas.openxmlformats.org/drawingml/2006/table">
            <a:tbl>
              <a:tblPr/>
              <a:tblGrid>
                <a:gridCol w="302262">
                  <a:extLst>
                    <a:ext uri="{9D8B030D-6E8A-4147-A177-3AD203B41FA5}">
                      <a16:colId xmlns:a16="http://schemas.microsoft.com/office/drawing/2014/main" val="598233369"/>
                    </a:ext>
                  </a:extLst>
                </a:gridCol>
                <a:gridCol w="1339501">
                  <a:extLst>
                    <a:ext uri="{9D8B030D-6E8A-4147-A177-3AD203B41FA5}">
                      <a16:colId xmlns:a16="http://schemas.microsoft.com/office/drawing/2014/main" val="1305504484"/>
                    </a:ext>
                  </a:extLst>
                </a:gridCol>
                <a:gridCol w="160136">
                  <a:extLst>
                    <a:ext uri="{9D8B030D-6E8A-4147-A177-3AD203B41FA5}">
                      <a16:colId xmlns:a16="http://schemas.microsoft.com/office/drawing/2014/main" val="1857057627"/>
                    </a:ext>
                  </a:extLst>
                </a:gridCol>
                <a:gridCol w="160136">
                  <a:extLst>
                    <a:ext uri="{9D8B030D-6E8A-4147-A177-3AD203B41FA5}">
                      <a16:colId xmlns:a16="http://schemas.microsoft.com/office/drawing/2014/main" val="256125539"/>
                    </a:ext>
                  </a:extLst>
                </a:gridCol>
                <a:gridCol w="160136">
                  <a:extLst>
                    <a:ext uri="{9D8B030D-6E8A-4147-A177-3AD203B41FA5}">
                      <a16:colId xmlns:a16="http://schemas.microsoft.com/office/drawing/2014/main" val="1634812872"/>
                    </a:ext>
                  </a:extLst>
                </a:gridCol>
                <a:gridCol w="160136">
                  <a:extLst>
                    <a:ext uri="{9D8B030D-6E8A-4147-A177-3AD203B41FA5}">
                      <a16:colId xmlns:a16="http://schemas.microsoft.com/office/drawing/2014/main" val="2247986158"/>
                    </a:ext>
                  </a:extLst>
                </a:gridCol>
                <a:gridCol w="160136">
                  <a:extLst>
                    <a:ext uri="{9D8B030D-6E8A-4147-A177-3AD203B41FA5}">
                      <a16:colId xmlns:a16="http://schemas.microsoft.com/office/drawing/2014/main" val="3210398542"/>
                    </a:ext>
                  </a:extLst>
                </a:gridCol>
                <a:gridCol w="160136">
                  <a:extLst>
                    <a:ext uri="{9D8B030D-6E8A-4147-A177-3AD203B41FA5}">
                      <a16:colId xmlns:a16="http://schemas.microsoft.com/office/drawing/2014/main" val="3234273136"/>
                    </a:ext>
                  </a:extLst>
                </a:gridCol>
                <a:gridCol w="160136">
                  <a:extLst>
                    <a:ext uri="{9D8B030D-6E8A-4147-A177-3AD203B41FA5}">
                      <a16:colId xmlns:a16="http://schemas.microsoft.com/office/drawing/2014/main" val="2423820580"/>
                    </a:ext>
                  </a:extLst>
                </a:gridCol>
                <a:gridCol w="160136">
                  <a:extLst>
                    <a:ext uri="{9D8B030D-6E8A-4147-A177-3AD203B41FA5}">
                      <a16:colId xmlns:a16="http://schemas.microsoft.com/office/drawing/2014/main" val="3541727542"/>
                    </a:ext>
                  </a:extLst>
                </a:gridCol>
                <a:gridCol w="160136">
                  <a:extLst>
                    <a:ext uri="{9D8B030D-6E8A-4147-A177-3AD203B41FA5}">
                      <a16:colId xmlns:a16="http://schemas.microsoft.com/office/drawing/2014/main" val="1031680395"/>
                    </a:ext>
                  </a:extLst>
                </a:gridCol>
                <a:gridCol w="160136">
                  <a:extLst>
                    <a:ext uri="{9D8B030D-6E8A-4147-A177-3AD203B41FA5}">
                      <a16:colId xmlns:a16="http://schemas.microsoft.com/office/drawing/2014/main" val="517636965"/>
                    </a:ext>
                  </a:extLst>
                </a:gridCol>
                <a:gridCol w="160136">
                  <a:extLst>
                    <a:ext uri="{9D8B030D-6E8A-4147-A177-3AD203B41FA5}">
                      <a16:colId xmlns:a16="http://schemas.microsoft.com/office/drawing/2014/main" val="3810618915"/>
                    </a:ext>
                  </a:extLst>
                </a:gridCol>
                <a:gridCol w="160136">
                  <a:extLst>
                    <a:ext uri="{9D8B030D-6E8A-4147-A177-3AD203B41FA5}">
                      <a16:colId xmlns:a16="http://schemas.microsoft.com/office/drawing/2014/main" val="3888903664"/>
                    </a:ext>
                  </a:extLst>
                </a:gridCol>
                <a:gridCol w="160136">
                  <a:extLst>
                    <a:ext uri="{9D8B030D-6E8A-4147-A177-3AD203B41FA5}">
                      <a16:colId xmlns:a16="http://schemas.microsoft.com/office/drawing/2014/main" val="1027517195"/>
                    </a:ext>
                  </a:extLst>
                </a:gridCol>
                <a:gridCol w="160136">
                  <a:extLst>
                    <a:ext uri="{9D8B030D-6E8A-4147-A177-3AD203B41FA5}">
                      <a16:colId xmlns:a16="http://schemas.microsoft.com/office/drawing/2014/main" val="1302831566"/>
                    </a:ext>
                  </a:extLst>
                </a:gridCol>
                <a:gridCol w="160136">
                  <a:extLst>
                    <a:ext uri="{9D8B030D-6E8A-4147-A177-3AD203B41FA5}">
                      <a16:colId xmlns:a16="http://schemas.microsoft.com/office/drawing/2014/main" val="451446220"/>
                    </a:ext>
                  </a:extLst>
                </a:gridCol>
                <a:gridCol w="160136">
                  <a:extLst>
                    <a:ext uri="{9D8B030D-6E8A-4147-A177-3AD203B41FA5}">
                      <a16:colId xmlns:a16="http://schemas.microsoft.com/office/drawing/2014/main" val="1345716134"/>
                    </a:ext>
                  </a:extLst>
                </a:gridCol>
                <a:gridCol w="160136">
                  <a:extLst>
                    <a:ext uri="{9D8B030D-6E8A-4147-A177-3AD203B41FA5}">
                      <a16:colId xmlns:a16="http://schemas.microsoft.com/office/drawing/2014/main" val="3982876409"/>
                    </a:ext>
                  </a:extLst>
                </a:gridCol>
                <a:gridCol w="160136">
                  <a:extLst>
                    <a:ext uri="{9D8B030D-6E8A-4147-A177-3AD203B41FA5}">
                      <a16:colId xmlns:a16="http://schemas.microsoft.com/office/drawing/2014/main" val="3120958329"/>
                    </a:ext>
                  </a:extLst>
                </a:gridCol>
                <a:gridCol w="160136">
                  <a:extLst>
                    <a:ext uri="{9D8B030D-6E8A-4147-A177-3AD203B41FA5}">
                      <a16:colId xmlns:a16="http://schemas.microsoft.com/office/drawing/2014/main" val="3170316943"/>
                    </a:ext>
                  </a:extLst>
                </a:gridCol>
                <a:gridCol w="160136">
                  <a:extLst>
                    <a:ext uri="{9D8B030D-6E8A-4147-A177-3AD203B41FA5}">
                      <a16:colId xmlns:a16="http://schemas.microsoft.com/office/drawing/2014/main" val="1889363124"/>
                    </a:ext>
                  </a:extLst>
                </a:gridCol>
                <a:gridCol w="160136">
                  <a:extLst>
                    <a:ext uri="{9D8B030D-6E8A-4147-A177-3AD203B41FA5}">
                      <a16:colId xmlns:a16="http://schemas.microsoft.com/office/drawing/2014/main" val="1007057639"/>
                    </a:ext>
                  </a:extLst>
                </a:gridCol>
                <a:gridCol w="160136">
                  <a:extLst>
                    <a:ext uri="{9D8B030D-6E8A-4147-A177-3AD203B41FA5}">
                      <a16:colId xmlns:a16="http://schemas.microsoft.com/office/drawing/2014/main" val="827057478"/>
                    </a:ext>
                  </a:extLst>
                </a:gridCol>
                <a:gridCol w="160136">
                  <a:extLst>
                    <a:ext uri="{9D8B030D-6E8A-4147-A177-3AD203B41FA5}">
                      <a16:colId xmlns:a16="http://schemas.microsoft.com/office/drawing/2014/main" val="1667122645"/>
                    </a:ext>
                  </a:extLst>
                </a:gridCol>
                <a:gridCol w="160136">
                  <a:extLst>
                    <a:ext uri="{9D8B030D-6E8A-4147-A177-3AD203B41FA5}">
                      <a16:colId xmlns:a16="http://schemas.microsoft.com/office/drawing/2014/main" val="1602315409"/>
                    </a:ext>
                  </a:extLst>
                </a:gridCol>
                <a:gridCol w="160136">
                  <a:extLst>
                    <a:ext uri="{9D8B030D-6E8A-4147-A177-3AD203B41FA5}">
                      <a16:colId xmlns:a16="http://schemas.microsoft.com/office/drawing/2014/main" val="1231435247"/>
                    </a:ext>
                  </a:extLst>
                </a:gridCol>
                <a:gridCol w="160136">
                  <a:extLst>
                    <a:ext uri="{9D8B030D-6E8A-4147-A177-3AD203B41FA5}">
                      <a16:colId xmlns:a16="http://schemas.microsoft.com/office/drawing/2014/main" val="3284977914"/>
                    </a:ext>
                  </a:extLst>
                </a:gridCol>
                <a:gridCol w="160136">
                  <a:extLst>
                    <a:ext uri="{9D8B030D-6E8A-4147-A177-3AD203B41FA5}">
                      <a16:colId xmlns:a16="http://schemas.microsoft.com/office/drawing/2014/main" val="1460151855"/>
                    </a:ext>
                  </a:extLst>
                </a:gridCol>
                <a:gridCol w="160136">
                  <a:extLst>
                    <a:ext uri="{9D8B030D-6E8A-4147-A177-3AD203B41FA5}">
                      <a16:colId xmlns:a16="http://schemas.microsoft.com/office/drawing/2014/main" val="1894197960"/>
                    </a:ext>
                  </a:extLst>
                </a:gridCol>
                <a:gridCol w="160136">
                  <a:extLst>
                    <a:ext uri="{9D8B030D-6E8A-4147-A177-3AD203B41FA5}">
                      <a16:colId xmlns:a16="http://schemas.microsoft.com/office/drawing/2014/main" val="3951007977"/>
                    </a:ext>
                  </a:extLst>
                </a:gridCol>
                <a:gridCol w="160136">
                  <a:extLst>
                    <a:ext uri="{9D8B030D-6E8A-4147-A177-3AD203B41FA5}">
                      <a16:colId xmlns:a16="http://schemas.microsoft.com/office/drawing/2014/main" val="4041162554"/>
                    </a:ext>
                  </a:extLst>
                </a:gridCol>
                <a:gridCol w="160136">
                  <a:extLst>
                    <a:ext uri="{9D8B030D-6E8A-4147-A177-3AD203B41FA5}">
                      <a16:colId xmlns:a16="http://schemas.microsoft.com/office/drawing/2014/main" val="768655388"/>
                    </a:ext>
                  </a:extLst>
                </a:gridCol>
                <a:gridCol w="160136">
                  <a:extLst>
                    <a:ext uri="{9D8B030D-6E8A-4147-A177-3AD203B41FA5}">
                      <a16:colId xmlns:a16="http://schemas.microsoft.com/office/drawing/2014/main" val="2928755581"/>
                    </a:ext>
                  </a:extLst>
                </a:gridCol>
                <a:gridCol w="160136">
                  <a:extLst>
                    <a:ext uri="{9D8B030D-6E8A-4147-A177-3AD203B41FA5}">
                      <a16:colId xmlns:a16="http://schemas.microsoft.com/office/drawing/2014/main" val="2021400866"/>
                    </a:ext>
                  </a:extLst>
                </a:gridCol>
                <a:gridCol w="160136">
                  <a:extLst>
                    <a:ext uri="{9D8B030D-6E8A-4147-A177-3AD203B41FA5}">
                      <a16:colId xmlns:a16="http://schemas.microsoft.com/office/drawing/2014/main" val="3074177748"/>
                    </a:ext>
                  </a:extLst>
                </a:gridCol>
                <a:gridCol w="160136">
                  <a:extLst>
                    <a:ext uri="{9D8B030D-6E8A-4147-A177-3AD203B41FA5}">
                      <a16:colId xmlns:a16="http://schemas.microsoft.com/office/drawing/2014/main" val="1312152172"/>
                    </a:ext>
                  </a:extLst>
                </a:gridCol>
                <a:gridCol w="160136">
                  <a:extLst>
                    <a:ext uri="{9D8B030D-6E8A-4147-A177-3AD203B41FA5}">
                      <a16:colId xmlns:a16="http://schemas.microsoft.com/office/drawing/2014/main" val="2882933247"/>
                    </a:ext>
                  </a:extLst>
                </a:gridCol>
                <a:gridCol w="160136">
                  <a:extLst>
                    <a:ext uri="{9D8B030D-6E8A-4147-A177-3AD203B41FA5}">
                      <a16:colId xmlns:a16="http://schemas.microsoft.com/office/drawing/2014/main" val="1199003376"/>
                    </a:ext>
                  </a:extLst>
                </a:gridCol>
                <a:gridCol w="160136">
                  <a:extLst>
                    <a:ext uri="{9D8B030D-6E8A-4147-A177-3AD203B41FA5}">
                      <a16:colId xmlns:a16="http://schemas.microsoft.com/office/drawing/2014/main" val="4248350317"/>
                    </a:ext>
                  </a:extLst>
                </a:gridCol>
                <a:gridCol w="160136">
                  <a:extLst>
                    <a:ext uri="{9D8B030D-6E8A-4147-A177-3AD203B41FA5}">
                      <a16:colId xmlns:a16="http://schemas.microsoft.com/office/drawing/2014/main" val="4050672474"/>
                    </a:ext>
                  </a:extLst>
                </a:gridCol>
                <a:gridCol w="160136">
                  <a:extLst>
                    <a:ext uri="{9D8B030D-6E8A-4147-A177-3AD203B41FA5}">
                      <a16:colId xmlns:a16="http://schemas.microsoft.com/office/drawing/2014/main" val="3709768367"/>
                    </a:ext>
                  </a:extLst>
                </a:gridCol>
                <a:gridCol w="160136">
                  <a:extLst>
                    <a:ext uri="{9D8B030D-6E8A-4147-A177-3AD203B41FA5}">
                      <a16:colId xmlns:a16="http://schemas.microsoft.com/office/drawing/2014/main" val="215081423"/>
                    </a:ext>
                  </a:extLst>
                </a:gridCol>
                <a:gridCol w="160136">
                  <a:extLst>
                    <a:ext uri="{9D8B030D-6E8A-4147-A177-3AD203B41FA5}">
                      <a16:colId xmlns:a16="http://schemas.microsoft.com/office/drawing/2014/main" val="431845160"/>
                    </a:ext>
                  </a:extLst>
                </a:gridCol>
                <a:gridCol w="160136">
                  <a:extLst>
                    <a:ext uri="{9D8B030D-6E8A-4147-A177-3AD203B41FA5}">
                      <a16:colId xmlns:a16="http://schemas.microsoft.com/office/drawing/2014/main" val="3007964634"/>
                    </a:ext>
                  </a:extLst>
                </a:gridCol>
                <a:gridCol w="160136">
                  <a:extLst>
                    <a:ext uri="{9D8B030D-6E8A-4147-A177-3AD203B41FA5}">
                      <a16:colId xmlns:a16="http://schemas.microsoft.com/office/drawing/2014/main" val="1509297028"/>
                    </a:ext>
                  </a:extLst>
                </a:gridCol>
                <a:gridCol w="160136">
                  <a:extLst>
                    <a:ext uri="{9D8B030D-6E8A-4147-A177-3AD203B41FA5}">
                      <a16:colId xmlns:a16="http://schemas.microsoft.com/office/drawing/2014/main" val="4138267703"/>
                    </a:ext>
                  </a:extLst>
                </a:gridCol>
                <a:gridCol w="160136">
                  <a:extLst>
                    <a:ext uri="{9D8B030D-6E8A-4147-A177-3AD203B41FA5}">
                      <a16:colId xmlns:a16="http://schemas.microsoft.com/office/drawing/2014/main" val="2148584569"/>
                    </a:ext>
                  </a:extLst>
                </a:gridCol>
                <a:gridCol w="160136">
                  <a:extLst>
                    <a:ext uri="{9D8B030D-6E8A-4147-A177-3AD203B41FA5}">
                      <a16:colId xmlns:a16="http://schemas.microsoft.com/office/drawing/2014/main" val="2537375184"/>
                    </a:ext>
                  </a:extLst>
                </a:gridCol>
                <a:gridCol w="160136">
                  <a:extLst>
                    <a:ext uri="{9D8B030D-6E8A-4147-A177-3AD203B41FA5}">
                      <a16:colId xmlns:a16="http://schemas.microsoft.com/office/drawing/2014/main" val="3356731648"/>
                    </a:ext>
                  </a:extLst>
                </a:gridCol>
                <a:gridCol w="160136">
                  <a:extLst>
                    <a:ext uri="{9D8B030D-6E8A-4147-A177-3AD203B41FA5}">
                      <a16:colId xmlns:a16="http://schemas.microsoft.com/office/drawing/2014/main" val="1925049094"/>
                    </a:ext>
                  </a:extLst>
                </a:gridCol>
                <a:gridCol w="160136">
                  <a:extLst>
                    <a:ext uri="{9D8B030D-6E8A-4147-A177-3AD203B41FA5}">
                      <a16:colId xmlns:a16="http://schemas.microsoft.com/office/drawing/2014/main" val="545429052"/>
                    </a:ext>
                  </a:extLst>
                </a:gridCol>
                <a:gridCol w="160136">
                  <a:extLst>
                    <a:ext uri="{9D8B030D-6E8A-4147-A177-3AD203B41FA5}">
                      <a16:colId xmlns:a16="http://schemas.microsoft.com/office/drawing/2014/main" val="1079995815"/>
                    </a:ext>
                  </a:extLst>
                </a:gridCol>
                <a:gridCol w="160136">
                  <a:extLst>
                    <a:ext uri="{9D8B030D-6E8A-4147-A177-3AD203B41FA5}">
                      <a16:colId xmlns:a16="http://schemas.microsoft.com/office/drawing/2014/main" val="337508447"/>
                    </a:ext>
                  </a:extLst>
                </a:gridCol>
                <a:gridCol w="160136">
                  <a:extLst>
                    <a:ext uri="{9D8B030D-6E8A-4147-A177-3AD203B41FA5}">
                      <a16:colId xmlns:a16="http://schemas.microsoft.com/office/drawing/2014/main" val="3200111432"/>
                    </a:ext>
                  </a:extLst>
                </a:gridCol>
                <a:gridCol w="160136">
                  <a:extLst>
                    <a:ext uri="{9D8B030D-6E8A-4147-A177-3AD203B41FA5}">
                      <a16:colId xmlns:a16="http://schemas.microsoft.com/office/drawing/2014/main" val="2607688825"/>
                    </a:ext>
                  </a:extLst>
                </a:gridCol>
                <a:gridCol w="160136">
                  <a:extLst>
                    <a:ext uri="{9D8B030D-6E8A-4147-A177-3AD203B41FA5}">
                      <a16:colId xmlns:a16="http://schemas.microsoft.com/office/drawing/2014/main" val="4037849550"/>
                    </a:ext>
                  </a:extLst>
                </a:gridCol>
                <a:gridCol w="160136">
                  <a:extLst>
                    <a:ext uri="{9D8B030D-6E8A-4147-A177-3AD203B41FA5}">
                      <a16:colId xmlns:a16="http://schemas.microsoft.com/office/drawing/2014/main" val="2547618922"/>
                    </a:ext>
                  </a:extLst>
                </a:gridCol>
                <a:gridCol w="160136">
                  <a:extLst>
                    <a:ext uri="{9D8B030D-6E8A-4147-A177-3AD203B41FA5}">
                      <a16:colId xmlns:a16="http://schemas.microsoft.com/office/drawing/2014/main" val="486553665"/>
                    </a:ext>
                  </a:extLst>
                </a:gridCol>
                <a:gridCol w="160136">
                  <a:extLst>
                    <a:ext uri="{9D8B030D-6E8A-4147-A177-3AD203B41FA5}">
                      <a16:colId xmlns:a16="http://schemas.microsoft.com/office/drawing/2014/main" val="2884745053"/>
                    </a:ext>
                  </a:extLst>
                </a:gridCol>
                <a:gridCol w="160136">
                  <a:extLst>
                    <a:ext uri="{9D8B030D-6E8A-4147-A177-3AD203B41FA5}">
                      <a16:colId xmlns:a16="http://schemas.microsoft.com/office/drawing/2014/main" val="1029993200"/>
                    </a:ext>
                  </a:extLst>
                </a:gridCol>
                <a:gridCol w="160136">
                  <a:extLst>
                    <a:ext uri="{9D8B030D-6E8A-4147-A177-3AD203B41FA5}">
                      <a16:colId xmlns:a16="http://schemas.microsoft.com/office/drawing/2014/main" val="4030672835"/>
                    </a:ext>
                  </a:extLst>
                </a:gridCol>
                <a:gridCol w="160136">
                  <a:extLst>
                    <a:ext uri="{9D8B030D-6E8A-4147-A177-3AD203B41FA5}">
                      <a16:colId xmlns:a16="http://schemas.microsoft.com/office/drawing/2014/main" val="1059996069"/>
                    </a:ext>
                  </a:extLst>
                </a:gridCol>
                <a:gridCol w="160136">
                  <a:extLst>
                    <a:ext uri="{9D8B030D-6E8A-4147-A177-3AD203B41FA5}">
                      <a16:colId xmlns:a16="http://schemas.microsoft.com/office/drawing/2014/main" val="2413768913"/>
                    </a:ext>
                  </a:extLst>
                </a:gridCol>
                <a:gridCol w="160136">
                  <a:extLst>
                    <a:ext uri="{9D8B030D-6E8A-4147-A177-3AD203B41FA5}">
                      <a16:colId xmlns:a16="http://schemas.microsoft.com/office/drawing/2014/main" val="42675173"/>
                    </a:ext>
                  </a:extLst>
                </a:gridCol>
                <a:gridCol w="160136">
                  <a:extLst>
                    <a:ext uri="{9D8B030D-6E8A-4147-A177-3AD203B41FA5}">
                      <a16:colId xmlns:a16="http://schemas.microsoft.com/office/drawing/2014/main" val="2899288067"/>
                    </a:ext>
                  </a:extLst>
                </a:gridCol>
                <a:gridCol w="160136">
                  <a:extLst>
                    <a:ext uri="{9D8B030D-6E8A-4147-A177-3AD203B41FA5}">
                      <a16:colId xmlns:a16="http://schemas.microsoft.com/office/drawing/2014/main" val="900348230"/>
                    </a:ext>
                  </a:extLst>
                </a:gridCol>
              </a:tblGrid>
              <a:tr h="86182">
                <a:tc gridSpan="2">
                  <a:txBody>
                    <a:bodyPr/>
                    <a:lstStyle/>
                    <a:p>
                      <a:pPr algn="ctr" fontAlgn="b"/>
                      <a:endParaRPr lang="en-US" sz="800" b="1" i="0" u="none" strike="noStrike" dirty="0">
                        <a:solidFill>
                          <a:srgbClr val="000000"/>
                        </a:solidFill>
                        <a:effectLst/>
                        <a:latin typeface="+mj-lt"/>
                      </a:endParaRPr>
                    </a:p>
                  </a:txBody>
                  <a:tcPr marL="27432" marR="27432" marT="9144" marB="9144" vert="vert270"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hMerge="1">
                  <a:txBody>
                    <a:bodyPr/>
                    <a:lstStyle/>
                    <a:p>
                      <a:pPr algn="l" fontAlgn="b"/>
                      <a:endParaRPr lang="en-US" sz="800" b="1" i="0" u="none" strike="noStrike" dirty="0">
                        <a:solidFill>
                          <a:srgbClr val="000000"/>
                        </a:solidFill>
                        <a:effectLst/>
                        <a:latin typeface="+mj-lt"/>
                      </a:endParaRPr>
                    </a:p>
                  </a:txBody>
                  <a:tcPr marL="4031" marR="4031" marT="4031" marB="0" anchor="ctr">
                    <a:lnL w="12700" cap="flat" cmpd="sng" algn="ctr">
                      <a:no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a:noFill/>
                    </a:lnT>
                    <a:lnB>
                      <a:noFill/>
                    </a:lnB>
                    <a:noFill/>
                  </a:tcPr>
                </a:tc>
                <a:tc gridSpan="5">
                  <a:txBody>
                    <a:bodyPr/>
                    <a:lstStyle/>
                    <a:p>
                      <a:pPr algn="ctr" fontAlgn="b"/>
                      <a:r>
                        <a:rPr lang="en-US" sz="800" b="1" i="0" u="none" strike="noStrike" dirty="0">
                          <a:solidFill>
                            <a:srgbClr val="000000"/>
                          </a:solidFill>
                          <a:effectLst/>
                          <a:latin typeface="+mj-lt"/>
                        </a:rPr>
                        <a:t>Week 1</a:t>
                      </a: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a:noFill/>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a:noFill/>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a:noFill/>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a:noFill/>
                    </a:lnR>
                    <a:lnT w="6350" cap="flat" cmpd="sng" algn="ctr">
                      <a:solidFill>
                        <a:srgbClr val="000000"/>
                      </a:solidFill>
                      <a:prstDash val="solid"/>
                      <a:round/>
                      <a:headEnd type="none" w="med" len="med"/>
                      <a:tailEnd type="none" w="med" len="med"/>
                    </a:lnT>
                    <a:lnB>
                      <a:noFill/>
                    </a:lnB>
                    <a:noFill/>
                  </a:tcPr>
                </a:tc>
                <a:tc gridSpan="5">
                  <a:txBody>
                    <a:bodyPr/>
                    <a:lstStyle/>
                    <a:p>
                      <a:pPr algn="ctr" fontAlgn="b"/>
                      <a:r>
                        <a:rPr lang="en-US" sz="800" b="1" i="0" u="none" strike="noStrike" dirty="0">
                          <a:solidFill>
                            <a:srgbClr val="000000"/>
                          </a:solidFill>
                          <a:effectLst/>
                          <a:latin typeface="+mj-lt"/>
                        </a:rPr>
                        <a:t>Week 2</a:t>
                      </a: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a:noFill/>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a:noFill/>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a:noFill/>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a:noFill/>
                    </a:lnR>
                    <a:lnT w="6350" cap="flat" cmpd="sng" algn="ctr">
                      <a:solidFill>
                        <a:srgbClr val="000000"/>
                      </a:solidFill>
                      <a:prstDash val="solid"/>
                      <a:round/>
                      <a:headEnd type="none" w="med" len="med"/>
                      <a:tailEnd type="none" w="med" len="med"/>
                    </a:lnT>
                    <a:lnB>
                      <a:noFill/>
                    </a:lnB>
                    <a:noFill/>
                  </a:tcPr>
                </a:tc>
                <a:tc gridSpan="5">
                  <a:txBody>
                    <a:bodyPr/>
                    <a:lstStyle/>
                    <a:p>
                      <a:pPr algn="ctr" fontAlgn="b"/>
                      <a:r>
                        <a:rPr lang="en-US" sz="800" b="1" i="0" u="none" strike="noStrike" dirty="0">
                          <a:solidFill>
                            <a:srgbClr val="000000"/>
                          </a:solidFill>
                          <a:effectLst/>
                          <a:latin typeface="+mj-lt"/>
                        </a:rPr>
                        <a:t>Week 3</a:t>
                      </a: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a:noFill/>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a:noFill/>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a:noFill/>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a:noFill/>
                    </a:lnR>
                    <a:lnT w="6350" cap="flat" cmpd="sng" algn="ctr">
                      <a:solidFill>
                        <a:srgbClr val="000000"/>
                      </a:solidFill>
                      <a:prstDash val="solid"/>
                      <a:round/>
                      <a:headEnd type="none" w="med" len="med"/>
                      <a:tailEnd type="none" w="med" len="med"/>
                    </a:lnT>
                    <a:lnB>
                      <a:noFill/>
                    </a:lnB>
                    <a:noFill/>
                  </a:tcPr>
                </a:tc>
                <a:tc gridSpan="5">
                  <a:txBody>
                    <a:bodyPr/>
                    <a:lstStyle/>
                    <a:p>
                      <a:pPr algn="ctr" fontAlgn="b"/>
                      <a:r>
                        <a:rPr lang="en-US" sz="800" b="1" i="0" u="none" strike="noStrike" dirty="0">
                          <a:solidFill>
                            <a:srgbClr val="000000"/>
                          </a:solidFill>
                          <a:effectLst/>
                          <a:latin typeface="+mj-lt"/>
                        </a:rPr>
                        <a:t>Week 4</a:t>
                      </a: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a:noFill/>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a:noFill/>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a:noFill/>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a:noFill/>
                    </a:lnR>
                    <a:lnT w="6350" cap="flat" cmpd="sng" algn="ctr">
                      <a:solidFill>
                        <a:srgbClr val="000000"/>
                      </a:solidFill>
                      <a:prstDash val="solid"/>
                      <a:round/>
                      <a:headEnd type="none" w="med" len="med"/>
                      <a:tailEnd type="none" w="med" len="med"/>
                    </a:lnT>
                    <a:lnB>
                      <a:noFill/>
                    </a:lnB>
                    <a:noFill/>
                  </a:tcPr>
                </a:tc>
                <a:tc gridSpan="5">
                  <a:txBody>
                    <a:bodyPr/>
                    <a:lstStyle/>
                    <a:p>
                      <a:pPr algn="ctr" fontAlgn="b"/>
                      <a:r>
                        <a:rPr lang="en-US" sz="800" b="1" i="0" u="none" strike="noStrike" dirty="0">
                          <a:solidFill>
                            <a:srgbClr val="000000"/>
                          </a:solidFill>
                          <a:effectLst/>
                          <a:latin typeface="+mj-lt"/>
                        </a:rPr>
                        <a:t>Week 5</a:t>
                      </a: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2">
                          <a:lumMod val="9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2">
                          <a:lumMod val="90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gridSpan="5">
                  <a:txBody>
                    <a:bodyPr/>
                    <a:lstStyle/>
                    <a:p>
                      <a:pPr algn="ctr" fontAlgn="b"/>
                      <a:r>
                        <a:rPr lang="en-US" sz="800" b="1" i="0" u="none" strike="noStrike" dirty="0">
                          <a:solidFill>
                            <a:srgbClr val="000000"/>
                          </a:solidFill>
                          <a:effectLst/>
                          <a:latin typeface="+mj-lt"/>
                        </a:rPr>
                        <a:t>Week 6</a:t>
                      </a: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gridSpan="5">
                  <a:txBody>
                    <a:bodyPr/>
                    <a:lstStyle/>
                    <a:p>
                      <a:pPr algn="ctr" fontAlgn="b"/>
                      <a:r>
                        <a:rPr lang="en-US" sz="800" b="1" i="0" u="none" strike="noStrike" dirty="0">
                          <a:solidFill>
                            <a:srgbClr val="000000"/>
                          </a:solidFill>
                          <a:effectLst/>
                          <a:latin typeface="+mj-lt"/>
                        </a:rPr>
                        <a:t>Week 7</a:t>
                      </a: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gridSpan="5">
                  <a:txBody>
                    <a:bodyPr/>
                    <a:lstStyle/>
                    <a:p>
                      <a:pPr algn="ctr" fontAlgn="b"/>
                      <a:r>
                        <a:rPr lang="en-US" sz="800" b="1" i="0" u="none" strike="noStrike" dirty="0">
                          <a:solidFill>
                            <a:srgbClr val="000000"/>
                          </a:solidFill>
                          <a:effectLst/>
                          <a:latin typeface="+mj-lt"/>
                        </a:rPr>
                        <a:t>Week 8</a:t>
                      </a: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gridSpan="5">
                  <a:txBody>
                    <a:bodyPr/>
                    <a:lstStyle/>
                    <a:p>
                      <a:pPr algn="ctr" fontAlgn="b"/>
                      <a:r>
                        <a:rPr lang="en-US" sz="800" b="1" i="0" u="none" strike="noStrike" dirty="0">
                          <a:solidFill>
                            <a:srgbClr val="000000"/>
                          </a:solidFill>
                          <a:effectLst/>
                          <a:latin typeface="+mj-lt"/>
                        </a:rPr>
                        <a:t>Week 9</a:t>
                      </a: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2">
                          <a:lumMod val="9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gridSpan="5">
                  <a:txBody>
                    <a:bodyPr/>
                    <a:lstStyle/>
                    <a:p>
                      <a:pPr algn="ctr" fontAlgn="b"/>
                      <a:r>
                        <a:rPr lang="en-US" sz="800" b="1" i="0" u="none" strike="noStrike" dirty="0">
                          <a:solidFill>
                            <a:srgbClr val="000000"/>
                          </a:solidFill>
                          <a:effectLst/>
                          <a:latin typeface="+mj-lt"/>
                        </a:rPr>
                        <a:t>Week 10</a:t>
                      </a: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gridSpan="5">
                  <a:txBody>
                    <a:bodyPr/>
                    <a:lstStyle/>
                    <a:p>
                      <a:pPr algn="ctr" fontAlgn="b"/>
                      <a:r>
                        <a:rPr lang="en-US" sz="800" b="1" i="0" u="none" strike="noStrike" dirty="0">
                          <a:solidFill>
                            <a:srgbClr val="000000"/>
                          </a:solidFill>
                          <a:effectLst/>
                          <a:latin typeface="+mj-lt"/>
                        </a:rPr>
                        <a:t>Week 11</a:t>
                      </a: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gridSpan="5">
                  <a:txBody>
                    <a:bodyPr/>
                    <a:lstStyle/>
                    <a:p>
                      <a:pPr algn="ctr" fontAlgn="b"/>
                      <a:r>
                        <a:rPr lang="en-US" sz="800" b="1" i="0" u="none" strike="noStrike" dirty="0">
                          <a:solidFill>
                            <a:srgbClr val="000000"/>
                          </a:solidFill>
                          <a:effectLst/>
                          <a:latin typeface="+mj-lt"/>
                        </a:rPr>
                        <a:t>Week 12</a:t>
                      </a: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gridSpan="5">
                  <a:txBody>
                    <a:bodyPr/>
                    <a:lstStyle/>
                    <a:p>
                      <a:pPr algn="ctr" fontAlgn="b"/>
                      <a:r>
                        <a:rPr lang="en-US" sz="800" b="1" i="0" u="none" strike="noStrike" dirty="0">
                          <a:solidFill>
                            <a:srgbClr val="000000"/>
                          </a:solidFill>
                          <a:effectLst/>
                          <a:latin typeface="+mj-lt"/>
                        </a:rPr>
                        <a:t>Week 13+</a:t>
                      </a: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pPr algn="ctr"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2">
                          <a:lumMod val="9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147868835"/>
                  </a:ext>
                </a:extLst>
              </a:tr>
              <a:tr h="335316">
                <a:tc rowSpan="2">
                  <a:txBody>
                    <a:bodyPr/>
                    <a:lstStyle/>
                    <a:p>
                      <a:pPr algn="ctr" fontAlgn="b"/>
                      <a:r>
                        <a:rPr lang="en-US" sz="800" b="1" i="0" u="none" strike="noStrike" kern="1200" dirty="0">
                          <a:solidFill>
                            <a:srgbClr val="000000"/>
                          </a:solidFill>
                          <a:effectLst/>
                          <a:latin typeface="+mn-lt"/>
                          <a:ea typeface="+mn-ea"/>
                          <a:cs typeface="+mn-cs"/>
                        </a:rPr>
                        <a:t>Pre-Project Requirements</a:t>
                      </a:r>
                      <a:endParaRPr lang="en-US" sz="800" b="1" i="0" u="none" strike="noStrike" dirty="0">
                        <a:solidFill>
                          <a:srgbClr val="000000"/>
                        </a:solidFill>
                        <a:effectLst/>
                        <a:latin typeface="+mj-lt"/>
                      </a:endParaRPr>
                    </a:p>
                  </a:txBody>
                  <a:tcPr marL="27432" marR="27432" marT="9144" marB="9144" vert="vert270" anchor="ctr">
                    <a:lnL>
                      <a:noFill/>
                    </a:lnL>
                    <a:lnR w="12700" cap="flat" cmpd="sng" algn="ctr">
                      <a:solidFill>
                        <a:schemeClr val="bg2">
                          <a:lumMod val="90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r>
                        <a:rPr lang="en-US" sz="800" b="0" i="1" u="none" strike="noStrike" dirty="0">
                          <a:solidFill>
                            <a:srgbClr val="000000"/>
                          </a:solidFill>
                          <a:effectLst/>
                          <a:latin typeface="+mj-lt"/>
                        </a:rPr>
                        <a:t>Finalize</a:t>
                      </a:r>
                      <a:r>
                        <a:rPr lang="en-US" sz="800" b="0" i="1" u="none" strike="noStrike" baseline="0" dirty="0">
                          <a:solidFill>
                            <a:srgbClr val="000000"/>
                          </a:solidFill>
                          <a:effectLst/>
                          <a:latin typeface="+mj-lt"/>
                        </a:rPr>
                        <a:t> Legal Agreements (NDAs, Contract, Price)</a:t>
                      </a:r>
                      <a:endParaRPr lang="en-US" sz="800" b="0" i="1" u="none" strike="noStrike" dirty="0">
                        <a:solidFill>
                          <a:srgbClr val="000000"/>
                        </a:solidFill>
                        <a:effectLst/>
                        <a:latin typeface="+mj-lt"/>
                      </a:endParaRPr>
                    </a:p>
                  </a:txBody>
                  <a:tcPr marL="27432" marR="27432" marT="9144" marB="9144" anchor="ctr">
                    <a:lnL w="12700" cap="flat" cmpd="sng" algn="ctr">
                      <a:solidFill>
                        <a:schemeClr val="bg2">
                          <a:lumMod val="9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r>
                        <a:rPr lang="en-US" sz="800" b="0" i="0" u="none" strike="noStrike" dirty="0">
                          <a:solidFill>
                            <a:srgbClr val="000000"/>
                          </a:solidFill>
                          <a:effectLst/>
                          <a:latin typeface="+mj-lt"/>
                        </a:rPr>
                        <a:t> </a:t>
                      </a: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8EC251"/>
                    </a:solidFill>
                  </a:tcPr>
                </a:tc>
                <a:tc>
                  <a:txBody>
                    <a:bodyPr/>
                    <a:lstStyle/>
                    <a:p>
                      <a:pPr algn="l" fontAlgn="b"/>
                      <a:r>
                        <a:rPr lang="en-US" sz="800" b="0" i="0" u="none" strike="noStrike" dirty="0">
                          <a:solidFill>
                            <a:srgbClr val="000000"/>
                          </a:solidFill>
                          <a:effectLst/>
                          <a:latin typeface="+mj-lt"/>
                        </a:rPr>
                        <a:t> </a:t>
                      </a:r>
                    </a:p>
                  </a:txBody>
                  <a:tcPr marL="27432" marR="27432" marT="9144" marB="9144" anchor="ctr">
                    <a:lnL>
                      <a:noFill/>
                    </a:lnL>
                    <a:lnR>
                      <a:noFill/>
                    </a:lnR>
                    <a:lnT>
                      <a:noFill/>
                    </a:lnT>
                    <a:lnB>
                      <a:noFill/>
                    </a:lnB>
                    <a:solidFill>
                      <a:srgbClr val="8EC251"/>
                    </a:solidFill>
                  </a:tcPr>
                </a:tc>
                <a:tc>
                  <a:txBody>
                    <a:bodyPr/>
                    <a:lstStyle/>
                    <a:p>
                      <a:endParaRPr lang="en-US" dirty="0"/>
                    </a:p>
                  </a:txBody>
                  <a:tcPr marL="27432" marR="27432" marT="9144" marB="9144" anchor="ctr">
                    <a:lnL>
                      <a:noFill/>
                    </a:lnL>
                    <a:lnR>
                      <a:noFill/>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a:noFill/>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a:noFill/>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a:noFill/>
                    </a:lnR>
                    <a:lnT>
                      <a:noFill/>
                    </a:lnT>
                    <a:lnB>
                      <a:noFill/>
                    </a:lnB>
                    <a:solidFill>
                      <a:schemeClr val="tx2">
                        <a:lumMod val="20000"/>
                        <a:lumOff val="80000"/>
                      </a:schemeClr>
                    </a:solidFill>
                  </a:tcPr>
                </a:tc>
                <a:tc>
                  <a:txBody>
                    <a:bodyPr/>
                    <a:lstStyle/>
                    <a:p>
                      <a:pPr algn="l" fontAlgn="b"/>
                      <a:r>
                        <a:rPr lang="en-US" sz="800" b="0" i="0" u="none" strike="noStrike" dirty="0">
                          <a:solidFill>
                            <a:srgbClr val="000000"/>
                          </a:solidFill>
                          <a:effectLst/>
                          <a:latin typeface="+mj-lt"/>
                        </a:rPr>
                        <a:t> </a:t>
                      </a:r>
                    </a:p>
                  </a:txBody>
                  <a:tcPr marL="27432" marR="27432" marT="9144" marB="9144" anchor="ctr">
                    <a:lnL>
                      <a:noFill/>
                    </a:lnL>
                    <a:lnR>
                      <a:noFill/>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a:noFill/>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a:noFill/>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a:noFill/>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a:noFill/>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a:noFill/>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a:noFill/>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l" fontAlgn="b"/>
                      <a:r>
                        <a:rPr lang="en-US" sz="800" b="0" i="0" u="none" strike="noStrike" dirty="0">
                          <a:solidFill>
                            <a:srgbClr val="000000"/>
                          </a:solidFill>
                          <a:effectLst/>
                          <a:latin typeface="+mj-lt"/>
                        </a:rPr>
                        <a:t> </a:t>
                      </a: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marL="27432" marR="27432"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endParaRPr lang="en-US" dirty="0"/>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extLst>
                  <a:ext uri="{0D108BD9-81ED-4DB2-BD59-A6C34878D82A}">
                    <a16:rowId xmlns:a16="http://schemas.microsoft.com/office/drawing/2014/main" val="2402788061"/>
                  </a:ext>
                </a:extLst>
              </a:tr>
              <a:tr h="335316">
                <a:tc vMerge="1">
                  <a:txBody>
                    <a:bodyPr/>
                    <a:lstStyle/>
                    <a:p>
                      <a:pPr algn="l" fontAlgn="b"/>
                      <a:endParaRPr lang="en-US" sz="800" b="0" i="1" u="none" strike="noStrike" dirty="0">
                        <a:solidFill>
                          <a:srgbClr val="000000"/>
                        </a:solidFill>
                        <a:effectLst/>
                        <a:latin typeface="+mj-lt"/>
                      </a:endParaRPr>
                    </a:p>
                  </a:txBody>
                  <a:tcPr marL="96754" marR="4031" marT="4031" marB="0" anchor="b">
                    <a:lnL>
                      <a:noFill/>
                    </a:lnL>
                    <a:lnR w="12700" cap="flat" cmpd="sng" algn="ctr">
                      <a:solidFill>
                        <a:schemeClr val="bg2">
                          <a:lumMod val="90000"/>
                        </a:schemeClr>
                      </a:solidFill>
                      <a:prstDash val="solid"/>
                      <a:round/>
                      <a:headEnd type="none" w="med" len="med"/>
                      <a:tailEnd type="none" w="med" len="med"/>
                    </a:lnR>
                    <a:lnT>
                      <a:noFill/>
                    </a:lnT>
                    <a:lnB>
                      <a:noFill/>
                    </a:lnB>
                  </a:tcPr>
                </a:tc>
                <a:tc>
                  <a:txBody>
                    <a:bodyPr/>
                    <a:lstStyle/>
                    <a:p>
                      <a:pPr algn="l" fontAlgn="b"/>
                      <a:r>
                        <a:rPr lang="en-US" sz="800" b="0" i="1" u="none" strike="noStrike" dirty="0">
                          <a:solidFill>
                            <a:srgbClr val="000000"/>
                          </a:solidFill>
                          <a:effectLst/>
                          <a:latin typeface="+mj-lt"/>
                        </a:rPr>
                        <a:t>Align on Project Scope</a:t>
                      </a:r>
                      <a:r>
                        <a:rPr lang="en-US" sz="800" b="0" i="1" u="none" strike="noStrike" baseline="0" dirty="0">
                          <a:solidFill>
                            <a:srgbClr val="000000"/>
                          </a:solidFill>
                          <a:effectLst/>
                          <a:latin typeface="+mj-lt"/>
                        </a:rPr>
                        <a:t> / Timeline</a:t>
                      </a:r>
                      <a:endParaRPr lang="en-US" sz="800" b="0" i="1" u="none" strike="noStrike" dirty="0">
                        <a:solidFill>
                          <a:srgbClr val="000000"/>
                        </a:solidFill>
                        <a:effectLst/>
                        <a:latin typeface="+mj-lt"/>
                      </a:endParaRPr>
                    </a:p>
                  </a:txBody>
                  <a:tcPr marL="27432" marR="27432" marT="9144" marB="9144" anchor="ctr">
                    <a:lnL w="12700" cap="flat" cmpd="sng" algn="ctr">
                      <a:solidFill>
                        <a:schemeClr val="bg2">
                          <a:lumMod val="9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r>
                        <a:rPr lang="en-US" sz="800" b="0" i="0" u="none" strike="noStrike" dirty="0">
                          <a:solidFill>
                            <a:srgbClr val="000000"/>
                          </a:solidFill>
                          <a:effectLst/>
                          <a:latin typeface="+mj-lt"/>
                        </a:rPr>
                        <a:t> </a:t>
                      </a: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chemeClr val="tx2">
                        <a:lumMod val="20000"/>
                        <a:lumOff val="80000"/>
                      </a:schemeClr>
                    </a:solidFill>
                  </a:tcPr>
                </a:tc>
                <a:tc>
                  <a:txBody>
                    <a:bodyPr/>
                    <a:lstStyle/>
                    <a:p>
                      <a:endParaRPr lang="en-US" dirty="0"/>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l" fontAlgn="b"/>
                      <a:r>
                        <a:rPr lang="en-US" sz="800" b="0" i="0" u="none" strike="noStrike" dirty="0">
                          <a:solidFill>
                            <a:srgbClr val="000000"/>
                          </a:solidFill>
                          <a:effectLst/>
                          <a:latin typeface="+mj-lt"/>
                        </a:rPr>
                        <a:t> </a:t>
                      </a: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chemeClr val="tx2">
                        <a:lumMod val="20000"/>
                        <a:lumOff val="80000"/>
                      </a:schemeClr>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chemeClr val="tx2">
                        <a:lumMod val="20000"/>
                        <a:lumOff val="80000"/>
                      </a:schemeClr>
                    </a:solidFill>
                  </a:tcPr>
                </a:tc>
                <a:extLst>
                  <a:ext uri="{0D108BD9-81ED-4DB2-BD59-A6C34878D82A}">
                    <a16:rowId xmlns:a16="http://schemas.microsoft.com/office/drawing/2014/main" val="1754782484"/>
                  </a:ext>
                </a:extLst>
              </a:tr>
              <a:tr h="335316">
                <a:tc rowSpan="4">
                  <a:txBody>
                    <a:bodyPr/>
                    <a:lstStyle/>
                    <a:p>
                      <a:pPr algn="ctr" fontAlgn="b"/>
                      <a:r>
                        <a:rPr lang="en-US" sz="800" b="1" i="0" u="none" strike="noStrike" dirty="0">
                          <a:solidFill>
                            <a:srgbClr val="000000"/>
                          </a:solidFill>
                          <a:effectLst/>
                          <a:latin typeface="+mj-lt"/>
                        </a:rPr>
                        <a:t>Pricing Program</a:t>
                      </a:r>
                    </a:p>
                  </a:txBody>
                  <a:tcPr marL="27432" marR="27432" marT="9144" marB="9144" vert="vert270" anchor="ctr">
                    <a:lnL>
                      <a:noFill/>
                    </a:lnL>
                    <a:lnR w="12700" cap="flat" cmpd="sng" algn="ctr">
                      <a:solidFill>
                        <a:schemeClr val="bg2">
                          <a:lumMod val="90000"/>
                        </a:schemeClr>
                      </a:solidFill>
                      <a:prstDash val="solid"/>
                      <a:round/>
                      <a:headEnd type="none" w="med" len="med"/>
                      <a:tailEnd type="none" w="med" len="med"/>
                    </a:lnR>
                    <a:lnT>
                      <a:noFill/>
                    </a:lnT>
                    <a:lnB>
                      <a:noFill/>
                    </a:lnB>
                    <a:noFill/>
                  </a:tcPr>
                </a:tc>
                <a:tc>
                  <a:txBody>
                    <a:bodyPr/>
                    <a:lstStyle/>
                    <a:p>
                      <a:pPr algn="l" fontAlgn="b"/>
                      <a:r>
                        <a:rPr lang="en-US" sz="800" b="0" i="1" u="none" strike="noStrike" dirty="0">
                          <a:solidFill>
                            <a:srgbClr val="000000"/>
                          </a:solidFill>
                          <a:effectLst/>
                          <a:latin typeface="+mj-lt"/>
                        </a:rPr>
                        <a:t>Data cleansing / enriching</a:t>
                      </a:r>
                    </a:p>
                  </a:txBody>
                  <a:tcPr marL="27432" marR="27432" marT="9144" marB="9144" anchor="ctr">
                    <a:lnL w="12700" cap="flat" cmpd="sng" algn="ctr">
                      <a:solidFill>
                        <a:schemeClr val="bg2">
                          <a:lumMod val="9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noFill/>
                  </a:tcPr>
                </a:tc>
                <a:tc>
                  <a:txBody>
                    <a:bodyPr/>
                    <a:lstStyle/>
                    <a:p>
                      <a:endParaRPr lang="en-US" dirty="0"/>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extLst>
                  <a:ext uri="{0D108BD9-81ED-4DB2-BD59-A6C34878D82A}">
                    <a16:rowId xmlns:a16="http://schemas.microsoft.com/office/drawing/2014/main" val="4270705927"/>
                  </a:ext>
                </a:extLst>
              </a:tr>
              <a:tr h="335316">
                <a:tc vMerge="1">
                  <a:txBody>
                    <a:bodyPr/>
                    <a:lstStyle/>
                    <a:p>
                      <a:pPr algn="ctr" fontAlgn="b"/>
                      <a:endParaRPr lang="en-US" sz="800" b="1" i="0" u="none" strike="noStrike" dirty="0">
                        <a:solidFill>
                          <a:srgbClr val="000000"/>
                        </a:solidFill>
                        <a:effectLst/>
                        <a:latin typeface="+mj-lt"/>
                      </a:endParaRPr>
                    </a:p>
                  </a:txBody>
                  <a:tcPr marL="27432" marR="27432" marT="9144" marB="9144" vert="vert270" anchor="ctr">
                    <a:lnL>
                      <a:noFill/>
                    </a:lnL>
                    <a:lnR w="12700" cap="flat" cmpd="sng" algn="ctr">
                      <a:solidFill>
                        <a:schemeClr val="bg2">
                          <a:lumMod val="90000"/>
                        </a:schemeClr>
                      </a:solidFill>
                      <a:prstDash val="solid"/>
                      <a:round/>
                      <a:headEnd type="none" w="med" len="med"/>
                      <a:tailEnd type="none" w="med" len="med"/>
                    </a:lnR>
                    <a:lnT>
                      <a:noFill/>
                    </a:lnT>
                    <a:lnB>
                      <a:noFill/>
                    </a:lnB>
                    <a:noFill/>
                  </a:tcPr>
                </a:tc>
                <a:tc>
                  <a:txBody>
                    <a:bodyPr/>
                    <a:lstStyle/>
                    <a:p>
                      <a:pPr algn="l" fontAlgn="b"/>
                      <a:r>
                        <a:rPr lang="en-US" sz="800" b="0" i="1" u="none" strike="noStrike" dirty="0">
                          <a:solidFill>
                            <a:srgbClr val="000000"/>
                          </a:solidFill>
                          <a:effectLst/>
                          <a:latin typeface="+mj-lt"/>
                        </a:rPr>
                        <a:t>Discovery (Initial Insights)</a:t>
                      </a:r>
                    </a:p>
                  </a:txBody>
                  <a:tcPr marL="27432" marR="27432" marT="9144" marB="9144" anchor="ctr">
                    <a:lnL w="12700" cap="flat" cmpd="sng" algn="ctr">
                      <a:solidFill>
                        <a:schemeClr val="bg2">
                          <a:lumMod val="9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noFill/>
                  </a:tcPr>
                </a:tc>
                <a:tc>
                  <a:txBody>
                    <a:bodyPr/>
                    <a:lstStyle/>
                    <a:p>
                      <a:endParaRPr lang="en-US" dirty="0"/>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extLst>
                  <a:ext uri="{0D108BD9-81ED-4DB2-BD59-A6C34878D82A}">
                    <a16:rowId xmlns:a16="http://schemas.microsoft.com/office/drawing/2014/main" val="3970574337"/>
                  </a:ext>
                </a:extLst>
              </a:tr>
              <a:tr h="335316">
                <a:tc vMerge="1">
                  <a:txBody>
                    <a:bodyPr/>
                    <a:lstStyle/>
                    <a:p>
                      <a:pPr algn="ctr" fontAlgn="b"/>
                      <a:endParaRPr lang="en-US" sz="800" b="1" i="0" u="none" strike="noStrike" dirty="0">
                        <a:solidFill>
                          <a:srgbClr val="000000"/>
                        </a:solidFill>
                        <a:effectLst/>
                        <a:latin typeface="+mj-lt"/>
                      </a:endParaRPr>
                    </a:p>
                  </a:txBody>
                  <a:tcPr marL="27432" marR="27432" marT="9144" marB="9144" vert="vert270" anchor="ctr">
                    <a:lnL>
                      <a:noFill/>
                    </a:lnL>
                    <a:lnR w="12700" cap="flat" cmpd="sng" algn="ctr">
                      <a:solidFill>
                        <a:schemeClr val="bg2">
                          <a:lumMod val="90000"/>
                        </a:schemeClr>
                      </a:solidFill>
                      <a:prstDash val="solid"/>
                      <a:round/>
                      <a:headEnd type="none" w="med" len="med"/>
                      <a:tailEnd type="none" w="med" len="med"/>
                    </a:lnR>
                    <a:lnT>
                      <a:noFill/>
                    </a:lnT>
                    <a:lnB>
                      <a:noFill/>
                    </a:lnB>
                    <a:noFill/>
                  </a:tcPr>
                </a:tc>
                <a:tc>
                  <a:txBody>
                    <a:bodyPr/>
                    <a:lstStyle/>
                    <a:p>
                      <a:pPr algn="l" fontAlgn="b"/>
                      <a:r>
                        <a:rPr lang="en-US" sz="800" b="0" i="1" u="none" strike="noStrike" dirty="0">
                          <a:solidFill>
                            <a:srgbClr val="000000"/>
                          </a:solidFill>
                          <a:effectLst/>
                          <a:latin typeface="+mj-lt"/>
                        </a:rPr>
                        <a:t>Price Recommendations Formalized</a:t>
                      </a:r>
                    </a:p>
                  </a:txBody>
                  <a:tcPr marL="27432" marR="27432" marT="9144" marB="9144" anchor="ctr">
                    <a:lnL w="12700" cap="flat" cmpd="sng" algn="ctr">
                      <a:solidFill>
                        <a:schemeClr val="bg2">
                          <a:lumMod val="9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noFill/>
                  </a:tcPr>
                </a:tc>
                <a:tc>
                  <a:txBody>
                    <a:bodyPr/>
                    <a:lstStyle/>
                    <a:p>
                      <a:endParaRPr lang="en-US" dirty="0"/>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extLst>
                  <a:ext uri="{0D108BD9-81ED-4DB2-BD59-A6C34878D82A}">
                    <a16:rowId xmlns:a16="http://schemas.microsoft.com/office/drawing/2014/main" val="1344515705"/>
                  </a:ext>
                </a:extLst>
              </a:tr>
              <a:tr h="335316">
                <a:tc vMerge="1">
                  <a:txBody>
                    <a:bodyPr/>
                    <a:lstStyle/>
                    <a:p>
                      <a:pPr algn="ctr" fontAlgn="b"/>
                      <a:endParaRPr lang="en-US" sz="800" b="1" i="0" u="none" strike="noStrike" dirty="0">
                        <a:solidFill>
                          <a:srgbClr val="000000"/>
                        </a:solidFill>
                        <a:effectLst/>
                        <a:latin typeface="+mj-lt"/>
                      </a:endParaRPr>
                    </a:p>
                  </a:txBody>
                  <a:tcPr marL="27432" marR="27432" marT="9144" marB="9144" vert="vert270" anchor="ctr">
                    <a:lnL>
                      <a:noFill/>
                    </a:lnL>
                    <a:lnR w="12700" cap="flat" cmpd="sng" algn="ctr">
                      <a:solidFill>
                        <a:schemeClr val="bg2">
                          <a:lumMod val="90000"/>
                        </a:schemeClr>
                      </a:solidFill>
                      <a:prstDash val="solid"/>
                      <a:round/>
                      <a:headEnd type="none" w="med" len="med"/>
                      <a:tailEnd type="none" w="med" len="med"/>
                    </a:lnR>
                    <a:lnT>
                      <a:noFill/>
                    </a:lnT>
                    <a:lnB>
                      <a:noFill/>
                    </a:lnB>
                    <a:noFill/>
                  </a:tcPr>
                </a:tc>
                <a:tc>
                  <a:txBody>
                    <a:bodyPr/>
                    <a:lstStyle/>
                    <a:p>
                      <a:pPr algn="l" fontAlgn="b"/>
                      <a:r>
                        <a:rPr lang="en-US" sz="800" b="0" i="1" u="none" strike="noStrike" baseline="0" dirty="0">
                          <a:solidFill>
                            <a:srgbClr val="000000"/>
                          </a:solidFill>
                          <a:effectLst/>
                          <a:latin typeface="+mj-lt"/>
                        </a:rPr>
                        <a:t>Program implementation</a:t>
                      </a:r>
                      <a:endParaRPr lang="en-US" sz="800" b="0" i="1" u="none" strike="noStrike" dirty="0">
                        <a:solidFill>
                          <a:srgbClr val="000000"/>
                        </a:solidFill>
                        <a:effectLst/>
                        <a:latin typeface="+mj-lt"/>
                      </a:endParaRPr>
                    </a:p>
                  </a:txBody>
                  <a:tcPr marL="27432" marR="27432" marT="9144" marB="9144" anchor="ctr">
                    <a:lnL w="12700" cap="flat" cmpd="sng" algn="ctr">
                      <a:solidFill>
                        <a:schemeClr val="bg2">
                          <a:lumMod val="9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noFill/>
                  </a:tcPr>
                </a:tc>
                <a:tc>
                  <a:txBody>
                    <a:bodyPr/>
                    <a:lstStyle/>
                    <a:p>
                      <a:endParaRPr lang="en-US" dirty="0"/>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8EC251"/>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FFFFFF"/>
                    </a:solidFill>
                  </a:tcPr>
                </a:tc>
                <a:tc>
                  <a:txBody>
                    <a:bodyPr/>
                    <a:lstStyle/>
                    <a:p>
                      <a:pPr algn="l" fontAlgn="b"/>
                      <a:endParaRPr lang="en-US" sz="800" b="0" i="0" u="none" strike="noStrike" dirty="0">
                        <a:solidFill>
                          <a:srgbClr val="8EC251"/>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8EC251"/>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8EC251"/>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8EC251"/>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8EC251"/>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no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noFill/>
                  </a:tcPr>
                </a:tc>
                <a:extLst>
                  <a:ext uri="{0D108BD9-81ED-4DB2-BD59-A6C34878D82A}">
                    <a16:rowId xmlns:a16="http://schemas.microsoft.com/office/drawing/2014/main" val="2427292415"/>
                  </a:ext>
                </a:extLst>
              </a:tr>
              <a:tr h="168881">
                <a:tc rowSpan="8">
                  <a:txBody>
                    <a:bodyPr/>
                    <a:lstStyle/>
                    <a:p>
                      <a:pPr algn="ctr" fontAlgn="b"/>
                      <a:r>
                        <a:rPr lang="en-US" sz="800" b="1" i="0" u="none" strike="noStrike" dirty="0">
                          <a:solidFill>
                            <a:srgbClr val="000000"/>
                          </a:solidFill>
                          <a:effectLst/>
                          <a:latin typeface="+mj-lt"/>
                        </a:rPr>
                        <a:t>Price Realization</a:t>
                      </a:r>
                    </a:p>
                  </a:txBody>
                  <a:tcPr marL="27432" marR="27432" marT="9144" marB="9144" vert="vert270" anchor="ctr">
                    <a:lnL>
                      <a:noFill/>
                    </a:lnL>
                    <a:lnR w="12700" cap="flat" cmpd="sng" algn="ctr">
                      <a:solidFill>
                        <a:schemeClr val="bg2">
                          <a:lumMod val="90000"/>
                        </a:schemeClr>
                      </a:solidFill>
                      <a:prstDash val="solid"/>
                      <a:round/>
                      <a:headEnd type="none" w="med" len="med"/>
                      <a:tailEnd type="none" w="med" len="med"/>
                    </a:lnR>
                    <a:lnT>
                      <a:noFill/>
                    </a:lnT>
                    <a:lnB>
                      <a:noFill/>
                    </a:lnB>
                    <a:solidFill>
                      <a:srgbClr val="E7E6E6"/>
                    </a:solidFill>
                  </a:tcPr>
                </a:tc>
                <a:tc>
                  <a:txBody>
                    <a:bodyPr/>
                    <a:lstStyle/>
                    <a:p>
                      <a:pPr algn="l" fontAlgn="b"/>
                      <a:r>
                        <a:rPr lang="en-US" sz="800" b="1" i="0" u="none" strike="noStrike" dirty="0">
                          <a:solidFill>
                            <a:srgbClr val="000000"/>
                          </a:solidFill>
                          <a:effectLst/>
                          <a:latin typeface="+mj-lt"/>
                        </a:rPr>
                        <a:t>BI</a:t>
                      </a:r>
                      <a:r>
                        <a:rPr lang="en-US" sz="800" b="1" i="0" u="none" strike="noStrike" baseline="0" dirty="0">
                          <a:solidFill>
                            <a:srgbClr val="000000"/>
                          </a:solidFill>
                          <a:effectLst/>
                          <a:latin typeface="+mj-lt"/>
                        </a:rPr>
                        <a:t> Solution Design</a:t>
                      </a:r>
                      <a:endParaRPr lang="en-US" sz="800" b="1" i="0" u="none" strike="noStrike" dirty="0">
                        <a:solidFill>
                          <a:srgbClr val="000000"/>
                        </a:solidFill>
                        <a:effectLst/>
                        <a:latin typeface="+mj-lt"/>
                      </a:endParaRPr>
                    </a:p>
                  </a:txBody>
                  <a:tcPr marL="27432" marR="27432" marT="9144" marB="9144" anchor="ctr">
                    <a:lnL w="12700" cap="flat" cmpd="sng" algn="ctr">
                      <a:solidFill>
                        <a:schemeClr val="bg2">
                          <a:lumMod val="9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endParaRPr lang="en-US" sz="100" dirty="0"/>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275234319"/>
                  </a:ext>
                </a:extLst>
              </a:tr>
              <a:tr h="335316">
                <a:tc vMerge="1">
                  <a:txBody>
                    <a:bodyPr/>
                    <a:lstStyle/>
                    <a:p>
                      <a:pPr algn="ctr" fontAlgn="b"/>
                      <a:endParaRPr lang="en-US" sz="800" b="1" i="0" u="none" strike="noStrike" dirty="0">
                        <a:solidFill>
                          <a:srgbClr val="000000"/>
                        </a:solidFill>
                        <a:effectLst/>
                        <a:latin typeface="+mj-lt"/>
                      </a:endParaRPr>
                    </a:p>
                  </a:txBody>
                  <a:tcPr marL="27432" marR="27432" marT="9144" marB="9144" vert="vert270" anchor="ctr">
                    <a:lnL>
                      <a:noFill/>
                    </a:lnL>
                    <a:lnR w="12700" cap="flat" cmpd="sng" algn="ctr">
                      <a:solidFill>
                        <a:schemeClr val="bg2">
                          <a:lumMod val="90000"/>
                        </a:schemeClr>
                      </a:solidFill>
                      <a:prstDash val="solid"/>
                      <a:round/>
                      <a:headEnd type="none" w="med" len="med"/>
                      <a:tailEnd type="none" w="med" len="med"/>
                    </a:lnR>
                    <a:lnT>
                      <a:noFill/>
                    </a:lnT>
                    <a:lnB>
                      <a:noFill/>
                    </a:lnB>
                    <a:noFill/>
                  </a:tcPr>
                </a:tc>
                <a:tc>
                  <a:txBody>
                    <a:bodyPr/>
                    <a:lstStyle/>
                    <a:p>
                      <a:pPr algn="l" fontAlgn="b"/>
                      <a:r>
                        <a:rPr lang="en-US" sz="800" b="0" i="1" u="none" strike="noStrike" dirty="0">
                          <a:solidFill>
                            <a:srgbClr val="000000"/>
                          </a:solidFill>
                          <a:effectLst/>
                          <a:latin typeface="+mj-lt"/>
                        </a:rPr>
                        <a:t>Requirements gathering</a:t>
                      </a:r>
                    </a:p>
                  </a:txBody>
                  <a:tcPr marL="27432" marR="27432" marT="9144" marB="9144" anchor="ctr">
                    <a:lnL w="12700" cap="flat" cmpd="sng" algn="ctr">
                      <a:solidFill>
                        <a:schemeClr val="bg2">
                          <a:lumMod val="9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endParaRPr lang="en-US" dirty="0"/>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703010920"/>
                  </a:ext>
                </a:extLst>
              </a:tr>
              <a:tr h="335316">
                <a:tc vMerge="1">
                  <a:txBody>
                    <a:bodyPr/>
                    <a:lstStyle/>
                    <a:p>
                      <a:pPr algn="ctr" fontAlgn="b"/>
                      <a:endParaRPr lang="en-US" sz="800" b="1" i="0" u="none" strike="noStrike" dirty="0">
                        <a:solidFill>
                          <a:srgbClr val="000000"/>
                        </a:solidFill>
                        <a:effectLst/>
                        <a:latin typeface="+mj-lt"/>
                      </a:endParaRPr>
                    </a:p>
                  </a:txBody>
                  <a:tcPr marL="27432" marR="27432" marT="9144" marB="9144" vert="vert270" anchor="ctr">
                    <a:lnL>
                      <a:noFill/>
                    </a:lnL>
                    <a:lnR w="12700" cap="flat" cmpd="sng" algn="ctr">
                      <a:solidFill>
                        <a:schemeClr val="bg2">
                          <a:lumMod val="90000"/>
                        </a:schemeClr>
                      </a:solidFill>
                      <a:prstDash val="solid"/>
                      <a:round/>
                      <a:headEnd type="none" w="med" len="med"/>
                      <a:tailEnd type="none" w="med" len="med"/>
                    </a:lnR>
                    <a:lnT>
                      <a:noFill/>
                    </a:lnT>
                    <a:lnB>
                      <a:noFill/>
                    </a:lnB>
                    <a:noFill/>
                  </a:tcPr>
                </a:tc>
                <a:tc>
                  <a:txBody>
                    <a:bodyPr/>
                    <a:lstStyle/>
                    <a:p>
                      <a:pPr algn="l" fontAlgn="b"/>
                      <a:r>
                        <a:rPr lang="en-US" sz="800" b="0" i="1" u="none" strike="noStrike" dirty="0">
                          <a:solidFill>
                            <a:srgbClr val="000000"/>
                          </a:solidFill>
                          <a:effectLst/>
                          <a:latin typeface="+mj-lt"/>
                        </a:rPr>
                        <a:t>Analysis &amp; Design</a:t>
                      </a:r>
                    </a:p>
                  </a:txBody>
                  <a:tcPr marL="27432" marR="27432" marT="9144" marB="9144" anchor="ctr">
                    <a:lnL w="12700" cap="flat" cmpd="sng" algn="ctr">
                      <a:solidFill>
                        <a:schemeClr val="bg2">
                          <a:lumMod val="9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endParaRPr lang="en-US" dirty="0"/>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945267690"/>
                  </a:ext>
                </a:extLst>
              </a:tr>
              <a:tr h="335316">
                <a:tc vMerge="1">
                  <a:txBody>
                    <a:bodyPr/>
                    <a:lstStyle/>
                    <a:p>
                      <a:pPr algn="ctr" fontAlgn="b"/>
                      <a:endParaRPr lang="en-US" sz="800" b="1" i="0" u="none" strike="noStrike" dirty="0">
                        <a:solidFill>
                          <a:srgbClr val="000000"/>
                        </a:solidFill>
                        <a:effectLst/>
                        <a:latin typeface="+mj-lt"/>
                      </a:endParaRPr>
                    </a:p>
                  </a:txBody>
                  <a:tcPr marL="27432" marR="27432" marT="9144" marB="9144" vert="vert270" anchor="ctr">
                    <a:lnL>
                      <a:noFill/>
                    </a:lnL>
                    <a:lnR w="12700" cap="flat" cmpd="sng" algn="ctr">
                      <a:solidFill>
                        <a:schemeClr val="bg2">
                          <a:lumMod val="90000"/>
                        </a:schemeClr>
                      </a:solidFill>
                      <a:prstDash val="solid"/>
                      <a:round/>
                      <a:headEnd type="none" w="med" len="med"/>
                      <a:tailEnd type="none" w="med" len="med"/>
                    </a:lnR>
                    <a:lnT>
                      <a:noFill/>
                    </a:lnT>
                    <a:lnB>
                      <a:noFill/>
                    </a:lnB>
                    <a:noFill/>
                  </a:tcPr>
                </a:tc>
                <a:tc>
                  <a:txBody>
                    <a:bodyPr/>
                    <a:lstStyle/>
                    <a:p>
                      <a:pPr algn="l" fontAlgn="b"/>
                      <a:r>
                        <a:rPr lang="en-US" sz="800" b="0" i="1" u="none" strike="noStrike" dirty="0">
                          <a:solidFill>
                            <a:srgbClr val="000000"/>
                          </a:solidFill>
                          <a:effectLst/>
                          <a:latin typeface="+mj-lt"/>
                        </a:rPr>
                        <a:t>Development</a:t>
                      </a:r>
                    </a:p>
                  </a:txBody>
                  <a:tcPr marL="27432" marR="27432" marT="9144" marB="9144" anchor="ctr">
                    <a:lnL w="12700" cap="flat" cmpd="sng" algn="ctr">
                      <a:solidFill>
                        <a:schemeClr val="bg2">
                          <a:lumMod val="9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endParaRPr lang="en-US" dirty="0"/>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717424062"/>
                  </a:ext>
                </a:extLst>
              </a:tr>
              <a:tr h="335316">
                <a:tc vMerge="1">
                  <a:txBody>
                    <a:bodyPr/>
                    <a:lstStyle/>
                    <a:p>
                      <a:pPr algn="ctr" fontAlgn="b"/>
                      <a:endParaRPr lang="en-US" sz="800" b="1" i="0" u="none" strike="noStrike" dirty="0">
                        <a:solidFill>
                          <a:srgbClr val="000000"/>
                        </a:solidFill>
                        <a:effectLst/>
                        <a:latin typeface="+mj-lt"/>
                      </a:endParaRPr>
                    </a:p>
                  </a:txBody>
                  <a:tcPr marL="27432" marR="27432" marT="9144" marB="9144" vert="vert270" anchor="ctr">
                    <a:lnL>
                      <a:noFill/>
                    </a:lnL>
                    <a:lnR w="12700" cap="flat" cmpd="sng" algn="ctr">
                      <a:solidFill>
                        <a:schemeClr val="bg2">
                          <a:lumMod val="90000"/>
                        </a:schemeClr>
                      </a:solidFill>
                      <a:prstDash val="solid"/>
                      <a:round/>
                      <a:headEnd type="none" w="med" len="med"/>
                      <a:tailEnd type="none" w="med" len="med"/>
                    </a:lnR>
                    <a:lnT>
                      <a:noFill/>
                    </a:lnT>
                    <a:lnB>
                      <a:noFill/>
                    </a:lnB>
                    <a:noFill/>
                  </a:tcPr>
                </a:tc>
                <a:tc>
                  <a:txBody>
                    <a:bodyPr/>
                    <a:lstStyle/>
                    <a:p>
                      <a:pPr algn="l" fontAlgn="b"/>
                      <a:r>
                        <a:rPr lang="en-US" sz="800" b="0" i="1" u="none" strike="noStrike" dirty="0">
                          <a:solidFill>
                            <a:srgbClr val="000000"/>
                          </a:solidFill>
                          <a:effectLst/>
                          <a:latin typeface="+mj-lt"/>
                        </a:rPr>
                        <a:t>Testing (Systems Integration, Performance, User Acceptance)</a:t>
                      </a:r>
                    </a:p>
                  </a:txBody>
                  <a:tcPr marL="27432" marR="27432" marT="9144" marB="9144" anchor="ctr">
                    <a:lnL w="12700" cap="flat" cmpd="sng" algn="ctr">
                      <a:solidFill>
                        <a:schemeClr val="bg2">
                          <a:lumMod val="9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endParaRPr lang="en-US" dirty="0"/>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692963726"/>
                  </a:ext>
                </a:extLst>
              </a:tr>
              <a:tr h="0">
                <a:tc vMerge="1">
                  <a:txBody>
                    <a:bodyPr/>
                    <a:lstStyle/>
                    <a:p>
                      <a:pPr algn="ctr" fontAlgn="b"/>
                      <a:endParaRPr lang="en-US" sz="800" b="1" i="0" u="none" strike="noStrike" dirty="0">
                        <a:solidFill>
                          <a:srgbClr val="000000"/>
                        </a:solidFill>
                        <a:effectLst/>
                        <a:latin typeface="+mj-lt"/>
                      </a:endParaRPr>
                    </a:p>
                  </a:txBody>
                  <a:tcPr marL="27432" marR="27432" marT="9144" marB="9144" vert="vert270" anchor="ctr">
                    <a:lnL>
                      <a:noFill/>
                    </a:lnL>
                    <a:lnR w="12700" cap="flat" cmpd="sng" algn="ctr">
                      <a:solidFill>
                        <a:schemeClr val="bg2">
                          <a:lumMod val="90000"/>
                        </a:schemeClr>
                      </a:solidFill>
                      <a:prstDash val="solid"/>
                      <a:round/>
                      <a:headEnd type="none" w="med" len="med"/>
                      <a:tailEnd type="none" w="med" len="med"/>
                    </a:lnR>
                    <a:lnT>
                      <a:noFill/>
                    </a:lnT>
                    <a:lnB>
                      <a:noFill/>
                    </a:lnB>
                    <a:noFill/>
                  </a:tcPr>
                </a:tc>
                <a:tc>
                  <a:txBody>
                    <a:bodyPr/>
                    <a:lstStyle/>
                    <a:p>
                      <a:pPr algn="l" fontAlgn="b"/>
                      <a:r>
                        <a:rPr lang="en-US" sz="800" b="1" i="0" u="none" strike="noStrike" dirty="0">
                          <a:solidFill>
                            <a:srgbClr val="000000"/>
                          </a:solidFill>
                          <a:effectLst/>
                          <a:latin typeface="+mj-lt"/>
                        </a:rPr>
                        <a:t>Tracking</a:t>
                      </a:r>
                    </a:p>
                  </a:txBody>
                  <a:tcPr marL="27432" marR="27432" marT="9144" marB="9144" anchor="ctr">
                    <a:lnL w="12700" cap="flat" cmpd="sng" algn="ctr">
                      <a:solidFill>
                        <a:schemeClr val="bg2">
                          <a:lumMod val="9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endParaRPr lang="en-US" sz="100" dirty="0"/>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1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175662102"/>
                  </a:ext>
                </a:extLst>
              </a:tr>
              <a:tr h="335316">
                <a:tc vMerge="1">
                  <a:txBody>
                    <a:bodyPr/>
                    <a:lstStyle/>
                    <a:p>
                      <a:pPr algn="ctr" fontAlgn="b"/>
                      <a:endParaRPr lang="en-US" sz="800" b="1" i="0" u="none" strike="noStrike" dirty="0">
                        <a:solidFill>
                          <a:srgbClr val="000000"/>
                        </a:solidFill>
                        <a:effectLst/>
                        <a:latin typeface="+mj-lt"/>
                      </a:endParaRPr>
                    </a:p>
                  </a:txBody>
                  <a:tcPr marL="27432" marR="27432" marT="9144" marB="9144" vert="vert270" anchor="ctr">
                    <a:lnL>
                      <a:noFill/>
                    </a:lnL>
                    <a:lnR w="12700" cap="flat" cmpd="sng" algn="ctr">
                      <a:solidFill>
                        <a:schemeClr val="bg2">
                          <a:lumMod val="90000"/>
                        </a:schemeClr>
                      </a:solidFill>
                      <a:prstDash val="solid"/>
                      <a:round/>
                      <a:headEnd type="none" w="med" len="med"/>
                      <a:tailEnd type="none" w="med" len="med"/>
                    </a:lnR>
                    <a:lnT>
                      <a:noFill/>
                    </a:lnT>
                    <a:lnB>
                      <a:noFill/>
                    </a:lnB>
                    <a:noFill/>
                  </a:tcPr>
                </a:tc>
                <a:tc>
                  <a:txBody>
                    <a:bodyPr/>
                    <a:lstStyle/>
                    <a:p>
                      <a:pPr algn="l" fontAlgn="b"/>
                      <a:r>
                        <a:rPr lang="en-US" sz="800" b="0" i="1" u="none" strike="noStrike" dirty="0">
                          <a:solidFill>
                            <a:srgbClr val="000000"/>
                          </a:solidFill>
                          <a:effectLst/>
                          <a:latin typeface="+mj-lt"/>
                        </a:rPr>
                        <a:t>Knowledge</a:t>
                      </a:r>
                      <a:r>
                        <a:rPr lang="en-US" sz="800" b="0" i="1" u="none" strike="noStrike" baseline="0" dirty="0">
                          <a:solidFill>
                            <a:srgbClr val="000000"/>
                          </a:solidFill>
                          <a:effectLst/>
                          <a:latin typeface="+mj-lt"/>
                        </a:rPr>
                        <a:t> Transfer / Handoff</a:t>
                      </a:r>
                      <a:endParaRPr lang="en-US" sz="800" b="0" i="1" u="none" strike="noStrike" dirty="0">
                        <a:solidFill>
                          <a:srgbClr val="000000"/>
                        </a:solidFill>
                        <a:effectLst/>
                        <a:latin typeface="+mj-lt"/>
                      </a:endParaRPr>
                    </a:p>
                  </a:txBody>
                  <a:tcPr marL="27432" marR="27432" marT="9144" marB="9144" anchor="ctr">
                    <a:lnL w="12700" cap="flat" cmpd="sng" algn="ctr">
                      <a:solidFill>
                        <a:schemeClr val="bg2">
                          <a:lumMod val="9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endParaRPr lang="en-US" dirty="0"/>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04113994"/>
                  </a:ext>
                </a:extLst>
              </a:tr>
              <a:tr h="335316">
                <a:tc vMerge="1">
                  <a:txBody>
                    <a:bodyPr/>
                    <a:lstStyle/>
                    <a:p>
                      <a:pPr algn="ctr" fontAlgn="b"/>
                      <a:endParaRPr lang="en-US" sz="800" b="1" i="0" u="none" strike="noStrike" dirty="0">
                        <a:solidFill>
                          <a:srgbClr val="000000"/>
                        </a:solidFill>
                        <a:effectLst/>
                        <a:latin typeface="+mj-lt"/>
                      </a:endParaRPr>
                    </a:p>
                  </a:txBody>
                  <a:tcPr marL="27432" marR="27432" marT="9144" marB="9144" vert="vert270" anchor="ctr">
                    <a:lnL>
                      <a:noFill/>
                    </a:lnL>
                    <a:lnR w="12700" cap="flat" cmpd="sng" algn="ctr">
                      <a:solidFill>
                        <a:schemeClr val="bg2">
                          <a:lumMod val="90000"/>
                        </a:schemeClr>
                      </a:solidFill>
                      <a:prstDash val="solid"/>
                      <a:round/>
                      <a:headEnd type="none" w="med" len="med"/>
                      <a:tailEnd type="none" w="med" len="med"/>
                    </a:lnR>
                    <a:lnT>
                      <a:noFill/>
                    </a:lnT>
                    <a:lnB>
                      <a:noFill/>
                    </a:lnB>
                    <a:noFill/>
                  </a:tcPr>
                </a:tc>
                <a:tc>
                  <a:txBody>
                    <a:bodyPr/>
                    <a:lstStyle/>
                    <a:p>
                      <a:pPr algn="l" fontAlgn="b"/>
                      <a:r>
                        <a:rPr lang="en-US" sz="800" b="0" i="1" u="none" strike="noStrike" dirty="0">
                          <a:solidFill>
                            <a:srgbClr val="000000"/>
                          </a:solidFill>
                          <a:effectLst/>
                          <a:latin typeface="+mj-lt"/>
                        </a:rPr>
                        <a:t>Post Go-Live</a:t>
                      </a:r>
                      <a:r>
                        <a:rPr lang="en-US" sz="800" b="0" i="1" u="none" strike="noStrike" baseline="0" dirty="0">
                          <a:solidFill>
                            <a:srgbClr val="000000"/>
                          </a:solidFill>
                          <a:effectLst/>
                          <a:latin typeface="+mj-lt"/>
                        </a:rPr>
                        <a:t> Support</a:t>
                      </a:r>
                      <a:endParaRPr lang="en-US" sz="800" b="0" i="1" u="none" strike="noStrike" dirty="0">
                        <a:solidFill>
                          <a:srgbClr val="000000"/>
                        </a:solidFill>
                        <a:effectLst/>
                        <a:latin typeface="+mj-lt"/>
                      </a:endParaRPr>
                    </a:p>
                  </a:txBody>
                  <a:tcPr marL="27432" marR="27432" marT="9144" marB="9144" anchor="ctr">
                    <a:lnL w="12700" cap="flat" cmpd="sng" algn="ctr">
                      <a:solidFill>
                        <a:schemeClr val="bg2">
                          <a:lumMod val="9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endParaRPr lang="en-US" dirty="0"/>
                    </a:p>
                  </a:txBody>
                  <a:tcPr marL="27432" marR="27432" marT="9144" marB="9144" anchor="ctr">
                    <a:lnL>
                      <a:noFill/>
                    </a:lnL>
                    <a:lnR>
                      <a:noFill/>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a:noFill/>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a:noFill/>
                    </a:lnR>
                    <a:lnT>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E7E6E6"/>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no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8EC251"/>
                    </a:solidFill>
                  </a:tcPr>
                </a:tc>
                <a:tc>
                  <a:txBody>
                    <a:bodyPr/>
                    <a:lstStyle/>
                    <a:p>
                      <a:pPr algn="l" fontAlgn="b"/>
                      <a:endParaRPr lang="en-US" sz="800" b="0" i="0" u="none" strike="noStrike" dirty="0">
                        <a:solidFill>
                          <a:srgbClr val="000000"/>
                        </a:solidFill>
                        <a:effectLst/>
                        <a:latin typeface="+mj-lt"/>
                      </a:endParaRPr>
                    </a:p>
                  </a:txBody>
                  <a:tcPr marL="27432" marR="27432" marT="9144" marB="9144" anchor="ctr">
                    <a:lnL>
                      <a:noFill/>
                    </a:lnL>
                    <a:lnR w="12700" cap="flat" cmpd="sng" algn="ctr">
                      <a:solidFill>
                        <a:schemeClr val="bg1">
                          <a:lumMod val="75000"/>
                        </a:schemeClr>
                      </a:solidFill>
                      <a:prstDash val="solid"/>
                      <a:round/>
                      <a:headEnd type="none" w="med" len="med"/>
                      <a:tailEnd type="none" w="med" len="med"/>
                    </a:lnR>
                    <a:lnT>
                      <a:noFill/>
                    </a:lnT>
                    <a:lnB w="12700" cap="flat" cmpd="sng" algn="ctr">
                      <a:solidFill>
                        <a:schemeClr val="bg1">
                          <a:lumMod val="75000"/>
                        </a:schemeClr>
                      </a:solidFill>
                      <a:prstDash val="solid"/>
                      <a:round/>
                      <a:headEnd type="none" w="med" len="med"/>
                      <a:tailEnd type="none" w="med" len="med"/>
                    </a:lnB>
                    <a:solidFill>
                      <a:srgbClr val="8EC251"/>
                    </a:solidFill>
                  </a:tcPr>
                </a:tc>
                <a:extLst>
                  <a:ext uri="{0D108BD9-81ED-4DB2-BD59-A6C34878D82A}">
                    <a16:rowId xmlns:a16="http://schemas.microsoft.com/office/drawing/2014/main" val="2807196487"/>
                  </a:ext>
                </a:extLst>
              </a:tr>
            </a:tbl>
          </a:graphicData>
        </a:graphic>
      </p:graphicFrame>
      <p:sp>
        <p:nvSpPr>
          <p:cNvPr id="4" name="Subtitle 2"/>
          <p:cNvSpPr>
            <a:spLocks noGrp="1"/>
          </p:cNvSpPr>
          <p:nvPr>
            <p:ph type="subTitle" idx="1"/>
          </p:nvPr>
        </p:nvSpPr>
        <p:spPr>
          <a:xfrm>
            <a:off x="422787" y="1071716"/>
            <a:ext cx="10332809" cy="540773"/>
          </a:xfrm>
        </p:spPr>
        <p:txBody>
          <a:bodyPr/>
          <a:lstStyle/>
          <a:p>
            <a:r>
              <a:rPr lang="en-US" sz="1400" i="1" dirty="0">
                <a:solidFill>
                  <a:schemeClr val="tx1"/>
                </a:solidFill>
              </a:rPr>
              <a:t>Pricing analysis occurs in parallel with the development of a BI solution that can be used for tracking price realization (ROI) and adjusting product pricing as needed</a:t>
            </a:r>
          </a:p>
        </p:txBody>
      </p:sp>
      <p:grpSp>
        <p:nvGrpSpPr>
          <p:cNvPr id="17" name="Group 16"/>
          <p:cNvGrpSpPr/>
          <p:nvPr/>
        </p:nvGrpSpPr>
        <p:grpSpPr>
          <a:xfrm>
            <a:off x="9642494" y="1767510"/>
            <a:ext cx="182880" cy="4405456"/>
            <a:chOff x="9642494" y="1909915"/>
            <a:chExt cx="182880" cy="4405456"/>
          </a:xfrm>
        </p:grpSpPr>
        <p:sp>
          <p:nvSpPr>
            <p:cNvPr id="9" name="Star: 5 Points 8"/>
            <p:cNvSpPr/>
            <p:nvPr/>
          </p:nvSpPr>
          <p:spPr>
            <a:xfrm>
              <a:off x="9642494" y="1909915"/>
              <a:ext cx="182880" cy="182880"/>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a:off x="9733934" y="2092795"/>
              <a:ext cx="0" cy="4222576"/>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7605342" y="6179884"/>
            <a:ext cx="1051103" cy="175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tx1"/>
                </a:solidFill>
              </a:rPr>
              <a:t>Pricing Program Go-Live</a:t>
            </a:r>
          </a:p>
        </p:txBody>
      </p:sp>
      <p:sp>
        <p:nvSpPr>
          <p:cNvPr id="14" name="Rectangle 13"/>
          <p:cNvSpPr/>
          <p:nvPr/>
        </p:nvSpPr>
        <p:spPr>
          <a:xfrm>
            <a:off x="9208383" y="6179884"/>
            <a:ext cx="1051103" cy="175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tx1"/>
                </a:solidFill>
              </a:rPr>
              <a:t>BI Solution Go-Live</a:t>
            </a:r>
          </a:p>
        </p:txBody>
      </p:sp>
      <p:grpSp>
        <p:nvGrpSpPr>
          <p:cNvPr id="12" name="Group 11"/>
          <p:cNvGrpSpPr/>
          <p:nvPr/>
        </p:nvGrpSpPr>
        <p:grpSpPr>
          <a:xfrm>
            <a:off x="8039453" y="1767510"/>
            <a:ext cx="182880" cy="4405456"/>
            <a:chOff x="6924435" y="1894436"/>
            <a:chExt cx="182880" cy="4405456"/>
          </a:xfrm>
        </p:grpSpPr>
        <p:sp>
          <p:nvSpPr>
            <p:cNvPr id="15" name="Star: 5 Points 14"/>
            <p:cNvSpPr/>
            <p:nvPr/>
          </p:nvSpPr>
          <p:spPr>
            <a:xfrm>
              <a:off x="6924435" y="1894436"/>
              <a:ext cx="182880" cy="182880"/>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a:off x="7015875" y="2077316"/>
              <a:ext cx="0" cy="4222576"/>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672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787" y="432620"/>
            <a:ext cx="11546300" cy="639096"/>
          </a:xfrm>
        </p:spPr>
        <p:txBody>
          <a:bodyPr/>
          <a:lstStyle/>
          <a:p>
            <a:r>
              <a:rPr lang="en-US" dirty="0">
                <a:solidFill>
                  <a:schemeClr val="tx1"/>
                </a:solidFill>
              </a:rPr>
              <a:t>Next</a:t>
            </a:r>
            <a:r>
              <a:rPr lang="en-US" dirty="0"/>
              <a:t> </a:t>
            </a:r>
            <a:r>
              <a:rPr lang="en-US" dirty="0">
                <a:solidFill>
                  <a:schemeClr val="tx1"/>
                </a:solidFill>
              </a:rPr>
              <a:t>Steps</a:t>
            </a:r>
          </a:p>
        </p:txBody>
      </p:sp>
      <p:sp>
        <p:nvSpPr>
          <p:cNvPr id="19" name="Rectangle 18"/>
          <p:cNvSpPr/>
          <p:nvPr/>
        </p:nvSpPr>
        <p:spPr>
          <a:xfrm>
            <a:off x="422787" y="1180085"/>
            <a:ext cx="11366090" cy="2954655"/>
          </a:xfrm>
          <a:prstGeom prst="rect">
            <a:avLst/>
          </a:prstGeom>
        </p:spPr>
        <p:txBody>
          <a:bodyPr wrap="square">
            <a:spAutoFit/>
          </a:bodyPr>
          <a:lstStyle/>
          <a:p>
            <a:pPr marL="152055" indent="-274320" defTabSz="1219170">
              <a:spcBef>
                <a:spcPts val="300"/>
              </a:spcBef>
              <a:spcAft>
                <a:spcPts val="600"/>
              </a:spcAft>
              <a:buClr>
                <a:srgbClr val="000000"/>
              </a:buClr>
              <a:buSzPct val="100000"/>
              <a:buFont typeface="Wingdings" pitchFamily="2" charset="2"/>
              <a:buChar char="§"/>
              <a:defRPr/>
            </a:pPr>
            <a:r>
              <a:rPr lang="en-US" sz="1400" dirty="0">
                <a:ea typeface="Verdana" panose="020B0604030504040204" pitchFamily="34" charset="0"/>
                <a:cs typeface="Verdana" panose="020B0604030504040204" pitchFamily="34" charset="0"/>
              </a:rPr>
              <a:t>Determine appetite for a pricing program refresh</a:t>
            </a:r>
          </a:p>
          <a:p>
            <a:pPr marL="152055" indent="-274320" defTabSz="1219170">
              <a:spcBef>
                <a:spcPts val="300"/>
              </a:spcBef>
              <a:spcAft>
                <a:spcPts val="600"/>
              </a:spcAft>
              <a:buClr>
                <a:srgbClr val="000000"/>
              </a:buClr>
              <a:buSzPct val="100000"/>
              <a:buFont typeface="Wingdings" pitchFamily="2" charset="2"/>
              <a:buChar char="§"/>
              <a:defRPr/>
            </a:pPr>
            <a:r>
              <a:rPr lang="en-US" sz="1400" dirty="0">
                <a:ea typeface="Verdana" panose="020B0604030504040204" pitchFamily="34" charset="0"/>
                <a:cs typeface="Verdana" panose="020B0604030504040204" pitchFamily="34" charset="0"/>
              </a:rPr>
              <a:t>Discuss specific business needs and technology requirements</a:t>
            </a:r>
          </a:p>
          <a:p>
            <a:pPr marL="152055" indent="-274320" defTabSz="1219170">
              <a:spcBef>
                <a:spcPts val="300"/>
              </a:spcBef>
              <a:spcAft>
                <a:spcPts val="600"/>
              </a:spcAft>
              <a:buClr>
                <a:srgbClr val="000000"/>
              </a:buClr>
              <a:buSzPct val="100000"/>
              <a:buFont typeface="Wingdings" pitchFamily="2" charset="2"/>
              <a:buChar char="§"/>
              <a:defRPr/>
            </a:pPr>
            <a:r>
              <a:rPr lang="en-US" sz="1400" dirty="0">
                <a:ea typeface="Verdana" panose="020B0604030504040204" pitchFamily="34" charset="0"/>
                <a:cs typeface="Verdana" panose="020B0604030504040204" pitchFamily="34" charset="0"/>
              </a:rPr>
              <a:t>Align on project timeline and final deliverables</a:t>
            </a:r>
          </a:p>
          <a:p>
            <a:pPr defTabSz="1219170">
              <a:spcBef>
                <a:spcPts val="300"/>
              </a:spcBef>
              <a:spcAft>
                <a:spcPts val="600"/>
              </a:spcAft>
              <a:buClr>
                <a:srgbClr val="000000"/>
              </a:buClr>
              <a:buSzPct val="100000"/>
              <a:defRPr/>
            </a:pPr>
            <a:endParaRPr lang="en-US" sz="1400" dirty="0">
              <a:ea typeface="Verdana" panose="020B0604030504040204" pitchFamily="34" charset="0"/>
              <a:cs typeface="Verdana" panose="020B0604030504040204" pitchFamily="34" charset="0"/>
            </a:endParaRPr>
          </a:p>
          <a:p>
            <a:pPr algn="just" defTabSz="1219170">
              <a:spcBef>
                <a:spcPts val="300"/>
              </a:spcBef>
              <a:spcAft>
                <a:spcPts val="600"/>
              </a:spcAft>
              <a:defRPr/>
            </a:pPr>
            <a:r>
              <a:rPr lang="en-US" sz="1400" b="1" dirty="0">
                <a:solidFill>
                  <a:srgbClr val="86BC25"/>
                </a:solidFill>
                <a:ea typeface="Verdana" panose="020B0604030504040204" pitchFamily="34" charset="0"/>
                <a:cs typeface="Verdana" panose="020B0604030504040204" pitchFamily="34" charset="0"/>
              </a:rPr>
              <a:t>For Discussion</a:t>
            </a:r>
          </a:p>
          <a:p>
            <a:pPr marL="152055" indent="-274320" defTabSz="1219170">
              <a:spcBef>
                <a:spcPts val="300"/>
              </a:spcBef>
              <a:spcAft>
                <a:spcPts val="600"/>
              </a:spcAft>
              <a:buClr>
                <a:srgbClr val="000000"/>
              </a:buClr>
              <a:buSzPct val="100000"/>
              <a:buFont typeface="Wingdings" pitchFamily="2" charset="2"/>
              <a:buChar char="§"/>
              <a:defRPr/>
            </a:pPr>
            <a:r>
              <a:rPr lang="en-US" sz="1400" dirty="0">
                <a:ea typeface="Verdana" panose="020B0604030504040204" pitchFamily="34" charset="0"/>
                <a:cs typeface="Verdana" panose="020B0604030504040204" pitchFamily="34" charset="0"/>
              </a:rPr>
              <a:t>Client-side resource support</a:t>
            </a:r>
          </a:p>
          <a:p>
            <a:pPr marL="152055" indent="-274320" defTabSz="1219170">
              <a:spcBef>
                <a:spcPts val="300"/>
              </a:spcBef>
              <a:spcAft>
                <a:spcPts val="600"/>
              </a:spcAft>
              <a:buClr>
                <a:srgbClr val="000000"/>
              </a:buClr>
              <a:buSzPct val="100000"/>
              <a:buFont typeface="Wingdings" pitchFamily="2" charset="2"/>
              <a:buChar char="§"/>
              <a:defRPr/>
            </a:pPr>
            <a:r>
              <a:rPr lang="en-US" sz="1400" dirty="0">
                <a:ea typeface="Verdana" panose="020B0604030504040204" pitchFamily="34" charset="0"/>
                <a:cs typeface="Verdana" panose="020B0604030504040204" pitchFamily="34" charset="0"/>
              </a:rPr>
              <a:t>Data access and legal protection (NDAs, contracts)</a:t>
            </a:r>
          </a:p>
          <a:p>
            <a:pPr marL="152055" indent="-274320" defTabSz="1219170">
              <a:spcBef>
                <a:spcPts val="300"/>
              </a:spcBef>
              <a:spcAft>
                <a:spcPts val="600"/>
              </a:spcAft>
              <a:buClr>
                <a:srgbClr val="000000"/>
              </a:buClr>
              <a:buSzPct val="100000"/>
              <a:buFont typeface="Wingdings" pitchFamily="2" charset="2"/>
              <a:buChar char="§"/>
              <a:defRPr/>
            </a:pPr>
            <a:r>
              <a:rPr lang="en-US" sz="1400" dirty="0">
                <a:ea typeface="Verdana" panose="020B0604030504040204" pitchFamily="34" charset="0"/>
                <a:cs typeface="Verdana" panose="020B0604030504040204" pitchFamily="34" charset="0"/>
              </a:rPr>
              <a:t>Project cadence</a:t>
            </a:r>
          </a:p>
          <a:p>
            <a:pPr marL="152055" indent="-274320" defTabSz="1219170">
              <a:spcBef>
                <a:spcPts val="300"/>
              </a:spcBef>
              <a:spcAft>
                <a:spcPts val="600"/>
              </a:spcAft>
              <a:buClr>
                <a:srgbClr val="000000"/>
              </a:buClr>
              <a:buSzPct val="100000"/>
              <a:buFont typeface="Wingdings" pitchFamily="2" charset="2"/>
              <a:buChar char="§"/>
              <a:defRPr/>
            </a:pPr>
            <a:r>
              <a:rPr lang="en-US" sz="1400" dirty="0">
                <a:ea typeface="Verdana" panose="020B0604030504040204" pitchFamily="34" charset="0"/>
                <a:cs typeface="Verdana" panose="020B0604030504040204" pitchFamily="34" charset="0"/>
              </a:rPr>
              <a:t>Fees / payment structure</a:t>
            </a:r>
          </a:p>
        </p:txBody>
      </p:sp>
      <p:sp>
        <p:nvSpPr>
          <p:cNvPr id="5" name="Oval 4"/>
          <p:cNvSpPr/>
          <p:nvPr/>
        </p:nvSpPr>
        <p:spPr>
          <a:xfrm>
            <a:off x="460111" y="1248801"/>
            <a:ext cx="182880" cy="182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1</a:t>
            </a:r>
          </a:p>
        </p:txBody>
      </p:sp>
      <p:sp>
        <p:nvSpPr>
          <p:cNvPr id="21" name="Oval 20"/>
          <p:cNvSpPr/>
          <p:nvPr/>
        </p:nvSpPr>
        <p:spPr>
          <a:xfrm>
            <a:off x="460111" y="1573818"/>
            <a:ext cx="182880" cy="182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2</a:t>
            </a:r>
          </a:p>
        </p:txBody>
      </p:sp>
      <p:sp>
        <p:nvSpPr>
          <p:cNvPr id="22" name="Oval 21"/>
          <p:cNvSpPr/>
          <p:nvPr/>
        </p:nvSpPr>
        <p:spPr>
          <a:xfrm>
            <a:off x="460111" y="1898834"/>
            <a:ext cx="182880" cy="182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3</a:t>
            </a:r>
          </a:p>
        </p:txBody>
      </p:sp>
    </p:spTree>
    <p:extLst>
      <p:ext uri="{BB962C8B-B14F-4D97-AF65-F5344CB8AC3E}">
        <p14:creationId xmlns:p14="http://schemas.microsoft.com/office/powerpoint/2010/main" val="4170185212"/>
      </p:ext>
    </p:extLst>
  </p:cSld>
  <p:clrMapOvr>
    <a:masterClrMapping/>
  </p:clrMapOvr>
</p:sld>
</file>

<file path=ppt/theme/theme1.xml><?xml version="1.0" encoding="utf-8"?>
<a:theme xmlns:a="http://schemas.openxmlformats.org/drawingml/2006/main" name="Office Theme">
  <a:themeElements>
    <a:clrScheme name="Regions">
      <a:dk1>
        <a:srgbClr val="000000"/>
      </a:dk1>
      <a:lt1>
        <a:srgbClr val="FFFFFF"/>
      </a:lt1>
      <a:dk2>
        <a:srgbClr val="44546A"/>
      </a:dk2>
      <a:lt2>
        <a:srgbClr val="E7E6E6"/>
      </a:lt2>
      <a:accent1>
        <a:srgbClr val="8EC251"/>
      </a:accent1>
      <a:accent2>
        <a:srgbClr val="60933E"/>
      </a:accent2>
      <a:accent3>
        <a:srgbClr val="1C8297"/>
      </a:accent3>
      <a:accent4>
        <a:srgbClr val="172A49"/>
      </a:accent4>
      <a:accent5>
        <a:srgbClr val="54C2CF"/>
      </a:accent5>
      <a:accent6>
        <a:srgbClr val="FBC149"/>
      </a:accent6>
      <a:hlink>
        <a:srgbClr val="A6A8AB"/>
      </a:hlink>
      <a:folHlink>
        <a:srgbClr val="6D6F7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21219</TotalTime>
  <Words>1231</Words>
  <Application>Microsoft Office PowerPoint</Application>
  <PresentationFormat>Widescreen</PresentationFormat>
  <Paragraphs>137</Paragraphs>
  <Slides>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Frutiger Next Pro Light</vt:lpstr>
      <vt:lpstr>Source Sans Pro</vt:lpstr>
      <vt:lpstr>Source Sans Pro Light</vt:lpstr>
      <vt:lpstr>Verdana</vt:lpstr>
      <vt:lpstr>Wingdings</vt:lpstr>
      <vt:lpstr>Office Theme</vt:lpstr>
      <vt:lpstr>PowerPoint Presentation</vt:lpstr>
      <vt:lpstr>Agenda</vt:lpstr>
      <vt:lpstr>Meeting with You Today</vt:lpstr>
      <vt:lpstr>Our Pricing Approach (1 of 3)</vt:lpstr>
      <vt:lpstr>Our Pricing Approach (2 of 3)</vt:lpstr>
      <vt:lpstr>Our Pricing Approach (3 of 3)</vt:lpstr>
      <vt:lpstr>Measuring ROI</vt:lpstr>
      <vt:lpstr>Overview of Sample Project Timeline</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Vega, Alexandra (US - Seattle)</dc:creator>
  <cp:lastModifiedBy>Combs, Daniel (ELS-PHI)</cp:lastModifiedBy>
  <cp:revision>1019</cp:revision>
  <dcterms:created xsi:type="dcterms:W3CDTF">2017-07-31T21:57:33Z</dcterms:created>
  <dcterms:modified xsi:type="dcterms:W3CDTF">2018-10-24T02:21:27Z</dcterms:modified>
</cp:coreProperties>
</file>