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708C-0D6C-4992-9857-CB1EAB35106B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910D7-24D6-420F-B81C-8FB998CDD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 link a seguir você pode aprender mais sobre os tipos de dados do </a:t>
            </a:r>
            <a:r>
              <a:rPr lang="pt-BR" dirty="0" err="1" smtClean="0"/>
              <a:t>JavaScript</a:t>
            </a:r>
            <a:r>
              <a:rPr lang="pt-BR" dirty="0" smtClean="0"/>
              <a:t>: https://javascript.info/types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910D7-24D6-420F-B81C-8FB998CDD0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6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2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0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1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78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90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ED53-4B4C-4519-9203-91977527E00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1C24-4F6A-4279-AB75-5A00EA563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9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Resumo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Serão apresentadas </a:t>
            </a:r>
            <a:r>
              <a:rPr lang="pt-BR" smtClean="0">
                <a:latin typeface="Arial" pitchFamily="34" charset="0"/>
                <a:cs typeface="Arial" pitchFamily="34" charset="0"/>
              </a:rPr>
              <a:t>algumas características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 linguagem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É importante que você experimente a linguagem, execute os exemplos e crie novos.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Programação é algo que se aprende fazendo. Então, invista tempo explorando os recursos disponíveis.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Ao final deste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você terá subsídios para: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a) usar o console do navegador;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b) reconhecer os tipos de dados 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c) compreender as expressões aritméticas, relacionais e lógicas 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d) compreender as estruturas de decisão 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158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A linguagem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possui operadores aritméticos, que </a:t>
            </a:r>
            <a:r>
              <a:rPr lang="pt-BR" sz="2800" dirty="0" err="1" smtClean="0"/>
              <a:t>ão</a:t>
            </a:r>
            <a:r>
              <a:rPr lang="pt-BR" sz="2800" dirty="0" smtClean="0"/>
              <a:t> apresentados no quadro a seguir:</a:t>
            </a:r>
            <a:endParaRPr lang="pt-BR" sz="25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2493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sp>
        <p:nvSpPr>
          <p:cNvPr id="5" name="Retângulo 4"/>
          <p:cNvSpPr/>
          <p:nvPr/>
        </p:nvSpPr>
        <p:spPr>
          <a:xfrm>
            <a:off x="0" y="548680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/>
              <a:t>Exercite o uso desses operadores no console do browser:</a:t>
            </a:r>
            <a:endParaRPr lang="pt-BR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25734"/>
            <a:ext cx="3384376" cy="397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2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-27710" y="548680"/>
            <a:ext cx="917170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Com relação aos operadores de incremento e decremento, há algumas observações importantes. </a:t>
            </a: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Primeiramente, eles são unários, ou seja, são aplicados sobre o próprio operando. Assim, o operando não pode ser um valor constante, e sim variável. </a:t>
            </a:r>
          </a:p>
          <a:p>
            <a:endParaRPr lang="pt-BR" sz="2200" dirty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Outro ponto fundamental é que esse operador pode ser pré-fixado, quando o operador for colocado antes do operando (como em --x) ou pós-fixado, quando o operador for colocado após o operando (como em x--). </a:t>
            </a:r>
          </a:p>
          <a:p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Do ponto de vista do operando nada muda. O seu valor será alterado em ambos os casos. </a:t>
            </a:r>
          </a:p>
          <a:p>
            <a:endParaRPr lang="pt-BR" sz="2200" dirty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 que muda é que a operação pós-fixada retorna o valor original, retornando o valor após a realização da operação. Para melhor entendimento, observe a seguinte sequência de comandos no console:</a:t>
            </a:r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0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92695"/>
            <a:ext cx="2016224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450912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Veja que o valor retornado pela expressão ++x foi valor já alterado de x, enquanto que o valor retornado pela expressão y++ foi o valor original de y. Em qualquer caso, contudo, o valor da variável foi incrementado.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29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622429"/>
            <a:ext cx="9157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Uma expressão aritmética é aquela que possui uma ou mais operações aritméticas. Nos exemplos a seguir são apresentadas expressões aritméticas mais complexas: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9562"/>
            <a:ext cx="12668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411760" y="1700808"/>
            <a:ext cx="64807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Em alguns dos exemplos anteriores, foram utilizados parênteses para forçar a precedência de um termo da expressão. </a:t>
            </a:r>
          </a:p>
          <a:p>
            <a:endParaRPr lang="pt-BR" sz="2500" dirty="0">
              <a:latin typeface="Arial" pitchFamily="34" charset="0"/>
              <a:cs typeface="Arial" pitchFamily="34" charset="0"/>
            </a:endParaRP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Há uma precedência definida para os operadores. Assim, observe que, na expressão x + y * 2, a operação de multiplicação será realizada antes (pois tem maior precedência) em relação à operação de adição.</a:t>
            </a:r>
            <a:endParaRPr lang="pt-BR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9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ARITMÉTICAS 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11874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seguir é apresentado o quadro de precedência dos operadores aritméticos: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29408"/>
            <a:ext cx="465254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6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RELACIONAIS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7054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Expressões relacionais são aquelas que comparam dois conteúdos utilizando um operador relacional e retornam um resultado booleano (verdadeiro ou falso). A linguagem </a:t>
            </a:r>
            <a:r>
              <a:rPr lang="pt-BR" dirty="0" err="1" smtClean="0"/>
              <a:t>JavaScript</a:t>
            </a:r>
            <a:r>
              <a:rPr lang="pt-BR" dirty="0" smtClean="0"/>
              <a:t> possui os operadores relacionais apresentados no quadro a seguir: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4113"/>
            <a:ext cx="48672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39702"/>
            <a:ext cx="12763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1656184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86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RELACIONAIS</a:t>
            </a:r>
            <a:endParaRPr lang="pt-BR" sz="3000" dirty="0"/>
          </a:p>
        </p:txBody>
      </p:sp>
      <p:sp>
        <p:nvSpPr>
          <p:cNvPr id="4" name="Retângulo 3"/>
          <p:cNvSpPr/>
          <p:nvPr/>
        </p:nvSpPr>
        <p:spPr>
          <a:xfrm>
            <a:off x="0" y="620688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/>
              <a:t>A diferença entre os operadores == e === merece atenção. Quando é utilizado o operador == (ou o operador !=), em caso de conteúdos com tipos diferentes, é feita a conversão implícita. Isso ocorre com mais frequência entre números e </a:t>
            </a:r>
            <a:r>
              <a:rPr lang="pt-BR" sz="2500" dirty="0" err="1" smtClean="0"/>
              <a:t>strings</a:t>
            </a:r>
            <a:r>
              <a:rPr lang="pt-BR" sz="2500" dirty="0" smtClean="0"/>
              <a:t>, por isso atenção para evitar comportamentos imprevistos em seu programa.</a:t>
            </a:r>
            <a:endParaRPr lang="pt-BR" sz="25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90" y="2814786"/>
            <a:ext cx="12763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2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RELACIONAIS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692696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Há características de conversão implícita também entre tipos booleanos, </a:t>
            </a:r>
            <a:r>
              <a:rPr lang="pt-BR" dirty="0" err="1" smtClean="0"/>
              <a:t>null</a:t>
            </a:r>
            <a:r>
              <a:rPr lang="pt-BR" dirty="0" smtClean="0"/>
              <a:t> e </a:t>
            </a:r>
            <a:r>
              <a:rPr lang="pt-BR" dirty="0" err="1" smtClean="0"/>
              <a:t>undefined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2574"/>
            <a:ext cx="1295400" cy="46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91680" y="1674381"/>
            <a:ext cx="4572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dirty="0" smtClean="0"/>
              <a:t>Os operadores relacionais têm precedência menor do que os operadores aritméticos. É muito comum a utilização de expressões relacionais em conjunto com expressões aritméticas, e a precedência dos operadores aritméticos facilita tal uso. Veja alguns exemplos:</a:t>
            </a:r>
            <a:endParaRPr lang="pt-BR" sz="25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85" y="1674382"/>
            <a:ext cx="2077963" cy="420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48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LÓGICAS 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77747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também possui operadores lógicos, em geral utilizados para encadear expressões relacionais. Operadores lógicos usam valores booleanos (verdadeiro ou falso) como operandos. Veja quais são os operadores lógicos em </a:t>
            </a:r>
            <a:r>
              <a:rPr lang="pt-BR" dirty="0" err="1" smtClean="0"/>
              <a:t>JavaScript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7992888" cy="15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4077072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Cada operador lógico possui uma tabela-verdade. Veja a tabela-verdade do operador E (&amp;&amp;):</a:t>
            </a:r>
            <a:endParaRPr lang="pt-B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144"/>
            <a:ext cx="32480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19794" y="4355812"/>
            <a:ext cx="426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Veja a tabela-verdade do operador OU (||):</a:t>
            </a:r>
            <a:endParaRPr lang="pt-BR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9" y="4815036"/>
            <a:ext cx="31337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USANDO O CONSOLE DO NAVEGADOR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l"/>
            <a:r>
              <a:rPr lang="pt-BR" sz="2500" dirty="0" smtClean="0"/>
              <a:t>Inicialmente todos os exemplos poderão ser executados no console do navegador. O console é acessado ao se acionar a tecla F12 com uma janela do navegador aberta, conforme a imagem a seguir do navegador </a:t>
            </a:r>
            <a:r>
              <a:rPr lang="pt-BR" sz="2500" dirty="0" err="1" smtClean="0"/>
              <a:t>Chrome</a:t>
            </a:r>
            <a:r>
              <a:rPr lang="pt-BR" sz="2500" dirty="0" smtClean="0"/>
              <a:t>: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1190"/>
            <a:ext cx="7632847" cy="450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5508104" y="2331190"/>
            <a:ext cx="0" cy="5937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1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EXPRESSÕES LÓGICAS </a:t>
            </a:r>
            <a:endParaRPr lang="pt-BR" sz="3000" dirty="0"/>
          </a:p>
        </p:txBody>
      </p:sp>
      <p:sp>
        <p:nvSpPr>
          <p:cNvPr id="4" name="Retângulo 3"/>
          <p:cNvSpPr/>
          <p:nvPr/>
        </p:nvSpPr>
        <p:spPr>
          <a:xfrm>
            <a:off x="0" y="62068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Agora, verifique os seguintes exemplos no console do navegador: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70012"/>
            <a:ext cx="2232248" cy="542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39752" y="1352957"/>
            <a:ext cx="6804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Observe a diferença de resultados nas duas últimas expressões. 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expressão ! (y &gt; 25) faz a negação da expressão y &gt; 25.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O resultado da expressão y &gt; 25 é Falso, pois y tem o valor número 20. Assim, o resultado final é Verdadeiro, pois o operador de negação faz a inversão lógica desse valor. 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Já na expressão !y &gt; 25, devido ao operador ! ter precedência sobre o operador &gt;, primeiramente é realizada a operação de negação de y. Nesse caso, como o conteúdo de y é um valor numérico diferente de 0, a negação sobre y resultará em valor Falso. Em seguida esse valor, Falso, será verificado se é maior que 25, o que não faz muito sentido, mas, para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há uma conversão implícita de Falso para 0 para fins de comparação e, por isso, o resultado final é Falso (pois 0 não é maior do que 25). É muito comum que os três tipos de expressões (aritméticas, relacionais e lógicas) sejam combinados, especialmente para se verificar condições e realizar tomadas de decisão dentro do código, tópico que será visto a seguir.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5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62068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É extremamente comum que, durante a execução de um determinado programa, seja necessário tomar uma decisão baseada em uma condição. Neste tópico você irá conhecer as estruturas de decisão do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630341" y="1619508"/>
            <a:ext cx="15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95167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Imagine, por exemplo, que, após preencher os dados de um formulário em um navegador, seja necessário verificar se determinados campos estão corretamente preenchidos antes de enviar os dados para o servidor. Será, então, necessário tomar uma decisão baseada no correto preenchimento dos campos. Se os campos estiverem corretamente preenchidos, então o formulário deverá ser enviado ao servidor. A imagem a seguir ilustra o fluxo desta decisão: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51" y="3955504"/>
            <a:ext cx="2867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5" name="Retângulo 4"/>
          <p:cNvSpPr/>
          <p:nvPr/>
        </p:nvSpPr>
        <p:spPr>
          <a:xfrm>
            <a:off x="3630341" y="611396"/>
            <a:ext cx="15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05273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Observe que uma estrutura de decisão possibilita duas alternativas: uma quando a condição é Verdadeira e outra quando a condição é Falsa. </a:t>
            </a:r>
          </a:p>
          <a:p>
            <a:endParaRPr lang="pt-BR" dirty="0"/>
          </a:p>
          <a:p>
            <a:r>
              <a:rPr lang="pt-BR" dirty="0" smtClean="0"/>
              <a:t>No exemplo apresentado, a condição de “Formulário preenchido OK” deve ser Verdadeira é necessária para o fluxo seguir para a ação “Envio dos dados ao servidor”. </a:t>
            </a:r>
          </a:p>
          <a:p>
            <a:endParaRPr lang="pt-BR" dirty="0"/>
          </a:p>
          <a:p>
            <a:r>
              <a:rPr lang="pt-BR" dirty="0" smtClean="0"/>
              <a:t>Podemos simular esse fluxo no console do navegador, criando uma variável booleana para armazenar o resultado da condição “Formulário preenchido OK” e verificando o seu conteúdo com o comando </a:t>
            </a:r>
            <a:r>
              <a:rPr lang="pt-BR" dirty="0" err="1" smtClean="0"/>
              <a:t>if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0067"/>
            <a:ext cx="3238500" cy="151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490020" y="3591014"/>
            <a:ext cx="56539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Observe que foi criada uma variável denominada </a:t>
            </a:r>
            <a:r>
              <a:rPr lang="pt-BR" dirty="0" err="1" smtClean="0"/>
              <a:t>form_ok</a:t>
            </a:r>
            <a:r>
              <a:rPr lang="pt-BR" dirty="0" smtClean="0"/>
              <a:t> e atribuído o valor booleano </a:t>
            </a:r>
            <a:r>
              <a:rPr lang="pt-BR" dirty="0" err="1" smtClean="0"/>
              <a:t>true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Com isso, representamos que a condição “Formulário preenchido OK” é verdadeira. </a:t>
            </a:r>
          </a:p>
          <a:p>
            <a:endParaRPr lang="pt-BR" dirty="0"/>
          </a:p>
          <a:p>
            <a:r>
              <a:rPr lang="pt-BR" dirty="0" smtClean="0"/>
              <a:t>A seguir, é verificada a condição com o comando </a:t>
            </a:r>
            <a:r>
              <a:rPr lang="pt-BR" dirty="0" err="1" smtClean="0"/>
              <a:t>if</a:t>
            </a:r>
            <a:r>
              <a:rPr lang="pt-BR" dirty="0" smtClean="0"/>
              <a:t>. Como a condição é verdadeira, o comando console.log(“dados serão enviados!”) é executado, e o texto dados serão enviados! aparece no console do navegador.</a:t>
            </a:r>
            <a:endParaRPr lang="pt-B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324053"/>
            <a:ext cx="3526532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36512" y="6311061"/>
            <a:ext cx="352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mesmo não ocorre ao se atribuir o valor false para </a:t>
            </a:r>
            <a:r>
              <a:rPr lang="pt-BR" dirty="0" err="1" smtClean="0"/>
              <a:t>form_ok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IF-ELSE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98072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É muito comum se executar um fluxo alternativo para o caso de a condição ser falsa. Imagine que no exemplo apresentado se deseje apresentar uma mensagem de alerta para o usuário sobre o preenchimento incorreto dos campos. Neste caso o fluxo ficaria conforme a imagem a seguir: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44824"/>
            <a:ext cx="39719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7107"/>
            <a:ext cx="4506059" cy="274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157192"/>
            <a:ext cx="4352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IF-ELSE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03124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No primeiro caso, com a variável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form_ok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com o valor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true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o comportamento segue o mesmo, e o texto “dados serão enviados!” é apresentado.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 No segundo caso, contudo, quando a variável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form_ok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tem o valor false, é executado o comando após a palavra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else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Neste caso, o comando que se segue ao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else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é uma função interna do navegador denominada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alert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a qual possibilita apresentar uma caixa de diálogo com uma mensagem de alerta ao usuário.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É muito frequente o uso de estruturas de decisão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if-else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combinados com expressões lógicas, relacionais e aritméticas.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Outro ponto importante é que é possível executar condicionalmente um conjunto de comandos, se estes estiverem em um bloco (em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um bloco é trecho de código entre chaves).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Veja o exemplo a seguir, que ilustra o que foi comentado: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IF-ELSE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980728"/>
            <a:ext cx="2933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425592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Observe que, como a expressão x&gt;5 &amp;&amp; y&gt;15 resulta em verdadeiro, o bloco executado é { x++; y++; } e, portanto, os valores de x e y são incrementados. Isto é confirmado pelas instruções seguintes, que demonstram que x e y passaram a conter, respectivamente, os valores 11 e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4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2893230" y="611396"/>
            <a:ext cx="319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IF-ELSE Encadeados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3422303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03" y="1052736"/>
            <a:ext cx="35147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05064"/>
            <a:ext cx="34480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DECISÃO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2893230" y="611396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OPERADOR TERNÁRIO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0527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Outra forma muito comum de se utilizar estruturas de decisão é com o operador ternário, o qual utiliza o símbolo de interrogação (?). Este operador é utilizado para selecionar um entre dois conteúdos e é com frequência empregado para uma operação de atribuição condicional. A forma sintática de se empregar o operador ternário é: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3568" y="227687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expressao</a:t>
            </a:r>
            <a:r>
              <a:rPr lang="pt-BR" dirty="0" smtClean="0"/>
              <a:t> ? </a:t>
            </a:r>
            <a:r>
              <a:rPr lang="pt-BR" dirty="0" err="1" smtClean="0"/>
              <a:t>conteudo_expressao_verdadeira</a:t>
            </a:r>
            <a:r>
              <a:rPr lang="pt-BR" dirty="0" smtClean="0"/>
              <a:t>: </a:t>
            </a:r>
            <a:r>
              <a:rPr lang="pt-BR" dirty="0" err="1" smtClean="0"/>
              <a:t>conteudo_expressao_falsa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28529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expressão é avaliada e, se for verdadeira (booleano </a:t>
            </a:r>
            <a:r>
              <a:rPr lang="pt-BR" dirty="0" err="1" smtClean="0"/>
              <a:t>true</a:t>
            </a:r>
            <a:r>
              <a:rPr lang="pt-BR" dirty="0" smtClean="0"/>
              <a:t>) o resultado será: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23728" y="3244334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conteudo_expressao_verdadeira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370774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Ao contrário, se a expressão for falsa (booleano false), o resultado será: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276128" y="4077072"/>
            <a:ext cx="267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conteudo_expressao_falsa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7504" y="45108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Veja o exemplo a seguir, executado no console do navegador: 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89" y="4221088"/>
            <a:ext cx="4192011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5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 SWITCH</a:t>
            </a:r>
            <a:endParaRPr lang="pt-BR" sz="3000" dirty="0"/>
          </a:p>
        </p:txBody>
      </p:sp>
      <p:sp>
        <p:nvSpPr>
          <p:cNvPr id="10" name="Retângulo 9"/>
          <p:cNvSpPr/>
          <p:nvPr/>
        </p:nvSpPr>
        <p:spPr>
          <a:xfrm>
            <a:off x="0" y="6926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Por fim, existe a estrutura switch, que possibilita selecionar entre vários valores, conforme a representação do seguinte fluxo: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81138"/>
            <a:ext cx="21336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561304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Toda estrutura de switch pode também ser implementada por meio de estruturas </a:t>
            </a:r>
            <a:r>
              <a:rPr lang="pt-BR" dirty="0" err="1" smtClean="0"/>
              <a:t>if</a:t>
            </a:r>
            <a:r>
              <a:rPr lang="pt-BR" dirty="0" smtClean="0"/>
              <a:t>- -</a:t>
            </a:r>
            <a:r>
              <a:rPr lang="pt-BR" dirty="0" err="1" smtClean="0"/>
              <a:t>else</a:t>
            </a:r>
            <a:r>
              <a:rPr lang="pt-BR" dirty="0" smtClean="0"/>
              <a:t> encadeadas. A recíproca, contudo, não é sempre verdadeira porque estruturas switch são mais restritas, pois permitem apenas a verificação de valores constantes ou de variáveis e não expressões.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3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 SWITCH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7647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Veja o exemplo a seguir, executado no console do navegador: 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196752"/>
            <a:ext cx="2971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35747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Observe que o valor da variável a é verificado, e apenas o trecho de código após o case 3 é executado. Veja agora o mesmo exemplo com um valor de a diferente de 1, 2 ou 3:</a:t>
            </a:r>
            <a:endParaRPr lang="pt-BR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353833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104456" y="4422011"/>
            <a:ext cx="5039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Observe que neste último exemplo não havia correspondência para o valor de a para nenhum case e, assim, foi executado o bloco default. Nem sempre é necessário colocar um comportamento padrão (default), para tanto basta omitir o trecho default, e nada será executado em caso de não correspondência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3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TIPOS DE DADOS E VARIÁVEIS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Há diferentes tipos de informação que podem ser armazenados e manipulados com </a:t>
            </a:r>
            <a:r>
              <a:rPr lang="pt-BR" dirty="0" err="1" smtClean="0"/>
              <a:t>JavaScript</a:t>
            </a:r>
            <a:r>
              <a:rPr lang="pt-BR" dirty="0" smtClean="0"/>
              <a:t>. </a:t>
            </a:r>
          </a:p>
          <a:p>
            <a:pPr algn="l"/>
            <a:r>
              <a:rPr lang="pt-BR" dirty="0" smtClean="0"/>
              <a:t>Os principais são: </a:t>
            </a:r>
          </a:p>
          <a:p>
            <a:pPr marL="514350" indent="-514350" algn="l">
              <a:buAutoNum type="alphaLcParenR"/>
            </a:pPr>
            <a:r>
              <a:rPr lang="pt-BR" dirty="0" smtClean="0"/>
              <a:t>Números: inteiros ou de ponto-flutuante, </a:t>
            </a:r>
          </a:p>
          <a:p>
            <a:pPr marL="514350" indent="-514350" algn="l">
              <a:buAutoNum type="alphaLcParenR"/>
            </a:pPr>
            <a:r>
              <a:rPr lang="pt-BR" dirty="0" err="1" smtClean="0"/>
              <a:t>Strings</a:t>
            </a:r>
            <a:r>
              <a:rPr lang="pt-BR" dirty="0" smtClean="0"/>
              <a:t>: conjuntos de caracteres, </a:t>
            </a:r>
          </a:p>
          <a:p>
            <a:pPr marL="514350" indent="-514350" algn="l">
              <a:buAutoNum type="alphaLcParenR"/>
            </a:pPr>
            <a:r>
              <a:rPr lang="pt-BR" dirty="0" smtClean="0"/>
              <a:t>Booleanos: valor verdadeiro (</a:t>
            </a:r>
            <a:r>
              <a:rPr lang="pt-BR" dirty="0" err="1" smtClean="0"/>
              <a:t>true</a:t>
            </a:r>
            <a:r>
              <a:rPr lang="pt-BR" dirty="0" smtClean="0"/>
              <a:t>) ou falso (false),</a:t>
            </a:r>
          </a:p>
          <a:p>
            <a:pPr marL="514350" indent="-514350" algn="l">
              <a:buAutoNum type="alphaLcParenR"/>
            </a:pPr>
            <a:r>
              <a:rPr lang="pt-BR" dirty="0" smtClean="0"/>
              <a:t>Objetos: tipos de dados compostos, e </a:t>
            </a:r>
          </a:p>
          <a:p>
            <a:pPr marL="514350" indent="-514350" algn="l">
              <a:buAutoNum type="alphaLcParenR"/>
            </a:pPr>
            <a:r>
              <a:rPr lang="pt-BR" dirty="0" smtClean="0"/>
              <a:t>Indefinido: trata-se do tipo de uma variável não inicializada.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502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 SWITCH</a:t>
            </a:r>
            <a:endParaRPr lang="pt-BR" sz="3000" dirty="0"/>
          </a:p>
        </p:txBody>
      </p:sp>
      <p:sp>
        <p:nvSpPr>
          <p:cNvPr id="5" name="Retângulo 4"/>
          <p:cNvSpPr/>
          <p:nvPr/>
        </p:nvSpPr>
        <p:spPr>
          <a:xfrm>
            <a:off x="0" y="70547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comando break faz com que o switch seja encerrado. Se ele não for colocado, o código continuará a ser executado. Observe o resultado do primeiro exemplo, sem o uso do break após o case 3: </a:t>
            </a:r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939280"/>
            <a:ext cx="29432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Exemplos práticos</a:t>
            </a:r>
            <a:endParaRPr lang="pt-BR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3896" y="548680"/>
            <a:ext cx="7761740" cy="61837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!DOCTYPE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html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html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head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title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Exercício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title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script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var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numero01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prompt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"Informe o primeiro número"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"100"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var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numero02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prompt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"Informe o segundo número"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"200"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var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numero03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prompt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"Informe o terceiro número"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"300"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((numero01 &gt; numero02) &amp;&amp; (numero01 &gt; numero03))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mensagem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"O primeiro número informado é maior!"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((numero02 &gt; numero01) &amp;&amp; (numero02 &gt; numero03))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mensagem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"O segundo número informado é maior!"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((numero03 &gt; numero01) &amp;&amp; (numero03 &gt; numero02))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mensagem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"O terceiro número informado é maior!"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mensagem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"Os números são iguais ou nada foi informado"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(mensagem);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/script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head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body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h1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Exercício 01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/h1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body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html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Exemplos práticos</a:t>
            </a:r>
            <a:endParaRPr lang="pt-BR" sz="3000" dirty="0"/>
          </a:p>
        </p:txBody>
      </p:sp>
      <p:sp>
        <p:nvSpPr>
          <p:cNvPr id="3" name="Retângulo 2"/>
          <p:cNvSpPr/>
          <p:nvPr/>
        </p:nvSpPr>
        <p:spPr>
          <a:xfrm>
            <a:off x="0" y="109802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&lt;!DOCTYPE 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    &lt;</a:t>
            </a:r>
            <a:r>
              <a:rPr lang="pt-BR" dirty="0" err="1"/>
              <a:t>title</a:t>
            </a:r>
            <a:r>
              <a:rPr lang="pt-BR" dirty="0"/>
              <a:t>&gt;Exemplo2&lt;/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    &lt;script&gt;</a:t>
            </a:r>
          </a:p>
          <a:p>
            <a:r>
              <a:rPr lang="pt-BR" dirty="0"/>
              <a:t>      var idade = </a:t>
            </a:r>
            <a:r>
              <a:rPr lang="pt-BR" dirty="0" err="1"/>
              <a:t>parseInt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("Informe a sua idade", "18"));</a:t>
            </a:r>
          </a:p>
          <a:p>
            <a:r>
              <a:rPr lang="pt-BR" dirty="0"/>
              <a:t>      //</a:t>
            </a:r>
            <a:r>
              <a:rPr lang="pt-BR" dirty="0" err="1"/>
              <a:t>if</a:t>
            </a:r>
            <a:r>
              <a:rPr lang="pt-BR" dirty="0"/>
              <a:t> (!</a:t>
            </a:r>
            <a:r>
              <a:rPr lang="pt-BR" dirty="0" err="1"/>
              <a:t>idade.isNaN</a:t>
            </a:r>
            <a:r>
              <a:rPr lang="pt-BR" dirty="0"/>
              <a:t>) mensagem = "O numero informado não é válido!" Faz validação através da função </a:t>
            </a:r>
            <a:r>
              <a:rPr lang="pt-BR" dirty="0" err="1"/>
              <a:t>isNaN</a:t>
            </a:r>
            <a:endParaRPr lang="pt-BR" dirty="0"/>
          </a:p>
          <a:p>
            <a:r>
              <a:rPr lang="pt-BR" dirty="0"/>
              <a:t>      </a:t>
            </a:r>
          </a:p>
          <a:p>
            <a:r>
              <a:rPr lang="pt-BR" dirty="0"/>
              <a:t>      </a:t>
            </a:r>
            <a:r>
              <a:rPr lang="pt-BR" dirty="0" err="1"/>
              <a:t>if</a:t>
            </a:r>
            <a:r>
              <a:rPr lang="pt-BR" dirty="0"/>
              <a:t> (idade &lt; 18) mensagem = "A idade informada é menor que 18!"</a:t>
            </a:r>
          </a:p>
          <a:p>
            <a:r>
              <a:rPr lang="pt-BR" dirty="0"/>
              <a:t>      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      mensagem = "Idade informada maior de 18!";</a:t>
            </a:r>
          </a:p>
          <a:p>
            <a:r>
              <a:rPr lang="pt-BR" dirty="0"/>
              <a:t>      </a:t>
            </a:r>
            <a:r>
              <a:rPr lang="pt-BR" dirty="0" err="1"/>
              <a:t>alert</a:t>
            </a:r>
            <a:r>
              <a:rPr lang="pt-BR" dirty="0"/>
              <a:t>(mensagem);</a:t>
            </a:r>
          </a:p>
          <a:p>
            <a:r>
              <a:rPr lang="pt-BR" dirty="0"/>
              <a:t>    &lt;/script&gt;</a:t>
            </a:r>
          </a:p>
          <a:p>
            <a:r>
              <a:rPr lang="pt-BR" dirty="0"/>
              <a:t>  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   &lt;h1&gt;Exemplo2&lt;/h1&gt;</a:t>
            </a:r>
          </a:p>
          <a:p>
            <a:r>
              <a:rPr lang="pt-BR" dirty="0"/>
              <a:t>  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3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0297"/>
            <a:ext cx="8229600" cy="795001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&lt;!DOCTYPE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&lt;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head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&lt;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&gt;Exemplo3&lt;/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&lt;script&gt;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var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num1 =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prompt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("Informe o primeiro numero");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var num2 =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prompt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("Informe o segundo numero");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var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opcao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=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prompt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("Informe a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opcao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desejada - 1 para somar - 2 para subtrair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switch(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opcao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case 1:var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resul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= (num1+num2);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      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alert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("A soma do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numeros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" +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resul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       break;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case 2:var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result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= (num1-num2);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      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alert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("A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subtracao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dos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numeros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 " +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result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       break;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default: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            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alert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("Opção Inválida"+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resul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  }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&lt;/script&gt;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&lt;/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head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&lt;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  &lt;h1&gt;Exemplo3&lt;/h1&gt;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 &lt;/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&gt; &lt;/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71800" y="692696"/>
            <a:ext cx="63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Identifique o erro no código abaixo e justifique informando o correto.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7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0297"/>
            <a:ext cx="8229600" cy="795001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71800" y="692696"/>
            <a:ext cx="63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Identifique o erro no código abaixo e justifique informando o correto.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3553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1- O IMC – </a:t>
            </a:r>
            <a:r>
              <a:rPr lang="pt-BR" dirty="0" err="1" smtClean="0"/>
              <a:t>Indice</a:t>
            </a:r>
            <a:r>
              <a:rPr lang="pt-BR" dirty="0" smtClean="0"/>
              <a:t> de Massa Corporal é um critério da Organização Mundial de Saúde para dar uma indicação sobre a condição de peso de uma pessoa adulta. A fórmula é IMC = peso / ( altura )2. Elabore um script que leia o peso e a altura de um adulto e mostre sua condição de acordo com a tabela abaixo. </a:t>
            </a:r>
          </a:p>
          <a:p>
            <a:r>
              <a:rPr lang="pt-BR" dirty="0" smtClean="0"/>
              <a:t>IMC em adultos </a:t>
            </a:r>
          </a:p>
          <a:p>
            <a:r>
              <a:rPr lang="pt-BR" dirty="0" smtClean="0"/>
              <a:t>Condição </a:t>
            </a:r>
          </a:p>
          <a:p>
            <a:r>
              <a:rPr lang="pt-BR" dirty="0" smtClean="0"/>
              <a:t>Abaixo de 18,5 Abaixo do peso </a:t>
            </a:r>
          </a:p>
          <a:p>
            <a:r>
              <a:rPr lang="pt-BR" dirty="0" smtClean="0"/>
              <a:t>Entre 18,5 e 25 Peso normal </a:t>
            </a:r>
          </a:p>
          <a:p>
            <a:r>
              <a:rPr lang="pt-BR" dirty="0" smtClean="0"/>
              <a:t>Entre 25 e 30 Acima do peso </a:t>
            </a:r>
          </a:p>
          <a:p>
            <a:r>
              <a:rPr lang="pt-BR" dirty="0" smtClean="0"/>
              <a:t>Acima de 30 obeso </a:t>
            </a:r>
          </a:p>
          <a:p>
            <a:endParaRPr lang="pt-BR" dirty="0"/>
          </a:p>
          <a:p>
            <a:r>
              <a:rPr lang="pt-BR" dirty="0" smtClean="0"/>
              <a:t>2- Calcule a média de 3 notas, caso a nota seja abaixo de 40 informar que o aluno está reprovado, caso esteja acima de 40 e abaixo de 60 informar recuperação, caso seja acima de 60 aprovado.</a:t>
            </a:r>
          </a:p>
          <a:p>
            <a:r>
              <a:rPr lang="pt-BR" dirty="0" smtClean="0"/>
              <a:t>3- Validar os semáforos para usuários com deficiência visual, informando para cada status recebido uma mensagem.</a:t>
            </a:r>
          </a:p>
          <a:p>
            <a:r>
              <a:rPr lang="pt-BR" dirty="0" smtClean="0"/>
              <a:t>Verde, pode atravessar</a:t>
            </a:r>
          </a:p>
          <a:p>
            <a:r>
              <a:rPr lang="pt-BR" dirty="0" smtClean="0"/>
              <a:t>Amarelo, atenção</a:t>
            </a:r>
          </a:p>
          <a:p>
            <a:r>
              <a:rPr lang="pt-BR" dirty="0" smtClean="0"/>
              <a:t>Vermelho, não pode atravessar.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8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Abra um navegador e clique F12 para abrir o console. No console você poderá escrever expressões em </a:t>
            </a:r>
            <a:r>
              <a:rPr lang="pt-BR" dirty="0" err="1" smtClean="0"/>
              <a:t>JavaScript</a:t>
            </a:r>
            <a:r>
              <a:rPr lang="pt-BR" dirty="0" smtClean="0"/>
              <a:t> e executá-las ao teclar ENTER. O resultado será apresentado em seguida, conforme exemplo:</a:t>
            </a:r>
          </a:p>
          <a:p>
            <a:pPr algn="l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3067050"/>
            <a:ext cx="17811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37935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iniciar, verifique qual o tipo de dado apresentado para cada conteúdo, utilizando a função interna </a:t>
            </a:r>
            <a:r>
              <a:rPr lang="pt-BR" dirty="0" err="1" smtClean="0"/>
              <a:t>typeof</a:t>
            </a:r>
            <a:r>
              <a:rPr lang="pt-BR" dirty="0" smtClean="0"/>
              <a:t>() do </a:t>
            </a:r>
            <a:r>
              <a:rPr lang="pt-BR" dirty="0" err="1" smtClean="0"/>
              <a:t>JavaScript</a:t>
            </a:r>
            <a:r>
              <a:rPr lang="pt-BR" dirty="0" smtClean="0"/>
              <a:t>. Primeiramente, verifique o tipo numérico (</a:t>
            </a:r>
            <a:r>
              <a:rPr lang="pt-BR" dirty="0" err="1" smtClean="0"/>
              <a:t>number</a:t>
            </a:r>
            <a:r>
              <a:rPr lang="pt-BR" dirty="0" smtClean="0"/>
              <a:t>):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l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5546220" cy="415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08720"/>
            <a:ext cx="306519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8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Agora, verifique o tipo texto (</a:t>
            </a:r>
            <a:r>
              <a:rPr lang="pt-BR" dirty="0" err="1" smtClean="0"/>
              <a:t>string</a:t>
            </a:r>
            <a:r>
              <a:rPr lang="pt-BR" dirty="0" smtClean="0"/>
              <a:t>). Observe que podem ser usadas aspas simples ou duplas:</a:t>
            </a:r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 smtClean="0"/>
              <a:t>Tipo </a:t>
            </a:r>
            <a:r>
              <a:rPr lang="pt-BR" dirty="0" err="1" smtClean="0"/>
              <a:t>Boleano</a:t>
            </a:r>
            <a:r>
              <a:rPr lang="pt-BR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828628" cy="221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25144"/>
            <a:ext cx="417646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0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3528392"/>
          </a:xfrm>
        </p:spPr>
        <p:txBody>
          <a:bodyPr>
            <a:normAutofit/>
          </a:bodyPr>
          <a:lstStyle/>
          <a:p>
            <a:pPr algn="l"/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56895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444731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/>
              <a:t>O conteúdo [1,2,3] é na realidade um </a:t>
            </a:r>
            <a:r>
              <a:rPr lang="pt-BR" sz="2500" dirty="0" err="1" smtClean="0"/>
              <a:t>array</a:t>
            </a:r>
            <a:r>
              <a:rPr lang="pt-BR" sz="2500" dirty="0" smtClean="0"/>
              <a:t> (lista de dados com posição específica), mas, internamente, o </a:t>
            </a:r>
            <a:r>
              <a:rPr lang="pt-BR" sz="2500" dirty="0" err="1" smtClean="0"/>
              <a:t>JavaScript</a:t>
            </a:r>
            <a:r>
              <a:rPr lang="pt-BR" sz="2500" dirty="0" smtClean="0"/>
              <a:t> o considera como um objeto. O mesmo vale para o conteúdo </a:t>
            </a:r>
            <a:r>
              <a:rPr lang="pt-BR" sz="2500" dirty="0" err="1" smtClean="0"/>
              <a:t>null</a:t>
            </a:r>
            <a:r>
              <a:rPr lang="pt-BR" sz="2500" dirty="0" smtClean="0"/>
              <a:t>, que na realidade representa um conteúdo vazio, mas que é considerado pelo </a:t>
            </a:r>
            <a:r>
              <a:rPr lang="pt-BR" sz="2500" dirty="0" err="1" smtClean="0"/>
              <a:t>JavaScript</a:t>
            </a:r>
            <a:r>
              <a:rPr lang="pt-BR" sz="2500" dirty="0" smtClean="0"/>
              <a:t> também como um objeto.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7938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2232248"/>
          </a:xfrm>
        </p:spPr>
        <p:txBody>
          <a:bodyPr>
            <a:normAutofit/>
          </a:bodyPr>
          <a:lstStyle/>
          <a:p>
            <a:pPr algn="l"/>
            <a:r>
              <a:rPr lang="pt-BR" sz="2500" dirty="0" smtClean="0"/>
              <a:t>Os conteúdos em </a:t>
            </a:r>
            <a:r>
              <a:rPr lang="pt-BR" sz="2500" dirty="0" err="1" smtClean="0"/>
              <a:t>JavaScript</a:t>
            </a:r>
            <a:r>
              <a:rPr lang="pt-BR" sz="2500" dirty="0" smtClean="0"/>
              <a:t> podem ser armazenados. </a:t>
            </a:r>
          </a:p>
          <a:p>
            <a:pPr algn="l"/>
            <a:r>
              <a:rPr lang="pt-BR" sz="2500" dirty="0" smtClean="0"/>
              <a:t>Para tanto, utiliza-se de variáveis. </a:t>
            </a:r>
          </a:p>
          <a:p>
            <a:pPr algn="l"/>
            <a:r>
              <a:rPr lang="pt-BR" sz="2500" dirty="0" smtClean="0"/>
              <a:t>Cada variável tem um identificador, um nome, que deve ser único dentro do trecho de código em que vai atuar (esse trecho é chamado de “escopo”).</a:t>
            </a:r>
            <a:endParaRPr lang="pt-BR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73077"/>
            <a:ext cx="22860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89498"/>
            <a:ext cx="2381250" cy="33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07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1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Verifique também que a função </a:t>
            </a:r>
            <a:r>
              <a:rPr lang="pt-BR" sz="2800" dirty="0" err="1" smtClean="0"/>
              <a:t>typeof</a:t>
            </a:r>
            <a:r>
              <a:rPr lang="pt-BR" sz="2800" dirty="0" smtClean="0"/>
              <a:t>() pode ser utilizada com variáveis:</a:t>
            </a:r>
            <a:endParaRPr lang="pt-BR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320480" cy="288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449481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Por fim, vamos verificar que uma variável que não recebeu nenhum valor terá o conteúdo indefinido (tipo </a:t>
            </a:r>
            <a:r>
              <a:rPr lang="pt-BR" dirty="0" err="1" smtClean="0"/>
              <a:t>undefined</a:t>
            </a:r>
            <a:r>
              <a:rPr lang="pt-BR" dirty="0" smtClean="0"/>
              <a:t>):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1208"/>
            <a:ext cx="374441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216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2401</Words>
  <Application>Microsoft Office PowerPoint</Application>
  <PresentationFormat>Apresentação na tela (4:3)</PresentationFormat>
  <Paragraphs>251</Paragraphs>
  <Slides>34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Resumo da Aula</vt:lpstr>
      <vt:lpstr>USANDO O CONSOLE DO NAVEGADOR</vt:lpstr>
      <vt:lpstr>TIPOS DE DADOS E VARIÁVEIS</vt:lpstr>
      <vt:lpstr>Exemplo 1</vt:lpstr>
      <vt:lpstr>Exemplo 1</vt:lpstr>
      <vt:lpstr>Exemplo 1</vt:lpstr>
      <vt:lpstr>Exemplo 1</vt:lpstr>
      <vt:lpstr>Exemplo 1</vt:lpstr>
      <vt:lpstr>Exemplo 1</vt:lpstr>
      <vt:lpstr>EXPRESSÕES ARITMÉTICAS </vt:lpstr>
      <vt:lpstr>EXPRESSÕES ARITMÉTICAS </vt:lpstr>
      <vt:lpstr>EXPRESSÕES ARITMÉTICAS </vt:lpstr>
      <vt:lpstr>EXPRESSÕES ARITMÉTICAS </vt:lpstr>
      <vt:lpstr>EXPRESSÕES ARITMÉTICAS </vt:lpstr>
      <vt:lpstr>EXPRESSÕES ARITMÉTICAS </vt:lpstr>
      <vt:lpstr>EXPRESSÕES RELACIONAIS</vt:lpstr>
      <vt:lpstr>EXPRESSÕES RELACIONAIS</vt:lpstr>
      <vt:lpstr>EXPRESSÕES RELACIONAIS</vt:lpstr>
      <vt:lpstr>EXPRESSÕES LÓGICAS </vt:lpstr>
      <vt:lpstr>EXPRESSÕES LÓGICAS 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 SWITCH</vt:lpstr>
      <vt:lpstr>ESTRUTURA SWITCH</vt:lpstr>
      <vt:lpstr>ESTRUTURA SWITCH</vt:lpstr>
      <vt:lpstr>Exemplos práticos</vt:lpstr>
      <vt:lpstr>Exemplos práticos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da Aula</dc:title>
  <dc:creator>Sandra</dc:creator>
  <cp:lastModifiedBy>Aluno</cp:lastModifiedBy>
  <cp:revision>29</cp:revision>
  <dcterms:created xsi:type="dcterms:W3CDTF">2020-10-01T17:15:40Z</dcterms:created>
  <dcterms:modified xsi:type="dcterms:W3CDTF">2021-04-26T21:03:58Z</dcterms:modified>
</cp:coreProperties>
</file>