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76" autoAdjust="0"/>
  </p:normalViewPr>
  <p:slideViewPr>
    <p:cSldViewPr>
      <p:cViewPr varScale="1">
        <p:scale>
          <a:sx n="82" d="100"/>
          <a:sy n="82" d="100"/>
        </p:scale>
        <p:origin x="164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9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A7FD-AC4C-4F89-8B40-F1EA51214CCC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21" Type="http://schemas.openxmlformats.org/officeDocument/2006/relationships/image" Target="../media/image14.png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5.xml"/><Relationship Id="rId19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6211" r="4062" b="19922"/>
          <a:stretch/>
        </p:blipFill>
        <p:spPr bwMode="auto">
          <a:xfrm>
            <a:off x="611560" y="908720"/>
            <a:ext cx="7526610" cy="474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1619672" y="3861048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19672" y="4581128"/>
            <a:ext cx="7116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36622" y="4293096"/>
            <a:ext cx="423664" cy="2964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5656" y="357301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351022" y="43964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975520" y="3947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9" name="Connecteur droit 18"/>
          <p:cNvCxnSpPr>
            <a:stCxn id="20" idx="3"/>
            <a:endCxn id="15" idx="7"/>
          </p:cNvCxnSpPr>
          <p:nvPr/>
        </p:nvCxnSpPr>
        <p:spPr>
          <a:xfrm flipH="1">
            <a:off x="1454565" y="4224544"/>
            <a:ext cx="306099" cy="7588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331640" y="496225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739573" y="41016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/>
          <p:cNvSpPr/>
          <p:nvPr/>
        </p:nvSpPr>
        <p:spPr>
          <a:xfrm rot="9594793">
            <a:off x="1435162" y="3753077"/>
            <a:ext cx="683161" cy="304511"/>
          </a:xfrm>
          <a:prstGeom prst="arc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619672" y="3789040"/>
            <a:ext cx="56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J/</a:t>
            </a:r>
            <a:r>
              <a:rPr lang="fr-FR" sz="1400" dirty="0" err="1"/>
              <a:t>J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5" name="Arc 24"/>
          <p:cNvSpPr/>
          <p:nvPr/>
        </p:nvSpPr>
        <p:spPr>
          <a:xfrm rot="418215">
            <a:off x="1564410" y="4320399"/>
            <a:ext cx="468510" cy="304511"/>
          </a:xfrm>
          <a:prstGeom prst="arc">
            <a:avLst>
              <a:gd name="adj1" fmla="val 16200000"/>
              <a:gd name="adj2" fmla="val 2134130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051720" y="4225176"/>
            <a:ext cx="46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M/J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58815" y="4584562"/>
            <a:ext cx="6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v/</a:t>
            </a:r>
            <a:r>
              <a:rPr lang="fr-FR" sz="1400" dirty="0" err="1"/>
              <a:t>v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92479" y="5034267"/>
            <a:ext cx="208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ym typeface="Wingdings" panose="05000000000000000000" pitchFamily="2" charset="2"/>
              </a:rPr>
              <a:t>Color</a:t>
            </a:r>
            <a:r>
              <a:rPr lang="fr-FR" sz="1400" dirty="0">
                <a:sym typeface="Wingdings" panose="05000000000000000000" pitchFamily="2" charset="2"/>
              </a:rPr>
              <a:t>  </a:t>
            </a:r>
            <a:r>
              <a:rPr lang="fr-FR" sz="1400" dirty="0" err="1">
                <a:sym typeface="Wingdings" panose="05000000000000000000" pitchFamily="2" charset="2"/>
              </a:rPr>
              <a:t>electronical</a:t>
            </a:r>
            <a:r>
              <a:rPr lang="fr-FR" sz="1400" dirty="0">
                <a:sym typeface="Wingdings" panose="05000000000000000000" pitchFamily="2" charset="2"/>
              </a:rPr>
              <a:t> state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08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9A1C3A-B6DF-4CE9-9D8C-57B3FE79E1E4}"/>
              </a:ext>
            </a:extLst>
          </p:cNvPr>
          <p:cNvGrpSpPr/>
          <p:nvPr/>
        </p:nvGrpSpPr>
        <p:grpSpPr>
          <a:xfrm>
            <a:off x="203005" y="202157"/>
            <a:ext cx="8749552" cy="5438991"/>
            <a:chOff x="203005" y="202157"/>
            <a:chExt cx="8749552" cy="543899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E58B09F-60E9-44E0-814B-26D8DF125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924944"/>
              <a:ext cx="3320309" cy="271620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0EEE7BD-737D-4F23-A7AB-476FC61C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5" y="202157"/>
              <a:ext cx="3721456" cy="253681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D3AFA10-8BC6-408A-AC04-5776EFDC2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299" y="534815"/>
              <a:ext cx="1800733" cy="148322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C2B32FD-AB9E-4222-97B6-CE259858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7994" y="507200"/>
              <a:ext cx="2654563" cy="163040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1F2F573-8AFF-46B8-9B9B-ECD77A8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7377" y="3509896"/>
              <a:ext cx="2345180" cy="152638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22A81E76-6800-4D99-ABD1-B6A27055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7944" y="3501008"/>
              <a:ext cx="2365623" cy="161858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169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7017" y="791408"/>
            <a:ext cx="5431087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Main_Laser_Cooling</a:t>
            </a:r>
            <a:endParaRPr lang="fr-FR" b="1" u="sng" dirty="0"/>
          </a:p>
          <a:p>
            <a:pPr algn="ctr"/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 err="1"/>
              <a:t>Define</a:t>
            </a:r>
            <a:r>
              <a:rPr lang="fr-FR" sz="1400" dirty="0"/>
              <a:t> all </a:t>
            </a:r>
            <a:r>
              <a:rPr lang="fr-FR" sz="1400" dirty="0" err="1"/>
              <a:t>parametres</a:t>
            </a:r>
            <a:r>
              <a:rPr lang="fr-FR" sz="1400" dirty="0"/>
              <a:t>, tables, … (Read </a:t>
            </a:r>
            <a:r>
              <a:rPr lang="fr-FR" sz="1400" dirty="0" err="1"/>
              <a:t>List_Param</a:t>
            </a:r>
            <a:r>
              <a:rPr lang="fr-FR" sz="1400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Initialise Levels and Transitions (Read </a:t>
            </a:r>
            <a:r>
              <a:rPr lang="fr-FR" sz="1400" dirty="0" err="1"/>
              <a:t>Level</a:t>
            </a:r>
            <a:r>
              <a:rPr lang="fr-FR" sz="1400" dirty="0"/>
              <a:t> and Lines files)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If </a:t>
            </a:r>
            <a:r>
              <a:rPr lang="fr-FR" sz="1400" dirty="0" err="1"/>
              <a:t>needed</a:t>
            </a:r>
            <a:r>
              <a:rPr lang="fr-FR" sz="1400" dirty="0"/>
              <a:t> </a:t>
            </a:r>
            <a:r>
              <a:rPr lang="fr-FR" sz="1400" dirty="0" err="1"/>
              <a:t>Create</a:t>
            </a:r>
            <a:r>
              <a:rPr lang="fr-FR" sz="1400" dirty="0"/>
              <a:t> new Levels (</a:t>
            </a:r>
            <a:r>
              <a:rPr lang="fr-FR" sz="1400" dirty="0" err="1"/>
              <a:t>from</a:t>
            </a:r>
            <a:r>
              <a:rPr lang="fr-FR" sz="1400" dirty="0"/>
              <a:t> Franck-Condon)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LOOP on </a:t>
            </a:r>
            <a:r>
              <a:rPr lang="fr-FR" sz="1400" dirty="0" err="1"/>
              <a:t>scanned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. Put</a:t>
            </a:r>
            <a:r>
              <a:rPr lang="fr-FR" sz="1400" dirty="0">
                <a:sym typeface="Wingdings" panose="05000000000000000000" pitchFamily="2" charset="2"/>
              </a:rPr>
              <a:t> t = 0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/>
              <a:t>Initialise </a:t>
            </a:r>
            <a:r>
              <a:rPr lang="fr-FR" sz="1400" dirty="0" err="1"/>
              <a:t>Molecules</a:t>
            </a:r>
            <a:r>
              <a:rPr lang="fr-FR" sz="1400" dirty="0"/>
              <a:t> (</a:t>
            </a:r>
            <a:r>
              <a:rPr lang="fr-FR" sz="1400" dirty="0" err="1"/>
              <a:t>r,v</a:t>
            </a:r>
            <a:r>
              <a:rPr lang="fr-FR" sz="1400" dirty="0"/>
              <a:t>, population), Lasers, Fields</a:t>
            </a: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LOOP </a:t>
            </a:r>
            <a:r>
              <a:rPr lang="fr-FR" sz="1400" dirty="0" err="1">
                <a:sym typeface="Wingdings" panose="05000000000000000000" pitchFamily="2" charset="2"/>
              </a:rPr>
              <a:t>untill</a:t>
            </a:r>
            <a:r>
              <a:rPr lang="fr-FR" sz="1400" dirty="0">
                <a:sym typeface="Wingdings" panose="05000000000000000000" pitchFamily="2" charset="2"/>
              </a:rPr>
              <a:t>  t&gt; </a:t>
            </a:r>
            <a:r>
              <a:rPr lang="fr-FR" sz="1400" dirty="0" err="1">
                <a:sym typeface="Wingdings" panose="05000000000000000000" pitchFamily="2" charset="2"/>
              </a:rPr>
              <a:t>t_end</a:t>
            </a: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Calcul transitions rates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Predict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which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reaction</a:t>
            </a:r>
            <a:r>
              <a:rPr lang="fr-FR" sz="1400" dirty="0">
                <a:sym typeface="Wingdings" panose="05000000000000000000" pitchFamily="2" charset="2"/>
              </a:rPr>
              <a:t> and </a:t>
            </a:r>
            <a:r>
              <a:rPr lang="fr-FR" sz="1400" dirty="0" err="1">
                <a:sym typeface="Wingdings" panose="05000000000000000000" pitchFamily="2" charset="2"/>
              </a:rPr>
              <a:t>when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should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occur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Evolve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dynamics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every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 forces + </a:t>
            </a:r>
            <a:r>
              <a:rPr lang="fr-FR" sz="1400" dirty="0" err="1">
                <a:sym typeface="Wingdings" panose="05000000000000000000" pitchFamily="2" charset="2"/>
              </a:rPr>
              <a:t>potentials</a:t>
            </a: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if 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 &lt;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  <a:r>
              <a:rPr lang="fr-FR" sz="1400">
                <a:sym typeface="Wingdings" panose="05000000000000000000" pitchFamily="2" charset="2"/>
              </a:rPr>
              <a:t>evolves </a:t>
            </a:r>
            <a:r>
              <a:rPr lang="fr-FR" sz="1400" dirty="0" err="1">
                <a:sym typeface="Wingdings" panose="05000000000000000000" pitchFamily="2" charset="2"/>
              </a:rPr>
              <a:t>also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internal</a:t>
            </a:r>
            <a:r>
              <a:rPr lang="fr-FR" sz="1400" dirty="0">
                <a:sym typeface="Wingdings" panose="05000000000000000000" pitchFamily="2" charset="2"/>
              </a:rPr>
              <a:t> states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t_dia</a:t>
            </a:r>
            <a:r>
              <a:rPr lang="fr-FR" sz="1400" dirty="0">
                <a:sym typeface="Wingdings" panose="05000000000000000000" pitchFamily="2" charset="2"/>
              </a:rPr>
              <a:t>  output  file (sortie </a:t>
            </a:r>
            <a:r>
              <a:rPr lang="fr-FR" sz="1400" dirty="0" err="1">
                <a:sym typeface="Wingdings" panose="05000000000000000000" pitchFamily="2" charset="2"/>
              </a:rPr>
              <a:t>donnees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t_out</a:t>
            </a:r>
            <a:r>
              <a:rPr lang="fr-FR" sz="1400" dirty="0">
                <a:sym typeface="Wingdings" panose="05000000000000000000" pitchFamily="2" charset="2"/>
              </a:rPr>
              <a:t>  output  </a:t>
            </a:r>
            <a:r>
              <a:rPr lang="fr-FR" sz="1400" dirty="0" err="1">
                <a:sym typeface="Wingdings" panose="05000000000000000000" pitchFamily="2" charset="2"/>
              </a:rPr>
              <a:t>graphic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draw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2160" y="539388"/>
            <a:ext cx="2604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Initialisation_programme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5652718" y="6012577"/>
            <a:ext cx="13675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Affichage</a:t>
            </a:r>
          </a:p>
          <a:p>
            <a:r>
              <a:rPr lang="fr-FR" sz="1400" dirty="0" err="1"/>
              <a:t>Draw</a:t>
            </a:r>
            <a:r>
              <a:rPr lang="fr-FR" sz="1400" dirty="0"/>
              <a:t>: axis, laser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12160" y="2272218"/>
            <a:ext cx="266374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Kinetic_Monte_Carlo</a:t>
            </a:r>
            <a:endParaRPr lang="fr-FR" b="1" u="sng" dirty="0"/>
          </a:p>
          <a:p>
            <a:pPr algn="ctr"/>
            <a:r>
              <a:rPr lang="fr-FR" sz="1400" i="1" dirty="0"/>
              <a:t>KMC </a:t>
            </a:r>
            <a:r>
              <a:rPr lang="fr-FR" sz="1400" i="1" dirty="0" err="1"/>
              <a:t>algorithm</a:t>
            </a:r>
            <a:r>
              <a:rPr lang="fr-FR" sz="1400" i="1" dirty="0"/>
              <a:t> =</a:t>
            </a:r>
          </a:p>
          <a:p>
            <a:pPr algn="ctr"/>
            <a:r>
              <a:rPr lang="fr-FR" sz="1400" dirty="0" err="1"/>
              <a:t>Selection</a:t>
            </a:r>
            <a:r>
              <a:rPr lang="fr-FR" sz="1400" dirty="0"/>
              <a:t> of the </a:t>
            </a:r>
            <a:r>
              <a:rPr lang="fr-FR" sz="1400" dirty="0" err="1"/>
              <a:t>reaction</a:t>
            </a:r>
            <a:r>
              <a:rPr lang="fr-FR" sz="1400" dirty="0"/>
              <a:t> and time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49239" y="3780909"/>
            <a:ext cx="220034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Shift_molecule</a:t>
            </a:r>
            <a:endParaRPr lang="fr-FR" b="1" u="sng" dirty="0"/>
          </a:p>
          <a:p>
            <a:r>
              <a:rPr lang="fr-FR" sz="1400" dirty="0"/>
              <a:t>Stark, Zeeman (</a:t>
            </a:r>
            <a:r>
              <a:rPr lang="fr-FR" sz="1400" dirty="0" err="1"/>
              <a:t>analytic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dipolar</a:t>
            </a:r>
            <a:r>
              <a:rPr lang="fr-FR" sz="1400" dirty="0"/>
              <a:t> shift (scan all </a:t>
            </a:r>
            <a:r>
              <a:rPr lang="fr-FR" sz="1400" dirty="0" err="1"/>
              <a:t>levels</a:t>
            </a:r>
            <a:r>
              <a:rPr lang="fr-FR" sz="1400" dirty="0"/>
              <a:t>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40152" y="4648482"/>
            <a:ext cx="27926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Sortie </a:t>
            </a:r>
            <a:r>
              <a:rPr lang="fr-FR" b="1" u="sng" dirty="0" err="1"/>
              <a:t>donnees</a:t>
            </a:r>
            <a:endParaRPr lang="fr-FR" b="1" u="sng" dirty="0"/>
          </a:p>
          <a:p>
            <a:pPr algn="ctr"/>
            <a:r>
              <a:rPr lang="fr-FR" dirty="0" err="1"/>
              <a:t>dipolar</a:t>
            </a:r>
            <a:r>
              <a:rPr lang="fr-FR" dirty="0"/>
              <a:t> shift (scan all </a:t>
            </a:r>
            <a:r>
              <a:rPr lang="fr-FR" dirty="0" err="1"/>
              <a:t>levels</a:t>
            </a:r>
            <a:r>
              <a:rPr lang="fr-FR" dirty="0"/>
              <a:t>)</a:t>
            </a:r>
          </a:p>
          <a:p>
            <a:r>
              <a:rPr lang="fr-FR" sz="1400" dirty="0"/>
              <a:t>Population in </a:t>
            </a:r>
            <a:r>
              <a:rPr lang="fr-FR" sz="1400" dirty="0" err="1"/>
              <a:t>v,J</a:t>
            </a:r>
            <a:r>
              <a:rPr lang="fr-FR" sz="1400" dirty="0"/>
              <a:t>, </a:t>
            </a:r>
            <a:r>
              <a:rPr lang="fr-FR" sz="1400" dirty="0" err="1"/>
              <a:t>Level</a:t>
            </a:r>
            <a:r>
              <a:rPr lang="fr-FR" sz="1400" dirty="0"/>
              <a:t> (</a:t>
            </a:r>
            <a:r>
              <a:rPr lang="fr-FR" sz="1400" dirty="0" err="1"/>
              <a:t>statistics</a:t>
            </a:r>
            <a:r>
              <a:rPr lang="fr-FR" sz="1400" dirty="0"/>
              <a:t>)</a:t>
            </a:r>
          </a:p>
          <a:p>
            <a:r>
              <a:rPr lang="fr-FR" sz="1400" dirty="0"/>
              <a:t>Ex</a:t>
            </a:r>
            <a:r>
              <a:rPr lang="fr-FR" sz="1400" dirty="0">
                <a:solidFill>
                  <a:srgbClr val="FF0000"/>
                </a:solidFill>
              </a:rPr>
              <a:t>: </a:t>
            </a:r>
            <a:r>
              <a:rPr lang="fr-FR" sz="1400" dirty="0" err="1">
                <a:solidFill>
                  <a:srgbClr val="FF0000"/>
                </a:solidFill>
              </a:rPr>
              <a:t>file_out</a:t>
            </a:r>
            <a:r>
              <a:rPr lang="fr-FR" sz="1400" dirty="0">
                <a:solidFill>
                  <a:srgbClr val="FF0000"/>
                </a:solidFill>
              </a:rPr>
              <a:t> &lt;&lt; Mol[i].</a:t>
            </a:r>
            <a:r>
              <a:rPr lang="fr-FR" sz="1400" dirty="0" err="1">
                <a:solidFill>
                  <a:srgbClr val="FF0000"/>
                </a:solidFill>
              </a:rPr>
              <a:t>get_vel</a:t>
            </a:r>
            <a:r>
              <a:rPr lang="fr-FR" sz="1400" dirty="0">
                <a:solidFill>
                  <a:srgbClr val="FF0000"/>
                </a:solidFill>
              </a:rPr>
              <a:t>() ;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80112" y="976074"/>
            <a:ext cx="3538597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Transition_rate_calcul</a:t>
            </a:r>
            <a:endParaRPr lang="fr-FR" b="1" u="sng" dirty="0"/>
          </a:p>
          <a:p>
            <a:r>
              <a:rPr lang="fr-FR" sz="1400" dirty="0"/>
              <a:t>If the </a:t>
            </a:r>
            <a:r>
              <a:rPr lang="fr-FR" sz="1400" dirty="0" err="1"/>
              <a:t>molecule</a:t>
            </a:r>
            <a:r>
              <a:rPr lang="fr-FR" sz="1400" dirty="0"/>
              <a:t> has change </a:t>
            </a:r>
            <a:r>
              <a:rPr lang="fr-FR" sz="1400" dirty="0" err="1"/>
              <a:t>internal</a:t>
            </a:r>
            <a:r>
              <a:rPr lang="fr-FR" sz="1400" dirty="0"/>
              <a:t> state</a:t>
            </a:r>
          </a:p>
          <a:p>
            <a:r>
              <a:rPr lang="fr-FR" sz="1400" dirty="0"/>
              <a:t>Or </a:t>
            </a:r>
            <a:r>
              <a:rPr lang="fr-FR" sz="1400" dirty="0" err="1"/>
              <a:t>evergy</a:t>
            </a:r>
            <a:r>
              <a:rPr lang="fr-FR" sz="1400" dirty="0"/>
              <a:t> </a:t>
            </a:r>
            <a:r>
              <a:rPr lang="fr-FR" sz="1400" dirty="0" err="1"/>
              <a:t>t_mise_a_jour</a:t>
            </a:r>
            <a:r>
              <a:rPr lang="fr-FR" sz="1400" dirty="0"/>
              <a:t> for all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dirty="0" err="1"/>
              <a:t>Caclul</a:t>
            </a:r>
            <a:r>
              <a:rPr lang="fr-FR" sz="1400" dirty="0"/>
              <a:t> for </a:t>
            </a:r>
            <a:r>
              <a:rPr lang="fr-FR" sz="1400" dirty="0" err="1"/>
              <a:t>theses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 rate for </a:t>
            </a:r>
            <a:r>
              <a:rPr lang="fr-FR" sz="1400" dirty="0" err="1"/>
              <a:t>each</a:t>
            </a:r>
            <a:r>
              <a:rPr lang="fr-FR" sz="1400" dirty="0"/>
              <a:t> transition and lasers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082411" y="107340"/>
            <a:ext cx="2522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Transitions_initialisation</a:t>
            </a:r>
            <a:endParaRPr lang="fr-FR" b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7076335" y="5805264"/>
            <a:ext cx="193335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Affichage_Mol</a:t>
            </a:r>
            <a:endParaRPr lang="fr-FR" b="1" u="sng" dirty="0"/>
          </a:p>
          <a:p>
            <a:r>
              <a:rPr lang="fr-FR" sz="1400" dirty="0" err="1"/>
              <a:t>Draw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b="1" dirty="0" err="1"/>
              <a:t>r,v</a:t>
            </a:r>
            <a:r>
              <a:rPr lang="fr-FR" sz="1400" dirty="0"/>
              <a:t>, state +</a:t>
            </a:r>
          </a:p>
          <a:p>
            <a:r>
              <a:rPr lang="fr-FR" sz="1400" dirty="0" err="1"/>
              <a:t>Statistics</a:t>
            </a:r>
            <a:r>
              <a:rPr lang="fr-FR" sz="1400" dirty="0"/>
              <a:t> T, </a:t>
            </a:r>
            <a:r>
              <a:rPr lang="fr-FR" sz="1400" dirty="0" err="1"/>
              <a:t>E_pot</a:t>
            </a:r>
            <a:r>
              <a:rPr lang="fr-FR" sz="1400" dirty="0"/>
              <a:t>, </a:t>
            </a:r>
            <a:r>
              <a:rPr lang="fr-FR" sz="1400" dirty="0" err="1"/>
              <a:t>E_kin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868144" y="3114822"/>
            <a:ext cx="28162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One_body</a:t>
            </a:r>
            <a:endParaRPr lang="fr-FR" b="1" u="sng" dirty="0"/>
          </a:p>
          <a:p>
            <a:r>
              <a:rPr lang="fr-FR" sz="1400" dirty="0" err="1"/>
              <a:t>Verlet</a:t>
            </a:r>
            <a:r>
              <a:rPr lang="fr-FR" sz="1400" dirty="0"/>
              <a:t>, Boris </a:t>
            </a:r>
            <a:r>
              <a:rPr lang="fr-FR" sz="1400" dirty="0" err="1"/>
              <a:t>algorithms</a:t>
            </a:r>
            <a:r>
              <a:rPr lang="fr-FR" sz="1400" dirty="0"/>
              <a:t> to </a:t>
            </a:r>
            <a:r>
              <a:rPr lang="fr-FR" sz="1400" dirty="0" err="1"/>
              <a:t>evolve</a:t>
            </a:r>
            <a:r>
              <a:rPr lang="fr-FR" sz="1400" dirty="0"/>
              <a:t> </a:t>
            </a:r>
            <a:r>
              <a:rPr lang="fr-FR" sz="1400" b="1" dirty="0" err="1"/>
              <a:t>r,v</a:t>
            </a:r>
            <a:endParaRPr lang="fr-FR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63053" y="12156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Evolution in the program</a:t>
            </a:r>
          </a:p>
        </p:txBody>
      </p:sp>
      <p:sp>
        <p:nvSpPr>
          <p:cNvPr id="56" name="Forme libre 55"/>
          <p:cNvSpPr/>
          <p:nvPr/>
        </p:nvSpPr>
        <p:spPr>
          <a:xfrm>
            <a:off x="4776952" y="292007"/>
            <a:ext cx="1261241" cy="1694450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409904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86840"/>
              <a:gd name="connsiteX1" fmla="*/ 425669 w 1261241"/>
              <a:gd name="connsiteY1" fmla="*/ 1686840 h 1686840"/>
              <a:gd name="connsiteX2" fmla="*/ 409904 w 1261241"/>
              <a:gd name="connsiteY2" fmla="*/ 0 h 1686840"/>
              <a:gd name="connsiteX3" fmla="*/ 1261241 w 1261241"/>
              <a:gd name="connsiteY3" fmla="*/ 0 h 16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86840">
                <a:moveTo>
                  <a:pt x="0" y="1671145"/>
                </a:moveTo>
                <a:lnTo>
                  <a:pt x="425669" y="1686840"/>
                </a:lnTo>
                <a:lnTo>
                  <a:pt x="409904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4644008" y="749743"/>
            <a:ext cx="1261241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099765" y="1613839"/>
            <a:ext cx="2552954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1495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9284 w 1261241"/>
              <a:gd name="connsiteY1" fmla="*/ 1660449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1129284" y="1660449"/>
                </a:lnTo>
                <a:lnTo>
                  <a:pt x="1137072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5407572" y="2492896"/>
            <a:ext cx="460572" cy="2031185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337690" y="3414039"/>
            <a:ext cx="602461" cy="1527129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10800000">
            <a:off x="5625723" y="4181017"/>
            <a:ext cx="602461" cy="76015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4606903" y="5589311"/>
            <a:ext cx="1261241" cy="215954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>
            <a:off x="4067944" y="5877343"/>
            <a:ext cx="3024336" cy="42762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7442729" y="3717032"/>
            <a:ext cx="15888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Algorithmes</a:t>
            </a:r>
          </a:p>
          <a:p>
            <a:r>
              <a:rPr lang="fr-FR" dirty="0"/>
              <a:t>Basic </a:t>
            </a:r>
            <a:r>
              <a:rPr lang="fr-FR" dirty="0" err="1"/>
              <a:t>functions</a:t>
            </a:r>
            <a:endParaRPr lang="fr-FR" dirty="0"/>
          </a:p>
          <a:p>
            <a:r>
              <a:rPr lang="en-US" dirty="0"/>
              <a:t>binary search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…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4762" y="836712"/>
            <a:ext cx="2836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datacards</a:t>
            </a:r>
            <a:endParaRPr lang="fr-FR" b="1" u="sng" dirty="0"/>
          </a:p>
          <a:p>
            <a:r>
              <a:rPr lang="fr-FR" i="1" dirty="0" err="1"/>
              <a:t>Allow</a:t>
            </a:r>
            <a:r>
              <a:rPr lang="fr-FR" i="1" dirty="0"/>
              <a:t> to </a:t>
            </a:r>
            <a:r>
              <a:rPr lang="fr-FR" i="1" dirty="0" err="1"/>
              <a:t>read</a:t>
            </a:r>
            <a:r>
              <a:rPr lang="fr-FR" i="1" dirty="0"/>
              <a:t> </a:t>
            </a:r>
            <a:r>
              <a:rPr lang="fr-FR" i="1" dirty="0" err="1"/>
              <a:t>laser_param.h</a:t>
            </a:r>
            <a:endParaRPr lang="fr-FR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923452" y="2165146"/>
            <a:ext cx="2865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Fields</a:t>
            </a:r>
          </a:p>
          <a:p>
            <a:pPr algn="ctr"/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fields</a:t>
            </a:r>
            <a:r>
              <a:rPr lang="fr-FR" i="1" dirty="0"/>
              <a:t> </a:t>
            </a:r>
            <a:r>
              <a:rPr lang="fr-FR" i="1" dirty="0" err="1"/>
              <a:t>parameters</a:t>
            </a:r>
            <a:endParaRPr lang="fr-FR" b="1" u="sng" dirty="0"/>
          </a:p>
          <a:p>
            <a:r>
              <a:rPr lang="fr-FR" b="1" dirty="0"/>
              <a:t>F</a:t>
            </a:r>
            <a:r>
              <a:rPr lang="fr-FR" dirty="0"/>
              <a:t>(</a:t>
            </a:r>
            <a:r>
              <a:rPr lang="fr-FR" b="1" dirty="0"/>
              <a:t>r</a:t>
            </a:r>
            <a:r>
              <a:rPr lang="fr-FR" dirty="0"/>
              <a:t>)</a:t>
            </a:r>
          </a:p>
          <a:p>
            <a:r>
              <a:rPr lang="fr-FR" dirty="0"/>
              <a:t>Gradient, …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35363" y="5013176"/>
            <a:ext cx="43161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Internal_state</a:t>
            </a:r>
            <a:endParaRPr lang="fr-FR" b="1" u="sng" dirty="0"/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internal</a:t>
            </a:r>
            <a:r>
              <a:rPr lang="fr-FR" i="1" dirty="0"/>
              <a:t> state »)</a:t>
            </a:r>
          </a:p>
          <a:p>
            <a:r>
              <a:rPr lang="fr-FR" dirty="0" err="1"/>
              <a:t>Level</a:t>
            </a:r>
            <a:r>
              <a:rPr lang="fr-FR" dirty="0"/>
              <a:t> :</a:t>
            </a:r>
          </a:p>
          <a:p>
            <a:r>
              <a:rPr lang="fr-FR" dirty="0"/>
              <a:t>	</a:t>
            </a:r>
            <a:r>
              <a:rPr lang="fr-FR" dirty="0" err="1"/>
              <a:t>Electonic</a:t>
            </a:r>
            <a:r>
              <a:rPr lang="fr-FR" dirty="0"/>
              <a:t> (</a:t>
            </a:r>
            <a:r>
              <a:rPr lang="fr-FR" dirty="0" err="1"/>
              <a:t>v,J</a:t>
            </a:r>
            <a:r>
              <a:rPr lang="fr-FR" dirty="0"/>
              <a:t>,..)</a:t>
            </a:r>
          </a:p>
          <a:p>
            <a:r>
              <a:rPr lang="fr-FR" dirty="0"/>
              <a:t>	 </a:t>
            </a:r>
            <a:r>
              <a:rPr lang="fr-FR" dirty="0" err="1"/>
              <a:t>Energy</a:t>
            </a:r>
            <a:r>
              <a:rPr lang="fr-FR" dirty="0"/>
              <a:t> (0 </a:t>
            </a:r>
            <a:r>
              <a:rPr lang="fr-FR" dirty="0" err="1"/>
              <a:t>field</a:t>
            </a:r>
            <a:r>
              <a:rPr lang="fr-FR" dirty="0"/>
              <a:t> and </a:t>
            </a:r>
            <a:r>
              <a:rPr lang="fr-FR" dirty="0" err="1"/>
              <a:t>actual</a:t>
            </a:r>
            <a:r>
              <a:rPr lang="fr-FR" dirty="0"/>
              <a:t>)</a:t>
            </a:r>
          </a:p>
          <a:p>
            <a:r>
              <a:rPr lang="fr-FR" dirty="0"/>
              <a:t>Transitions:  point </a:t>
            </a:r>
            <a:r>
              <a:rPr lang="fr-FR" dirty="0" err="1"/>
              <a:t>towards</a:t>
            </a:r>
            <a:r>
              <a:rPr lang="fr-FR" dirty="0"/>
              <a:t>  all </a:t>
            </a:r>
            <a:r>
              <a:rPr lang="fr-FR" dirty="0" err="1"/>
              <a:t>allowed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09703" y="2144133"/>
            <a:ext cx="28107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laser</a:t>
            </a:r>
          </a:p>
          <a:p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laser </a:t>
            </a:r>
            <a:r>
              <a:rPr lang="fr-FR" i="1" dirty="0" err="1"/>
              <a:t>parameters</a:t>
            </a:r>
            <a:endParaRPr lang="fr-FR" i="1" dirty="0"/>
          </a:p>
          <a:p>
            <a:r>
              <a:rPr lang="fr-FR" dirty="0"/>
              <a:t>Spectrum</a:t>
            </a:r>
          </a:p>
          <a:p>
            <a:r>
              <a:rPr lang="fr-FR" dirty="0"/>
              <a:t>Rotation of axes</a:t>
            </a:r>
          </a:p>
          <a:p>
            <a:r>
              <a:rPr lang="fr-FR" dirty="0"/>
              <a:t>Calcul of local </a:t>
            </a:r>
            <a:r>
              <a:rPr lang="fr-FR" dirty="0" err="1"/>
              <a:t>intensity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679312" y="4282063"/>
            <a:ext cx="24849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Molecule</a:t>
            </a:r>
            <a:endParaRPr lang="fr-FR" b="1" u="sng" dirty="0"/>
          </a:p>
          <a:p>
            <a:pPr algn="ctr"/>
            <a:r>
              <a:rPr lang="fr-FR" i="1" dirty="0"/>
              <a:t>= Atome + </a:t>
            </a:r>
            <a:r>
              <a:rPr lang="fr-FR" i="1" dirty="0" err="1"/>
              <a:t>Internal</a:t>
            </a:r>
            <a:r>
              <a:rPr lang="fr-FR" i="1" dirty="0"/>
              <a:t> state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786985" y="836712"/>
            <a:ext cx="187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params</a:t>
            </a:r>
            <a:endParaRPr lang="fr-FR" b="1" u="sng" dirty="0"/>
          </a:p>
          <a:p>
            <a:r>
              <a:rPr lang="fr-FR" i="1" dirty="0"/>
              <a:t>List of </a:t>
            </a:r>
            <a:r>
              <a:rPr lang="fr-FR" i="1" dirty="0" err="1"/>
              <a:t>parameters</a:t>
            </a:r>
            <a:endParaRPr lang="fr-FR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07504" y="2107857"/>
            <a:ext cx="20595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Vecteurs3D</a:t>
            </a:r>
          </a:p>
          <a:p>
            <a:pPr algn="ctr"/>
            <a:r>
              <a:rPr lang="fr-FR" i="1" dirty="0" err="1"/>
              <a:t>Vectorial</a:t>
            </a:r>
            <a:r>
              <a:rPr lang="fr-FR" i="1" dirty="0"/>
              <a:t> calcul </a:t>
            </a:r>
          </a:p>
          <a:p>
            <a:r>
              <a:rPr lang="fr-FR" dirty="0"/>
              <a:t>Ex: </a:t>
            </a:r>
          </a:p>
          <a:p>
            <a:r>
              <a:rPr lang="fr-FR" dirty="0">
                <a:solidFill>
                  <a:srgbClr val="FF0000"/>
                </a:solidFill>
              </a:rPr>
              <a:t>Mol[i].</a:t>
            </a:r>
            <a:r>
              <a:rPr lang="fr-FR" dirty="0" err="1">
                <a:solidFill>
                  <a:srgbClr val="FF0000"/>
                </a:solidFill>
              </a:rPr>
              <a:t>get_pos</a:t>
            </a:r>
            <a:r>
              <a:rPr lang="fr-FR" dirty="0">
                <a:solidFill>
                  <a:srgbClr val="FF0000"/>
                </a:solidFill>
              </a:rPr>
              <a:t>().x();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892186" y="800554"/>
            <a:ext cx="15246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Constantes_SI</a:t>
            </a:r>
            <a:endParaRPr lang="fr-FR" b="1" u="sng" dirty="0"/>
          </a:p>
          <a:p>
            <a:pPr algn="ctr"/>
            <a:r>
              <a:rPr lang="fr-FR" i="1" dirty="0"/>
              <a:t>All constantes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7504" y="4005064"/>
            <a:ext cx="25477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Atome</a:t>
            </a:r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external</a:t>
            </a:r>
            <a:r>
              <a:rPr lang="fr-FR" i="1" dirty="0"/>
              <a:t> state »)</a:t>
            </a:r>
          </a:p>
          <a:p>
            <a:r>
              <a:rPr lang="fr-FR" b="1" dirty="0" err="1"/>
              <a:t>r,v,a</a:t>
            </a:r>
            <a:r>
              <a:rPr lang="fr-FR" b="1" dirty="0"/>
              <a:t>, </a:t>
            </a:r>
            <a:r>
              <a:rPr lang="fr-FR" dirty="0"/>
              <a:t>m, 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81088" y="8149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Class or structures in the program</a:t>
            </a:r>
          </a:p>
        </p:txBody>
      </p:sp>
      <p:cxnSp>
        <p:nvCxnSpPr>
          <p:cNvPr id="32" name="Connecteur en angle 31"/>
          <p:cNvCxnSpPr/>
          <p:nvPr/>
        </p:nvCxnSpPr>
        <p:spPr>
          <a:xfrm>
            <a:off x="3123610" y="1159877"/>
            <a:ext cx="656302" cy="12158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>
            <a:off x="1835696" y="4191471"/>
            <a:ext cx="2927870" cy="31764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 flipV="1">
            <a:off x="3851920" y="4800883"/>
            <a:ext cx="884748" cy="3545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rot="16200000" flipH="1">
            <a:off x="219961" y="3325433"/>
            <a:ext cx="740864" cy="61839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/>
          <p:nvPr/>
        </p:nvCxnSpPr>
        <p:spPr>
          <a:xfrm>
            <a:off x="2167042" y="2348880"/>
            <a:ext cx="725061" cy="53586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816925" y="5336048"/>
            <a:ext cx="37155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Stat_Molecules</a:t>
            </a:r>
            <a:endParaRPr lang="fr-FR" b="1" u="sng" dirty="0"/>
          </a:p>
          <a:p>
            <a:r>
              <a:rPr lang="fr-FR" dirty="0"/>
              <a:t>For </a:t>
            </a:r>
            <a:r>
              <a:rPr lang="fr-FR" dirty="0" err="1"/>
              <a:t>specific</a:t>
            </a:r>
            <a:r>
              <a:rPr lang="fr-FR" dirty="0"/>
              <a:t> Levels</a:t>
            </a:r>
          </a:p>
          <a:p>
            <a:r>
              <a:rPr lang="fr-FR" dirty="0"/>
              <a:t>Stat on </a:t>
            </a:r>
            <a:r>
              <a:rPr lang="fr-FR" dirty="0" err="1"/>
              <a:t>r,v</a:t>
            </a:r>
            <a:r>
              <a:rPr lang="fr-FR" dirty="0"/>
              <a:t>,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/>
              <a:t>Ex: </a:t>
            </a:r>
          </a:p>
          <a:p>
            <a:r>
              <a:rPr lang="fr-FR" dirty="0" err="1">
                <a:solidFill>
                  <a:srgbClr val="FF0000"/>
                </a:solidFill>
              </a:rPr>
              <a:t>stat_Mol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 err="1">
                <a:solidFill>
                  <a:srgbClr val="FF0000"/>
                </a:solidFill>
              </a:rPr>
              <a:t>level_i</a:t>
            </a:r>
            <a:r>
              <a:rPr lang="fr-FR" dirty="0">
                <a:solidFill>
                  <a:srgbClr val="FF0000"/>
                </a:solidFill>
              </a:rPr>
              <a:t>].Temp_3D_50 ;</a:t>
            </a:r>
          </a:p>
        </p:txBody>
      </p:sp>
    </p:spTree>
    <p:extLst>
      <p:ext uri="{BB962C8B-B14F-4D97-AF65-F5344CB8AC3E}">
        <p14:creationId xmlns:p14="http://schemas.microsoft.com/office/powerpoint/2010/main" val="297527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0982" y="1560274"/>
            <a:ext cx="3039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Polar (</a:t>
            </a:r>
            <a:r>
              <a:rPr lang="fr-FR" sz="1400" dirty="0" err="1"/>
              <a:t>spherical</a:t>
            </a:r>
            <a:r>
              <a:rPr lang="fr-FR" sz="1400" dirty="0"/>
              <a:t> </a:t>
            </a:r>
            <a:r>
              <a:rPr lang="fr-FR" sz="1400" dirty="0" err="1"/>
              <a:t>coodinates</a:t>
            </a:r>
            <a:r>
              <a:rPr lang="fr-FR" sz="1400" dirty="0"/>
              <a:t>)</a:t>
            </a:r>
          </a:p>
          <a:p>
            <a:r>
              <a:rPr lang="fr-FR" sz="1400" dirty="0"/>
              <a:t>For the </a:t>
            </a:r>
            <a:r>
              <a:rPr lang="fr-FR" sz="1400" dirty="0" err="1"/>
              <a:t>helicity</a:t>
            </a:r>
            <a:r>
              <a:rPr lang="fr-FR" sz="1400" dirty="0"/>
              <a:t> (</a:t>
            </a:r>
            <a:r>
              <a:rPr lang="fr-FR" sz="1400" dirty="0" err="1"/>
              <a:t>polarization</a:t>
            </a:r>
            <a:r>
              <a:rPr lang="fr-FR" sz="1400" dirty="0"/>
              <a:t>)</a:t>
            </a:r>
          </a:p>
          <a:p>
            <a:r>
              <a:rPr lang="fr-FR" sz="1400" dirty="0"/>
              <a:t>Basis:</a:t>
            </a:r>
          </a:p>
          <a:p>
            <a:endParaRPr lang="fr-FR" sz="1400" dirty="0"/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+1</a:t>
            </a:r>
            <a:r>
              <a:rPr lang="fr-FR" sz="1400" dirty="0"/>
              <a:t>=(-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baseline="-25000" dirty="0"/>
              <a:t> </a:t>
            </a:r>
            <a:r>
              <a:rPr lang="fr-FR" sz="1400" dirty="0"/>
              <a:t>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-1 </a:t>
            </a:r>
            <a:r>
              <a:rPr lang="fr-FR" sz="1400" dirty="0"/>
              <a:t>=( 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dirty="0"/>
              <a:t> 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0</a:t>
            </a:r>
            <a:r>
              <a:rPr lang="fr-FR" sz="1400" dirty="0"/>
              <a:t>= </a:t>
            </a:r>
            <a:r>
              <a:rPr lang="fr-FR" sz="1400" dirty="0" err="1"/>
              <a:t>e’</a:t>
            </a:r>
            <a:r>
              <a:rPr lang="fr-FR" sz="1400" baseline="-25000" dirty="0" err="1"/>
              <a:t>z</a:t>
            </a:r>
            <a:endParaRPr lang="fr-FR" sz="1400" dirty="0"/>
          </a:p>
          <a:p>
            <a:r>
              <a:rPr lang="fr-FR" sz="1400" dirty="0"/>
              <a:t>(</a:t>
            </a:r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not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because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in the laser axis)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16004" y="2275506"/>
            <a:ext cx="41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x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99500" y="141014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y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88388" y="1006930"/>
            <a:ext cx="41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z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flipV="1">
            <a:off x="6166695" y="1896619"/>
            <a:ext cx="253494" cy="417121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313823" y="1760721"/>
            <a:ext cx="3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686436" y="574865"/>
            <a:ext cx="11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 </a:t>
            </a:r>
          </a:p>
          <a:p>
            <a:r>
              <a:rPr lang="fr-FR" dirty="0">
                <a:solidFill>
                  <a:srgbClr val="FF0000"/>
                </a:solidFill>
              </a:rPr>
              <a:t>(0x’y’z’)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68920" y="2382260"/>
            <a:ext cx="26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054692" y="1907620"/>
            <a:ext cx="937644" cy="594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960006" y="1933219"/>
            <a:ext cx="9584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B050"/>
                </a:solidFill>
              </a:rPr>
              <a:t>Polarization</a:t>
            </a:r>
            <a:endParaRPr lang="fr-FR" sz="1400" dirty="0">
              <a:solidFill>
                <a:srgbClr val="00B050"/>
              </a:solidFill>
            </a:endParaRPr>
          </a:p>
          <a:p>
            <a:r>
              <a:rPr lang="fr-FR" sz="1400" dirty="0" err="1">
                <a:solidFill>
                  <a:srgbClr val="00B050"/>
                </a:solidFill>
              </a:rPr>
              <a:t>vector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63271" y="313610"/>
            <a:ext cx="97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 axis </a:t>
            </a:r>
          </a:p>
          <a:p>
            <a:r>
              <a:rPr lang="fr-FR" dirty="0"/>
              <a:t>(</a:t>
            </a:r>
            <a:r>
              <a:rPr lang="fr-FR" dirty="0" err="1"/>
              <a:t>Oxyz</a:t>
            </a:r>
            <a:r>
              <a:rPr lang="fr-FR" dirty="0"/>
              <a:t>)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6033748" y="1352428"/>
            <a:ext cx="259694" cy="544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016613" y="1934913"/>
            <a:ext cx="418219" cy="5696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48830" y="1643458"/>
            <a:ext cx="596683" cy="272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1494" y="6095037"/>
            <a:ext cx="885815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i="1" dirty="0" err="1"/>
              <a:t>Adiabatic</a:t>
            </a:r>
            <a:r>
              <a:rPr lang="fr-FR" i="1" dirty="0"/>
              <a:t> </a:t>
            </a:r>
            <a:r>
              <a:rPr lang="fr-FR" i="1" dirty="0" err="1"/>
              <a:t>following</a:t>
            </a:r>
            <a:r>
              <a:rPr lang="fr-FR" i="1" dirty="0"/>
              <a:t> of the states </a:t>
            </a:r>
            <a:r>
              <a:rPr lang="fr-FR" i="1" dirty="0" err="1"/>
              <a:t>makes</a:t>
            </a:r>
            <a:r>
              <a:rPr lang="fr-FR" i="1" dirty="0"/>
              <a:t> the </a:t>
            </a:r>
            <a:r>
              <a:rPr lang="fr-FR" i="1" dirty="0" err="1"/>
              <a:t>quantization</a:t>
            </a:r>
            <a:r>
              <a:rPr lang="fr-FR" i="1" dirty="0"/>
              <a:t> frame </a:t>
            </a:r>
            <a:r>
              <a:rPr lang="fr-FR" i="1" dirty="0" err="1"/>
              <a:t>given</a:t>
            </a:r>
            <a:r>
              <a:rPr lang="fr-FR" i="1" dirty="0"/>
              <a:t> in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than</a:t>
            </a:r>
            <a:r>
              <a:rPr lang="fr-FR" i="1" dirty="0"/>
              <a:t> the laser frame. </a:t>
            </a:r>
            <a:endParaRPr lang="fr-FR" dirty="0">
              <a:latin typeface="Symbol" panose="05050102010706020507" pitchFamily="18" charset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414" y="3963731"/>
            <a:ext cx="90771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i="1" dirty="0"/>
              <a:t>To </a:t>
            </a:r>
            <a:r>
              <a:rPr lang="fr-FR" sz="2000" i="1" dirty="0" err="1"/>
              <a:t>define</a:t>
            </a:r>
            <a:r>
              <a:rPr lang="fr-FR" sz="2000" i="1" dirty="0"/>
              <a:t> a laser axis </a:t>
            </a:r>
            <a:r>
              <a:rPr lang="fr-FR" sz="2000" i="1" dirty="0" err="1"/>
              <a:t>we</a:t>
            </a:r>
            <a:r>
              <a:rPr lang="fr-FR" sz="2000" i="1" dirty="0"/>
              <a:t> </a:t>
            </a:r>
            <a:r>
              <a:rPr lang="fr-FR" sz="2000" i="1" dirty="0" err="1"/>
              <a:t>give</a:t>
            </a:r>
            <a:r>
              <a:rPr lang="fr-FR" sz="2000" i="1" dirty="0"/>
              <a:t> the direction of the  k </a:t>
            </a:r>
            <a:r>
              <a:rPr lang="fr-FR" sz="2000" i="1" dirty="0" err="1"/>
              <a:t>vector</a:t>
            </a:r>
            <a:r>
              <a:rPr lang="fr-FR" sz="2000" i="1" dirty="0"/>
              <a:t> (in </a:t>
            </a:r>
            <a:r>
              <a:rPr lang="fr-FR" sz="2000" i="1" dirty="0" err="1"/>
              <a:t>x,y,z</a:t>
            </a:r>
            <a:r>
              <a:rPr lang="fr-FR" sz="2000" i="1" dirty="0"/>
              <a:t>, the </a:t>
            </a:r>
            <a:r>
              <a:rPr lang="fr-FR" sz="2000" i="1" dirty="0" err="1"/>
              <a:t>lab</a:t>
            </a:r>
            <a:r>
              <a:rPr lang="fr-FR" sz="2000" i="1" dirty="0"/>
              <a:t> </a:t>
            </a:r>
            <a:r>
              <a:rPr lang="fr-FR" sz="2000" i="1" dirty="0" err="1"/>
              <a:t>coordinate</a:t>
            </a:r>
            <a:r>
              <a:rPr lang="fr-FR" sz="2000" i="1" dirty="0"/>
              <a:t>). </a:t>
            </a:r>
            <a:r>
              <a:rPr lang="fr-FR" sz="2000" i="1" dirty="0" err="1"/>
              <a:t>Thus</a:t>
            </a:r>
            <a:r>
              <a:rPr lang="fr-FR" sz="2000" i="1" dirty="0"/>
              <a:t> the </a:t>
            </a:r>
            <a:r>
              <a:rPr lang="fr-FR" sz="2000" i="1" dirty="0" err="1"/>
              <a:t>waists</a:t>
            </a:r>
            <a:r>
              <a:rPr lang="fr-FR" sz="2000" i="1" dirty="0"/>
              <a:t> axis x’(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x</a:t>
            </a:r>
            <a:r>
              <a:rPr lang="fr-FR" sz="2000" i="1" dirty="0"/>
              <a:t>=e</a:t>
            </a:r>
            <a:r>
              <a:rPr lang="fr-FR" sz="2000" i="1" baseline="-25000" dirty="0">
                <a:latin typeface="Symbol" panose="05050102010706020507" pitchFamily="18" charset="2"/>
              </a:rPr>
              <a:t>q</a:t>
            </a:r>
            <a:r>
              <a:rPr lang="fr-FR" sz="2000" i="1" dirty="0"/>
              <a:t>) and y’ 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y</a:t>
            </a:r>
            <a:r>
              <a:rPr lang="fr-FR" sz="2000" i="1" dirty="0"/>
              <a:t>=</a:t>
            </a:r>
            <a:r>
              <a:rPr lang="fr-FR" sz="2000" i="1" dirty="0" err="1"/>
              <a:t>e</a:t>
            </a:r>
            <a:r>
              <a:rPr lang="fr-FR" sz="2000" i="1" baseline="-25000" dirty="0" err="1">
                <a:latin typeface="Symbol" panose="05050102010706020507" pitchFamily="18" charset="2"/>
              </a:rPr>
              <a:t>f</a:t>
            </a:r>
            <a:r>
              <a:rPr lang="fr-FR" sz="2000" i="1" dirty="0"/>
              <a:t>) are </a:t>
            </a:r>
            <a:r>
              <a:rPr lang="fr-FR" sz="2000" i="1" dirty="0" err="1"/>
              <a:t>defined</a:t>
            </a:r>
            <a:r>
              <a:rPr lang="fr-FR" sz="2000" i="1" dirty="0"/>
              <a:t>.</a:t>
            </a:r>
          </a:p>
          <a:p>
            <a:r>
              <a:rPr lang="fr-FR" sz="2000" dirty="0"/>
              <a:t>For the </a:t>
            </a:r>
            <a:r>
              <a:rPr lang="fr-FR" sz="2000" dirty="0" err="1"/>
              <a:t>polarization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add</a:t>
            </a:r>
            <a:r>
              <a:rPr lang="fr-FR" sz="2000" dirty="0"/>
              <a:t> a rotation angle </a:t>
            </a:r>
            <a:r>
              <a:rPr lang="fr-FR" sz="2000" dirty="0">
                <a:latin typeface="Symbol" panose="05050102010706020507" pitchFamily="18" charset="2"/>
              </a:rPr>
              <a:t>y</a:t>
            </a:r>
            <a:r>
              <a:rPr lang="fr-FR" sz="2000" dirty="0"/>
              <a:t> </a:t>
            </a:r>
            <a:r>
              <a:rPr lang="fr-FR" sz="2000" dirty="0" err="1"/>
              <a:t>along</a:t>
            </a:r>
            <a:r>
              <a:rPr lang="fr-FR" sz="2000" dirty="0"/>
              <a:t> the z (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b="1" dirty="0"/>
              <a:t>k</a:t>
            </a:r>
            <a:r>
              <a:rPr lang="fr-FR" sz="2000" dirty="0"/>
              <a:t>) axis.  </a:t>
            </a:r>
          </a:p>
          <a:p>
            <a:r>
              <a:rPr lang="fr-FR" sz="2000" dirty="0"/>
              <a:t>Example: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polarization</a:t>
            </a:r>
            <a:r>
              <a:rPr lang="fr-FR" sz="2000" dirty="0"/>
              <a:t> at 45° </a:t>
            </a:r>
            <a:r>
              <a:rPr lang="fr-FR" sz="2000" dirty="0" err="1"/>
              <a:t>is</a:t>
            </a:r>
            <a:r>
              <a:rPr lang="fr-FR" sz="2000" dirty="0"/>
              <a:t>: </a:t>
            </a:r>
            <a:r>
              <a:rPr lang="fr-FR" sz="2000" dirty="0">
                <a:latin typeface="Symbol" panose="05050102010706020507" pitchFamily="18" charset="2"/>
              </a:rPr>
              <a:t>y = 45; </a:t>
            </a:r>
            <a:r>
              <a:rPr lang="fr-FR" sz="2000" dirty="0" err="1"/>
              <a:t>e</a:t>
            </a:r>
            <a:r>
              <a:rPr lang="fr-FR" sz="2000" baseline="-25000" dirty="0" err="1"/>
              <a:t>X</a:t>
            </a:r>
            <a:r>
              <a:rPr lang="fr-FR" sz="2000" dirty="0"/>
              <a:t>=(e’</a:t>
            </a:r>
            <a:r>
              <a:rPr lang="fr-FR" sz="2000" baseline="-25000" dirty="0"/>
              <a:t>-1</a:t>
            </a:r>
            <a:r>
              <a:rPr lang="fr-FR" sz="2000" dirty="0"/>
              <a:t>-e’</a:t>
            </a:r>
            <a:r>
              <a:rPr lang="fr-FR" sz="2000" baseline="-25000" dirty="0"/>
              <a:t>+1</a:t>
            </a:r>
            <a:r>
              <a:rPr lang="fr-FR" sz="2000" dirty="0"/>
              <a:t>)/</a:t>
            </a:r>
            <a:r>
              <a:rPr lang="fr-FR" sz="2000" dirty="0" err="1"/>
              <a:t>sqrt</a:t>
            </a:r>
            <a:r>
              <a:rPr lang="fr-FR" sz="2000" dirty="0"/>
              <a:t>(2)</a:t>
            </a:r>
            <a:r>
              <a:rPr lang="fr-FR" sz="2000" dirty="0">
                <a:latin typeface="Symbol" panose="05050102010706020507" pitchFamily="18" charset="2"/>
              </a:rPr>
              <a:t>. </a:t>
            </a:r>
          </a:p>
          <a:p>
            <a:r>
              <a:rPr lang="fr-FR" sz="2000" dirty="0"/>
              <a:t>So in </a:t>
            </a:r>
            <a:r>
              <a:rPr lang="fr-FR" sz="2000" dirty="0" err="1"/>
              <a:t>list_param</a:t>
            </a:r>
            <a:r>
              <a:rPr lang="fr-FR" sz="2000" dirty="0"/>
              <a:t> </a:t>
            </a:r>
            <a:r>
              <a:rPr lang="fr-FR" sz="2000" dirty="0" err="1"/>
              <a:t>Pol_circulaire_left_sp</a:t>
            </a:r>
            <a:r>
              <a:rPr lang="fr-FR" sz="2000" dirty="0"/>
              <a:t>  -0.7071; </a:t>
            </a:r>
            <a:r>
              <a:rPr lang="fr-FR" sz="2000" dirty="0" err="1"/>
              <a:t>Pol_circulaire_right_sm</a:t>
            </a:r>
            <a:r>
              <a:rPr lang="fr-FR" sz="2000" dirty="0"/>
              <a:t>[0] 0.7071; </a:t>
            </a:r>
            <a:r>
              <a:rPr lang="fr-FR" sz="2000" dirty="0" err="1"/>
              <a:t>polar_angle_degree</a:t>
            </a:r>
            <a:r>
              <a:rPr lang="fr-FR" sz="2000" dirty="0"/>
              <a:t> 45</a:t>
            </a:r>
          </a:p>
        </p:txBody>
      </p:sp>
      <p:sp>
        <p:nvSpPr>
          <p:cNvPr id="4" name="Arc 3"/>
          <p:cNvSpPr/>
          <p:nvPr/>
        </p:nvSpPr>
        <p:spPr>
          <a:xfrm>
            <a:off x="4909187" y="1475700"/>
            <a:ext cx="1088151" cy="3224220"/>
          </a:xfrm>
          <a:prstGeom prst="arc">
            <a:avLst>
              <a:gd name="adj1" fmla="val 16290968"/>
              <a:gd name="adj2" fmla="val 276201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508103" y="3140968"/>
            <a:ext cx="424535" cy="4506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5481282" y="2774856"/>
            <a:ext cx="534982" cy="29874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004921" y="2819089"/>
            <a:ext cx="22686" cy="5471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6037138" y="2787428"/>
            <a:ext cx="464627" cy="122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63294" y="2525284"/>
            <a:ext cx="292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2060"/>
                </a:solidFill>
              </a:rPr>
              <a:t>Quantization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field</a:t>
            </a:r>
            <a:r>
              <a:rPr lang="fr-FR" dirty="0">
                <a:solidFill>
                  <a:srgbClr val="002060"/>
                </a:solidFill>
              </a:rPr>
              <a:t> axis </a:t>
            </a:r>
          </a:p>
          <a:p>
            <a:pPr algn="ctr"/>
            <a:r>
              <a:rPr lang="fr-FR" dirty="0">
                <a:solidFill>
                  <a:srgbClr val="002060"/>
                </a:solidFill>
              </a:rPr>
              <a:t>(0XYZ)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6000300" y="2580593"/>
            <a:ext cx="401398" cy="233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64380" y="2552582"/>
            <a:ext cx="67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Field</a:t>
            </a:r>
          </a:p>
          <a:p>
            <a:r>
              <a:rPr lang="fr-FR" dirty="0">
                <a:solidFill>
                  <a:srgbClr val="00B0F0"/>
                </a:solidFill>
              </a:rPr>
              <a:t>(B,E) 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10307375-5E05-49A6-A057-4A2535289726}"/>
              </a:ext>
            </a:extLst>
          </p:cNvPr>
          <p:cNvSpPr/>
          <p:nvPr/>
        </p:nvSpPr>
        <p:spPr>
          <a:xfrm>
            <a:off x="4769152" y="1442301"/>
            <a:ext cx="707821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464295" y="256095"/>
                  <a:pt x="368456" y="424206"/>
                </a:cubicBezTo>
                <a:cubicBezTo>
                  <a:pt x="272617" y="592317"/>
                  <a:pt x="190918" y="801278"/>
                  <a:pt x="132786" y="1008668"/>
                </a:cubicBezTo>
                <a:cubicBezTo>
                  <a:pt x="74654" y="121605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F9CFD920-4B1B-4923-8C77-927359173832}"/>
              </a:ext>
            </a:extLst>
          </p:cNvPr>
          <p:cNvSpPr/>
          <p:nvPr/>
        </p:nvSpPr>
        <p:spPr>
          <a:xfrm rot="14361668">
            <a:off x="5667670" y="2257290"/>
            <a:ext cx="640209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421717 w 707821"/>
              <a:gd name="connsiteY1" fmla="*/ 438569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506390" y="271560"/>
                  <a:pt x="421717" y="438569"/>
                </a:cubicBezTo>
                <a:cubicBezTo>
                  <a:pt x="337044" y="605578"/>
                  <a:pt x="266795" y="797056"/>
                  <a:pt x="199786" y="1002052"/>
                </a:cubicBezTo>
                <a:cubicBezTo>
                  <a:pt x="132777" y="120704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58DEB443-FE98-4490-9FC4-82F84F91CC20}"/>
              </a:ext>
            </a:extLst>
          </p:cNvPr>
          <p:cNvSpPr/>
          <p:nvPr/>
        </p:nvSpPr>
        <p:spPr>
          <a:xfrm rot="7099264">
            <a:off x="5950435" y="1084690"/>
            <a:ext cx="863225" cy="2261903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285204 w 860239"/>
              <a:gd name="connsiteY2" fmla="*/ 1008668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461949 w 860239"/>
              <a:gd name="connsiteY1" fmla="*/ 363399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040 w 860040"/>
              <a:gd name="connsiteY0" fmla="*/ 0 h 2363468"/>
              <a:gd name="connsiteX1" fmla="*/ 461750 w 860040"/>
              <a:gd name="connsiteY1" fmla="*/ 363399 h 2363468"/>
              <a:gd name="connsiteX2" fmla="*/ 110315 w 860040"/>
              <a:gd name="connsiteY2" fmla="*/ 897429 h 2363468"/>
              <a:gd name="connsiteX3" fmla="*/ 1746 w 860040"/>
              <a:gd name="connsiteY3" fmla="*/ 1619857 h 2363468"/>
              <a:gd name="connsiteX4" fmla="*/ 174445 w 860040"/>
              <a:gd name="connsiteY4" fmla="*/ 2363468 h 2363468"/>
              <a:gd name="connsiteX0" fmla="*/ 861223 w 861223"/>
              <a:gd name="connsiteY0" fmla="*/ 0 h 2363468"/>
              <a:gd name="connsiteX1" fmla="*/ 462933 w 861223"/>
              <a:gd name="connsiteY1" fmla="*/ 363399 h 2363468"/>
              <a:gd name="connsiteX2" fmla="*/ 111498 w 861223"/>
              <a:gd name="connsiteY2" fmla="*/ 897429 h 2363468"/>
              <a:gd name="connsiteX3" fmla="*/ 2929 w 861223"/>
              <a:gd name="connsiteY3" fmla="*/ 1619857 h 2363468"/>
              <a:gd name="connsiteX4" fmla="*/ 175628 w 861223"/>
              <a:gd name="connsiteY4" fmla="*/ 2363468 h 23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223" h="2363468">
                <a:moveTo>
                  <a:pt x="861223" y="0"/>
                </a:moveTo>
                <a:cubicBezTo>
                  <a:pt x="739460" y="128047"/>
                  <a:pt x="587887" y="213828"/>
                  <a:pt x="462933" y="363399"/>
                </a:cubicBezTo>
                <a:cubicBezTo>
                  <a:pt x="337979" y="512971"/>
                  <a:pt x="188165" y="688019"/>
                  <a:pt x="111498" y="897429"/>
                </a:cubicBezTo>
                <a:cubicBezTo>
                  <a:pt x="34831" y="1106839"/>
                  <a:pt x="24925" y="1392043"/>
                  <a:pt x="2929" y="1619857"/>
                </a:cubicBezTo>
                <a:cubicBezTo>
                  <a:pt x="-19067" y="1847671"/>
                  <a:pt x="87143" y="2129509"/>
                  <a:pt x="175628" y="23634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7F5FFB4D-A5A0-4031-9E0A-BBA0FA1F1CC9}"/>
              </a:ext>
            </a:extLst>
          </p:cNvPr>
          <p:cNvSpPr/>
          <p:nvPr/>
        </p:nvSpPr>
        <p:spPr>
          <a:xfrm flipH="1">
            <a:off x="5466305" y="1429135"/>
            <a:ext cx="1034445" cy="2016998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053 w 707053"/>
              <a:gd name="connsiteY0" fmla="*/ 0 h 2375555"/>
              <a:gd name="connsiteX1" fmla="*/ 380807 w 707053"/>
              <a:gd name="connsiteY1" fmla="*/ 459986 h 2375555"/>
              <a:gd name="connsiteX2" fmla="*/ 180121 w 707053"/>
              <a:gd name="connsiteY2" fmla="*/ 1065916 h 2375555"/>
              <a:gd name="connsiteX3" fmla="*/ 62626 w 707053"/>
              <a:gd name="connsiteY3" fmla="*/ 1725792 h 2375555"/>
              <a:gd name="connsiteX4" fmla="*/ 43 w 707053"/>
              <a:gd name="connsiteY4" fmla="*/ 2375555 h 2375555"/>
              <a:gd name="connsiteX0" fmla="*/ 707094 w 707094"/>
              <a:gd name="connsiteY0" fmla="*/ 0 h 2375555"/>
              <a:gd name="connsiteX1" fmla="*/ 380848 w 707094"/>
              <a:gd name="connsiteY1" fmla="*/ 459986 h 2375555"/>
              <a:gd name="connsiteX2" fmla="*/ 180162 w 707094"/>
              <a:gd name="connsiteY2" fmla="*/ 1065916 h 2375555"/>
              <a:gd name="connsiteX3" fmla="*/ 62667 w 707094"/>
              <a:gd name="connsiteY3" fmla="*/ 1725792 h 2375555"/>
              <a:gd name="connsiteX4" fmla="*/ 84 w 707094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094" h="2375555">
                <a:moveTo>
                  <a:pt x="707094" y="0"/>
                </a:moveTo>
                <a:cubicBezTo>
                  <a:pt x="585331" y="128047"/>
                  <a:pt x="468670" y="282333"/>
                  <a:pt x="380848" y="459986"/>
                </a:cubicBezTo>
                <a:cubicBezTo>
                  <a:pt x="293026" y="637639"/>
                  <a:pt x="233192" y="854948"/>
                  <a:pt x="180162" y="1065916"/>
                </a:cubicBezTo>
                <a:cubicBezTo>
                  <a:pt x="127132" y="1276884"/>
                  <a:pt x="84663" y="1497978"/>
                  <a:pt x="62667" y="1725792"/>
                </a:cubicBezTo>
                <a:cubicBezTo>
                  <a:pt x="18806" y="1932138"/>
                  <a:pt x="-1488" y="2135956"/>
                  <a:pt x="84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C97AB5-9B82-4D58-856D-D83118290F04}"/>
              </a:ext>
            </a:extLst>
          </p:cNvPr>
          <p:cNvCxnSpPr/>
          <p:nvPr/>
        </p:nvCxnSpPr>
        <p:spPr>
          <a:xfrm flipV="1">
            <a:off x="5476973" y="1027048"/>
            <a:ext cx="0" cy="21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DDC667-B792-48BD-AC1C-BDA821B697C6}"/>
              </a:ext>
            </a:extLst>
          </p:cNvPr>
          <p:cNvCxnSpPr>
            <a:cxnSpLocks/>
          </p:cNvCxnSpPr>
          <p:nvPr/>
        </p:nvCxnSpPr>
        <p:spPr>
          <a:xfrm>
            <a:off x="5466306" y="3105181"/>
            <a:ext cx="2046056" cy="5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D90B2F2-3506-4BDE-8ED6-2B868BA65EFE}"/>
              </a:ext>
            </a:extLst>
          </p:cNvPr>
          <p:cNvCxnSpPr>
            <a:cxnSpLocks/>
          </p:cNvCxnSpPr>
          <p:nvPr/>
        </p:nvCxnSpPr>
        <p:spPr>
          <a:xfrm flipH="1">
            <a:off x="4630333" y="3091900"/>
            <a:ext cx="835973" cy="833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C7F77F3B-9123-435F-BC7F-B8BC744C36CF}"/>
              </a:ext>
            </a:extLst>
          </p:cNvPr>
          <p:cNvSpPr txBox="1"/>
          <p:nvPr/>
        </p:nvSpPr>
        <p:spPr>
          <a:xfrm>
            <a:off x="4397540" y="359439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BB75C32-4D10-4DA1-A955-6F11C96A6557}"/>
              </a:ext>
            </a:extLst>
          </p:cNvPr>
          <p:cNvSpPr txBox="1"/>
          <p:nvPr/>
        </p:nvSpPr>
        <p:spPr>
          <a:xfrm>
            <a:off x="7413369" y="29808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6EC1807-F20E-43E1-A10A-80833D5A6202}"/>
              </a:ext>
            </a:extLst>
          </p:cNvPr>
          <p:cNvSpPr txBox="1"/>
          <p:nvPr/>
        </p:nvSpPr>
        <p:spPr>
          <a:xfrm>
            <a:off x="5206334" y="9098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B36D640-8466-43D1-AD2D-83F7F4210693}"/>
              </a:ext>
            </a:extLst>
          </p:cNvPr>
          <p:cNvSpPr/>
          <p:nvPr/>
        </p:nvSpPr>
        <p:spPr>
          <a:xfrm rot="9719841">
            <a:off x="5289538" y="3061090"/>
            <a:ext cx="533987" cy="207726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6EB6B66-90DF-4AE9-8B13-8ABEE8AB136B}"/>
              </a:ext>
            </a:extLst>
          </p:cNvPr>
          <p:cNvCxnSpPr>
            <a:cxnSpLocks/>
          </p:cNvCxnSpPr>
          <p:nvPr/>
        </p:nvCxnSpPr>
        <p:spPr>
          <a:xfrm flipV="1">
            <a:off x="5482372" y="1915500"/>
            <a:ext cx="566458" cy="118968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1E430C5-576E-4A3E-ABAA-C0C38435D726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5481282" y="3110086"/>
            <a:ext cx="1074211" cy="3500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5122B73C-468C-408E-B0BF-A26E3081556F}"/>
              </a:ext>
            </a:extLst>
          </p:cNvPr>
          <p:cNvSpPr/>
          <p:nvPr/>
        </p:nvSpPr>
        <p:spPr>
          <a:xfrm rot="12683617" flipV="1">
            <a:off x="5454817" y="2215965"/>
            <a:ext cx="533987" cy="172838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11FDB64-6510-4A34-9EC4-AFD5C3C4EC40}"/>
              </a:ext>
            </a:extLst>
          </p:cNvPr>
          <p:cNvSpPr txBox="1"/>
          <p:nvPr/>
        </p:nvSpPr>
        <p:spPr>
          <a:xfrm>
            <a:off x="5528465" y="18524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q</a:t>
            </a: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E6AB492-B285-4C73-9EB1-04F448FA98DA}"/>
              </a:ext>
            </a:extLst>
          </p:cNvPr>
          <p:cNvSpPr txBox="1"/>
          <p:nvPr/>
        </p:nvSpPr>
        <p:spPr>
          <a:xfrm>
            <a:off x="5247729" y="32722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4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5133" y="548680"/>
            <a:ext cx="387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r>
              <a:rPr lang="fr-FR" dirty="0"/>
              <a:t> Field = local quantification axis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292080" y="2361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080" y="198884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292080" y="227687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92080" y="1916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292080" y="134076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92080" y="126876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8064" y="116632"/>
            <a:ext cx="2717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Levels (in 0 </a:t>
            </a:r>
            <a:r>
              <a:rPr lang="fr-FR" dirty="0" err="1">
                <a:solidFill>
                  <a:srgbClr val="00B0F0"/>
                </a:solidFill>
              </a:rPr>
              <a:t>field</a:t>
            </a:r>
            <a:r>
              <a:rPr lang="fr-FR" dirty="0">
                <a:solidFill>
                  <a:srgbClr val="00B0F0"/>
                </a:solidFill>
              </a:rPr>
              <a:t>)</a:t>
            </a:r>
          </a:p>
          <a:p>
            <a:r>
              <a:rPr lang="fr-FR" dirty="0"/>
              <a:t>Lines = </a:t>
            </a:r>
            <a:r>
              <a:rPr lang="fr-FR" dirty="0" err="1"/>
              <a:t>allowed</a:t>
            </a:r>
            <a:r>
              <a:rPr lang="fr-FR" dirty="0"/>
              <a:t> transitions </a:t>
            </a:r>
          </a:p>
          <a:p>
            <a:r>
              <a:rPr lang="fr-FR" i="1" dirty="0">
                <a:solidFill>
                  <a:srgbClr val="7030A0"/>
                </a:solidFill>
              </a:rPr>
              <a:t>(=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i pointer to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j)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46950" y="2178195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X,v,J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8384048" y="1728762"/>
            <a:ext cx="7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A,v’,J</a:t>
            </a:r>
            <a:r>
              <a:rPr lang="fr-FR" dirty="0"/>
              <a:t>’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8332752" y="1042218"/>
            <a:ext cx="8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B,v’’,J</a:t>
            </a:r>
            <a:r>
              <a:rPr lang="fr-FR" dirty="0"/>
              <a:t>’’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9573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19573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195736" y="376963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9573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9573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195736" y="276151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2472840" y="33268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62" idx="2"/>
          </p:cNvCxnSpPr>
          <p:nvPr/>
        </p:nvCxnSpPr>
        <p:spPr>
          <a:xfrm flipV="1">
            <a:off x="2472840" y="283565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2625240" y="2761518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586315" y="3477350"/>
            <a:ext cx="0" cy="377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327585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27585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275856" y="393305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27585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27585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3275856" y="263691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552960" y="3860560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72" idx="2"/>
          </p:cNvCxnSpPr>
          <p:nvPr/>
        </p:nvCxnSpPr>
        <p:spPr>
          <a:xfrm flipV="1">
            <a:off x="3552960" y="3369380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3690290" y="2636912"/>
            <a:ext cx="0" cy="12642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92280" y="2793702"/>
            <a:ext cx="2111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Linear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quadratic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Stark, Zeeman</a:t>
            </a:r>
          </a:p>
          <a:p>
            <a:r>
              <a:rPr lang="fr-FR" dirty="0" err="1">
                <a:solidFill>
                  <a:srgbClr val="FF0000"/>
                </a:solidFill>
              </a:rPr>
              <a:t>Effect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5993798" y="2098094"/>
            <a:ext cx="2178602" cy="186137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 92"/>
          <p:cNvSpPr/>
          <p:nvPr/>
        </p:nvSpPr>
        <p:spPr>
          <a:xfrm flipV="1">
            <a:off x="5991765" y="2376555"/>
            <a:ext cx="2178602" cy="404373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flipV="1">
            <a:off x="5996876" y="1982020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 flipV="1">
            <a:off x="5993798" y="1906333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 95"/>
          <p:cNvSpPr/>
          <p:nvPr/>
        </p:nvSpPr>
        <p:spPr>
          <a:xfrm>
            <a:off x="5996876" y="1091208"/>
            <a:ext cx="2178602" cy="179570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orme libre 96"/>
          <p:cNvSpPr/>
          <p:nvPr/>
        </p:nvSpPr>
        <p:spPr>
          <a:xfrm flipV="1">
            <a:off x="5993798" y="1332756"/>
            <a:ext cx="2178602" cy="75714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107504" y="188640"/>
            <a:ext cx="490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Molecule</a:t>
            </a:r>
            <a:r>
              <a:rPr lang="fr-FR" dirty="0"/>
              <a:t> = </a:t>
            </a:r>
            <a:r>
              <a:rPr lang="fr-FR" dirty="0" err="1"/>
              <a:t>r,v</a:t>
            </a:r>
            <a:r>
              <a:rPr lang="fr-FR" dirty="0"/>
              <a:t>, + </a:t>
            </a:r>
            <a:r>
              <a:rPr lang="fr-FR" dirty="0">
                <a:solidFill>
                  <a:srgbClr val="7030A0"/>
                </a:solidFill>
              </a:rPr>
              <a:t>pointer to the </a:t>
            </a:r>
            <a:r>
              <a:rPr lang="fr-FR" dirty="0" err="1">
                <a:solidFill>
                  <a:srgbClr val="7030A0"/>
                </a:solidFill>
              </a:rPr>
              <a:t>level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she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occupies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99" name="Groupe 98"/>
          <p:cNvGrpSpPr/>
          <p:nvPr/>
        </p:nvGrpSpPr>
        <p:grpSpPr>
          <a:xfrm>
            <a:off x="2364966" y="1628800"/>
            <a:ext cx="336879" cy="432048"/>
            <a:chOff x="1331640" y="4653136"/>
            <a:chExt cx="336879" cy="432048"/>
          </a:xfrm>
        </p:grpSpPr>
        <p:cxnSp>
          <p:nvCxnSpPr>
            <p:cNvPr id="100" name="Connecteur droit 99"/>
            <p:cNvCxnSpPr>
              <a:endCxn id="101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 rot="2945957">
            <a:off x="1021006" y="766918"/>
            <a:ext cx="796126" cy="939153"/>
            <a:chOff x="1331640" y="4655821"/>
            <a:chExt cx="317207" cy="429362"/>
          </a:xfrm>
        </p:grpSpPr>
        <p:cxnSp>
          <p:nvCxnSpPr>
            <p:cNvPr id="104" name="Connecteur droit 103"/>
            <p:cNvCxnSpPr>
              <a:endCxn id="105" idx="7"/>
            </p:cNvCxnSpPr>
            <p:nvPr/>
          </p:nvCxnSpPr>
          <p:spPr>
            <a:xfrm rot="18654043" flipH="1">
              <a:off x="1313531" y="4846827"/>
              <a:ext cx="384936" cy="2172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/>
            <p:cNvSpPr/>
            <p:nvPr/>
          </p:nvSpPr>
          <p:spPr>
            <a:xfrm>
              <a:off x="1331640" y="4998660"/>
              <a:ext cx="85225" cy="865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562982" y="4655821"/>
              <a:ext cx="85865" cy="903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 rot="2945957">
            <a:off x="3384520" y="2152132"/>
            <a:ext cx="336879" cy="432048"/>
            <a:chOff x="1331640" y="4653136"/>
            <a:chExt cx="336879" cy="432048"/>
          </a:xfrm>
        </p:grpSpPr>
        <p:cxnSp>
          <p:nvCxnSpPr>
            <p:cNvPr id="108" name="Connecteur droit 107"/>
            <p:cNvCxnSpPr>
              <a:endCxn id="109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avec flèche 112"/>
          <p:cNvCxnSpPr/>
          <p:nvPr/>
        </p:nvCxnSpPr>
        <p:spPr>
          <a:xfrm flipV="1">
            <a:off x="5503797" y="1270778"/>
            <a:ext cx="5464" cy="6226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450900" y="1927656"/>
            <a:ext cx="0" cy="4488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5344776" y="136350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5644710" y="1893381"/>
            <a:ext cx="10928" cy="4887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5724128" y="1190250"/>
            <a:ext cx="0" cy="11602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5827152" y="1366804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5964482" y="1363509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1154652" y="376156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1154652" y="348159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1154652" y="3840033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154652" y="3409589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1154652" y="2833525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1154652" y="2636911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1431756" y="27804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avec flèche 139"/>
          <p:cNvCxnSpPr>
            <a:stCxn id="139" idx="2"/>
          </p:cNvCxnSpPr>
          <p:nvPr/>
        </p:nvCxnSpPr>
        <p:spPr>
          <a:xfrm>
            <a:off x="1431756" y="2852691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>
            <a:off x="1569086" y="2849396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èche droite 141"/>
          <p:cNvSpPr/>
          <p:nvPr/>
        </p:nvSpPr>
        <p:spPr>
          <a:xfrm>
            <a:off x="1569086" y="1301484"/>
            <a:ext cx="3722994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èche droite 142"/>
          <p:cNvSpPr/>
          <p:nvPr/>
        </p:nvSpPr>
        <p:spPr>
          <a:xfrm>
            <a:off x="2693862" y="1877548"/>
            <a:ext cx="2598218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>
            <a:off x="3896084" y="2297305"/>
            <a:ext cx="1365698" cy="131111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F06059-17DE-46BD-BD7D-C5176EF526C0}"/>
              </a:ext>
            </a:extLst>
          </p:cNvPr>
          <p:cNvCxnSpPr>
            <a:cxnSpLocks/>
          </p:cNvCxnSpPr>
          <p:nvPr/>
        </p:nvCxnSpPr>
        <p:spPr>
          <a:xfrm flipV="1">
            <a:off x="1550194" y="2310161"/>
            <a:ext cx="0" cy="3454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7939D3-CA72-40F5-9A7C-34120B33B6F9}"/>
              </a:ext>
            </a:extLst>
          </p:cNvPr>
          <p:cNvCxnSpPr>
            <a:cxnSpLocks/>
          </p:cNvCxnSpPr>
          <p:nvPr/>
        </p:nvCxnSpPr>
        <p:spPr>
          <a:xfrm flipV="1">
            <a:off x="1411481" y="5655480"/>
            <a:ext cx="4054945" cy="24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95B4FFA-7802-4347-868D-05F6A945F794}"/>
              </a:ext>
            </a:extLst>
          </p:cNvPr>
          <p:cNvSpPr txBox="1"/>
          <p:nvPr/>
        </p:nvSpPr>
        <p:spPr>
          <a:xfrm>
            <a:off x="5495821" y="5538379"/>
            <a:ext cx="147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v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0F2B8C1-7A0A-401B-AF43-EE9ECFDFD2C0}"/>
              </a:ext>
            </a:extLst>
          </p:cNvPr>
          <p:cNvSpPr/>
          <p:nvPr/>
        </p:nvSpPr>
        <p:spPr>
          <a:xfrm flipV="1">
            <a:off x="2422249" y="4952372"/>
            <a:ext cx="2483528" cy="174248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B98CF9-C97C-46BB-B318-A0C908EFDD90}"/>
              </a:ext>
            </a:extLst>
          </p:cNvPr>
          <p:cNvSpPr txBox="1"/>
          <p:nvPr/>
        </p:nvSpPr>
        <p:spPr>
          <a:xfrm>
            <a:off x="1692791" y="515366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9BEBB99-8264-43FB-9BD0-60715DBE98C8}"/>
              </a:ext>
            </a:extLst>
          </p:cNvPr>
          <p:cNvSpPr/>
          <p:nvPr/>
        </p:nvSpPr>
        <p:spPr>
          <a:xfrm>
            <a:off x="2416564" y="523676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B3789BC-11AF-4D89-AAD0-F4FE2856790E}"/>
              </a:ext>
            </a:extLst>
          </p:cNvPr>
          <p:cNvSpPr txBox="1"/>
          <p:nvPr/>
        </p:nvSpPr>
        <p:spPr>
          <a:xfrm>
            <a:off x="1686823" y="488759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64E055-8FA6-49D3-AE60-21FF4D93D10E}"/>
              </a:ext>
            </a:extLst>
          </p:cNvPr>
          <p:cNvSpPr txBox="1"/>
          <p:nvPr/>
        </p:nvSpPr>
        <p:spPr>
          <a:xfrm>
            <a:off x="1717753" y="2937521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7A79F0-ABD6-4881-9D23-672BE8B990CD}"/>
              </a:ext>
            </a:extLst>
          </p:cNvPr>
          <p:cNvSpPr txBox="1"/>
          <p:nvPr/>
        </p:nvSpPr>
        <p:spPr>
          <a:xfrm>
            <a:off x="1711555" y="22004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1CA3D23-224D-4EA3-A73A-C12619FC9A73}"/>
              </a:ext>
            </a:extLst>
          </p:cNvPr>
          <p:cNvSpPr/>
          <p:nvPr/>
        </p:nvSpPr>
        <p:spPr>
          <a:xfrm flipV="1">
            <a:off x="2457368" y="4632070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386C697-34C4-4865-8961-B0A6C92443A8}"/>
              </a:ext>
            </a:extLst>
          </p:cNvPr>
          <p:cNvSpPr txBox="1"/>
          <p:nvPr/>
        </p:nvSpPr>
        <p:spPr>
          <a:xfrm>
            <a:off x="1692090" y="44665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2CC8DDC-A66E-484C-AB5D-1FECC16D05E0}"/>
              </a:ext>
            </a:extLst>
          </p:cNvPr>
          <p:cNvCxnSpPr/>
          <p:nvPr/>
        </p:nvCxnSpPr>
        <p:spPr>
          <a:xfrm>
            <a:off x="3658328" y="5570033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664E9A0-ADD8-464C-9889-B8FC6ECB3255}"/>
              </a:ext>
            </a:extLst>
          </p:cNvPr>
          <p:cNvCxnSpPr/>
          <p:nvPr/>
        </p:nvCxnSpPr>
        <p:spPr>
          <a:xfrm>
            <a:off x="4085568" y="557779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638DE9-FB4D-48F1-B690-9E5E5630049F}"/>
              </a:ext>
            </a:extLst>
          </p:cNvPr>
          <p:cNvCxnSpPr/>
          <p:nvPr/>
        </p:nvCxnSpPr>
        <p:spPr>
          <a:xfrm>
            <a:off x="3213338" y="557113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89A31570-84FF-4DDA-8967-A26EE8AE06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68" y="5772771"/>
            <a:ext cx="532571" cy="13371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767CF56-1D55-455F-9A38-05D865EF4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74" y="5765288"/>
            <a:ext cx="533267" cy="14868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DF7EF11-FE3A-4A25-A3D8-48C9BDCBB7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3" y="5806443"/>
            <a:ext cx="84682" cy="8644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9304FA4-2681-46A9-A736-0D1B7DD4365A}"/>
              </a:ext>
            </a:extLst>
          </p:cNvPr>
          <p:cNvSpPr txBox="1"/>
          <p:nvPr/>
        </p:nvSpPr>
        <p:spPr>
          <a:xfrm>
            <a:off x="5335926" y="2315271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n=2, </a:t>
            </a:r>
          </a:p>
          <a:p>
            <a:r>
              <a:rPr lang="fr-FR" sz="1350" dirty="0">
                <a:solidFill>
                  <a:srgbClr val="FF0000"/>
                </a:solidFill>
              </a:rPr>
              <a:t>Possible </a:t>
            </a:r>
          </a:p>
          <a:p>
            <a:r>
              <a:rPr lang="fr-FR" sz="1350" dirty="0" err="1">
                <a:solidFill>
                  <a:srgbClr val="FF0000"/>
                </a:solidFill>
              </a:rPr>
              <a:t>crossings</a:t>
            </a:r>
            <a:endParaRPr lang="fr-FR" sz="1350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9A702B5-C22D-4604-AD4A-FFA6B1688852}"/>
              </a:ext>
            </a:extLst>
          </p:cNvPr>
          <p:cNvSpPr txBox="1"/>
          <p:nvPr/>
        </p:nvSpPr>
        <p:spPr>
          <a:xfrm>
            <a:off x="5280298" y="4587154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n=1, </a:t>
            </a:r>
          </a:p>
          <a:p>
            <a:r>
              <a:rPr lang="fr-FR" sz="1350" dirty="0">
                <a:solidFill>
                  <a:srgbClr val="0070C0"/>
                </a:solidFill>
              </a:rPr>
              <a:t>no </a:t>
            </a:r>
            <a:r>
              <a:rPr lang="fr-FR" sz="1350" dirty="0" err="1">
                <a:solidFill>
                  <a:srgbClr val="0070C0"/>
                </a:solidFill>
              </a:rPr>
              <a:t>level</a:t>
            </a:r>
            <a:r>
              <a:rPr lang="fr-FR" sz="1350" dirty="0">
                <a:solidFill>
                  <a:srgbClr val="0070C0"/>
                </a:solidFill>
              </a:rPr>
              <a:t> </a:t>
            </a:r>
            <a:r>
              <a:rPr lang="fr-FR" sz="1350" dirty="0" err="1">
                <a:solidFill>
                  <a:srgbClr val="0070C0"/>
                </a:solidFill>
              </a:rPr>
              <a:t>crossings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85FE7DE-A9F5-42B5-9C79-5D7927A43C27}"/>
              </a:ext>
            </a:extLst>
          </p:cNvPr>
          <p:cNvSpPr/>
          <p:nvPr/>
        </p:nvSpPr>
        <p:spPr>
          <a:xfrm>
            <a:off x="3577378" y="4594860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106E0DE-6C3C-4997-BA8A-6A5F646BAF3E}"/>
              </a:ext>
            </a:extLst>
          </p:cNvPr>
          <p:cNvCxnSpPr>
            <a:cxnSpLocks/>
          </p:cNvCxnSpPr>
          <p:nvPr/>
        </p:nvCxnSpPr>
        <p:spPr>
          <a:xfrm flipV="1">
            <a:off x="3652092" y="2748176"/>
            <a:ext cx="433477" cy="19165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8780EA6-458F-493E-9572-19492EB81984}"/>
              </a:ext>
            </a:extLst>
          </p:cNvPr>
          <p:cNvCxnSpPr>
            <a:cxnSpLocks/>
          </p:cNvCxnSpPr>
          <p:nvPr/>
        </p:nvCxnSpPr>
        <p:spPr>
          <a:xfrm flipV="1">
            <a:off x="408556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CC5066C-DBE3-446D-8D95-6F4D04E08FBB}"/>
              </a:ext>
            </a:extLst>
          </p:cNvPr>
          <p:cNvCxnSpPr>
            <a:cxnSpLocks/>
          </p:cNvCxnSpPr>
          <p:nvPr/>
        </p:nvCxnSpPr>
        <p:spPr>
          <a:xfrm flipV="1">
            <a:off x="365832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C7283C2-D279-4287-9B45-688C9EB3425F}"/>
              </a:ext>
            </a:extLst>
          </p:cNvPr>
          <p:cNvCxnSpPr>
            <a:cxnSpLocks/>
          </p:cNvCxnSpPr>
          <p:nvPr/>
        </p:nvCxnSpPr>
        <p:spPr>
          <a:xfrm flipV="1">
            <a:off x="3214447" y="2313880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AB18260E-ACF5-4162-9591-5C5826A59A1B}"/>
              </a:ext>
            </a:extLst>
          </p:cNvPr>
          <p:cNvSpPr/>
          <p:nvPr/>
        </p:nvSpPr>
        <p:spPr>
          <a:xfrm rot="787981" flipV="1">
            <a:off x="2335614" y="2801663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4D21A2E9-25E0-4581-BCE8-3EE85FBA896F}"/>
              </a:ext>
            </a:extLst>
          </p:cNvPr>
          <p:cNvSpPr/>
          <p:nvPr/>
        </p:nvSpPr>
        <p:spPr>
          <a:xfrm rot="20422270" flipV="1">
            <a:off x="2289560" y="2759573"/>
            <a:ext cx="2607424" cy="251143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F57DE33-8409-4BFF-93E5-42E6B8222EE9}"/>
              </a:ext>
            </a:extLst>
          </p:cNvPr>
          <p:cNvSpPr txBox="1"/>
          <p:nvPr/>
        </p:nvSpPr>
        <p:spPr>
          <a:xfrm>
            <a:off x="783346" y="1819238"/>
            <a:ext cx="14614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Energy </a:t>
            </a:r>
            <a:r>
              <a:rPr lang="fr-FR" sz="1350" dirty="0" err="1"/>
              <a:t>level</a:t>
            </a:r>
            <a:r>
              <a:rPr lang="fr-FR" sz="1350" dirty="0"/>
              <a:t> </a:t>
            </a:r>
            <a:r>
              <a:rPr lang="fr-FR" sz="1350" dirty="0" err="1"/>
              <a:t>order</a:t>
            </a:r>
            <a:endParaRPr lang="fr-FR" sz="1350" dirty="0"/>
          </a:p>
          <a:p>
            <a:r>
              <a:rPr lang="fr-FR" sz="1350" dirty="0" err="1"/>
              <a:t>Level</a:t>
            </a:r>
            <a:r>
              <a:rPr lang="fr-FR" sz="1350" dirty="0"/>
              <a:t>[i] for i=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288C2A1-DCFE-4CFF-A74A-88C4281D82AB}"/>
              </a:ext>
            </a:extLst>
          </p:cNvPr>
          <p:cNvSpPr txBox="1"/>
          <p:nvPr/>
        </p:nvSpPr>
        <p:spPr>
          <a:xfrm>
            <a:off x="4946684" y="516614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5E21BA3-9442-411C-9B4F-48976046F47D}"/>
              </a:ext>
            </a:extLst>
          </p:cNvPr>
          <p:cNvSpPr txBox="1"/>
          <p:nvPr/>
        </p:nvSpPr>
        <p:spPr>
          <a:xfrm>
            <a:off x="4940045" y="493340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73D9360-D15E-440F-970B-0F3C42E66125}"/>
              </a:ext>
            </a:extLst>
          </p:cNvPr>
          <p:cNvSpPr txBox="1"/>
          <p:nvPr/>
        </p:nvSpPr>
        <p:spPr>
          <a:xfrm>
            <a:off x="4970975" y="298332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01BC792-626A-4AEF-A17A-CE4B1BFACBB1}"/>
              </a:ext>
            </a:extLst>
          </p:cNvPr>
          <p:cNvSpPr txBox="1"/>
          <p:nvPr/>
        </p:nvSpPr>
        <p:spPr>
          <a:xfrm>
            <a:off x="4964777" y="22462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4448A02C-494C-4C71-831D-06B4136717CF}"/>
              </a:ext>
            </a:extLst>
          </p:cNvPr>
          <p:cNvSpPr txBox="1"/>
          <p:nvPr/>
        </p:nvSpPr>
        <p:spPr>
          <a:xfrm>
            <a:off x="4945313" y="45123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694A29A-5C87-4D9F-A2F8-F66E4758C021}"/>
              </a:ext>
            </a:extLst>
          </p:cNvPr>
          <p:cNvSpPr txBox="1"/>
          <p:nvPr/>
        </p:nvSpPr>
        <p:spPr>
          <a:xfrm>
            <a:off x="1127254" y="908011"/>
            <a:ext cx="63169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Assumptions for </a:t>
            </a:r>
            <a:r>
              <a:rPr lang="fr-FR" sz="2400" dirty="0" err="1"/>
              <a:t>diagonalization</a:t>
            </a:r>
            <a:r>
              <a:rPr lang="fr-FR" sz="2400" dirty="0"/>
              <a:t>: </a:t>
            </a:r>
            <a:r>
              <a:rPr lang="fr-FR" sz="2400" dirty="0" err="1"/>
              <a:t>energy</a:t>
            </a:r>
            <a:r>
              <a:rPr lang="fr-FR" sz="2400" dirty="0"/>
              <a:t> </a:t>
            </a:r>
            <a:r>
              <a:rPr lang="fr-FR" sz="2400" dirty="0" err="1"/>
              <a:t>ordering</a:t>
            </a:r>
            <a:endParaRPr lang="fr-FR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The </a:t>
            </a:r>
            <a:r>
              <a:rPr lang="fr-FR" sz="1350" dirty="0" err="1"/>
              <a:t>calculated</a:t>
            </a:r>
            <a:r>
              <a:rPr lang="fr-FR" sz="1350" dirty="0"/>
              <a:t> </a:t>
            </a:r>
            <a:r>
              <a:rPr lang="fr-FR" sz="1350" dirty="0" err="1"/>
              <a:t>energy</a:t>
            </a:r>
            <a:r>
              <a:rPr lang="fr-FR" sz="1350" dirty="0"/>
              <a:t> </a:t>
            </a:r>
            <a:r>
              <a:rPr lang="fr-FR" sz="1350" dirty="0" err="1"/>
              <a:t>level</a:t>
            </a:r>
            <a:r>
              <a:rPr lang="fr-FR" sz="1350" dirty="0"/>
              <a:t> for absorption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done</a:t>
            </a:r>
            <a:r>
              <a:rPr lang="fr-FR" sz="1350" dirty="0"/>
              <a:t> </a:t>
            </a:r>
            <a:r>
              <a:rPr lang="fr-FR" sz="1350" dirty="0" err="1"/>
              <a:t>properly</a:t>
            </a:r>
            <a:r>
              <a:rPr lang="fr-FR" sz="1350" dirty="0"/>
              <a:t> (</a:t>
            </a:r>
            <a:r>
              <a:rPr lang="fr-FR" sz="1350" dirty="0" err="1"/>
              <a:t>with</a:t>
            </a:r>
            <a:r>
              <a:rPr lang="fr-FR" sz="1350" dirty="0"/>
              <a:t> </a:t>
            </a:r>
            <a:r>
              <a:rPr lang="fr-FR" sz="1350" dirty="0" err="1"/>
              <a:t>recoil</a:t>
            </a:r>
            <a:r>
              <a:rPr lang="fr-FR" sz="135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For </a:t>
            </a:r>
            <a:r>
              <a:rPr lang="fr-FR" sz="1350" dirty="0" err="1"/>
              <a:t>spontaneous</a:t>
            </a:r>
            <a:r>
              <a:rPr lang="fr-FR" sz="1350" dirty="0"/>
              <a:t> </a:t>
            </a:r>
            <a:r>
              <a:rPr lang="fr-FR" sz="1350" dirty="0" err="1"/>
              <a:t>emission</a:t>
            </a:r>
            <a:r>
              <a:rPr lang="fr-FR" sz="1350" dirty="0"/>
              <a:t> (k not </a:t>
            </a:r>
            <a:r>
              <a:rPr lang="fr-FR" sz="1350" dirty="0" err="1"/>
              <a:t>known</a:t>
            </a:r>
            <a:r>
              <a:rPr lang="fr-FR" sz="1350" dirty="0"/>
              <a:t>) </a:t>
            </a:r>
            <a:r>
              <a:rPr lang="fr-FR" sz="1350" dirty="0" err="1"/>
              <a:t>we</a:t>
            </a:r>
            <a:r>
              <a:rPr lang="fr-FR" sz="1350" dirty="0"/>
              <a:t> assume no change in </a:t>
            </a:r>
            <a:r>
              <a:rPr lang="fr-FR" sz="1350" dirty="0" err="1"/>
              <a:t>lower</a:t>
            </a:r>
            <a:r>
              <a:rPr lang="fr-FR" sz="1350" dirty="0"/>
              <a:t> states</a:t>
            </a:r>
          </a:p>
        </p:txBody>
      </p:sp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id="{0362CFB2-21B5-4368-AB5F-5A4E2902AC29}"/>
              </a:ext>
            </a:extLst>
          </p:cNvPr>
          <p:cNvSpPr/>
          <p:nvPr/>
        </p:nvSpPr>
        <p:spPr>
          <a:xfrm>
            <a:off x="2440622" y="549581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AF2D19B-D8A0-4A1B-AA85-C6966F93A4D6}"/>
              </a:ext>
            </a:extLst>
          </p:cNvPr>
          <p:cNvSpPr txBox="1"/>
          <p:nvPr/>
        </p:nvSpPr>
        <p:spPr>
          <a:xfrm>
            <a:off x="4944258" y="5398285"/>
            <a:ext cx="10135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121DC86-6D58-488E-89E4-219851CD9629}"/>
              </a:ext>
            </a:extLst>
          </p:cNvPr>
          <p:cNvSpPr txBox="1"/>
          <p:nvPr/>
        </p:nvSpPr>
        <p:spPr>
          <a:xfrm>
            <a:off x="1676810" y="539828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AD9420-C3D7-4469-A613-60A18381904A}"/>
              </a:ext>
            </a:extLst>
          </p:cNvPr>
          <p:cNvSpPr txBox="1"/>
          <p:nvPr/>
        </p:nvSpPr>
        <p:spPr>
          <a:xfrm>
            <a:off x="4148983" y="3431134"/>
            <a:ext cx="217656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Absorption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r>
              <a:rPr lang="fr-FR" sz="1050" dirty="0" err="1">
                <a:solidFill>
                  <a:srgbClr val="00B050"/>
                </a:solidFill>
              </a:rPr>
              <a:t>Diagonalization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is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done</a:t>
            </a:r>
            <a:r>
              <a:rPr lang="fr-FR" sz="1050" dirty="0">
                <a:solidFill>
                  <a:srgbClr val="00B050"/>
                </a:solidFill>
              </a:rPr>
              <a:t> at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61CF3E7-1A99-47CF-85BD-A8C5EB75D824}"/>
              </a:ext>
            </a:extLst>
          </p:cNvPr>
          <p:cNvSpPr/>
          <p:nvPr/>
        </p:nvSpPr>
        <p:spPr>
          <a:xfrm>
            <a:off x="3601510" y="2783014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FF5868D-9DD9-445B-91E7-ABFC8D926883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3691920" y="2983327"/>
            <a:ext cx="430847" cy="1631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AD029DD-2181-4700-92F5-FCE049F4A1EB}"/>
              </a:ext>
            </a:extLst>
          </p:cNvPr>
          <p:cNvCxnSpPr>
            <a:cxnSpLocks/>
          </p:cNvCxnSpPr>
          <p:nvPr/>
        </p:nvCxnSpPr>
        <p:spPr>
          <a:xfrm flipH="1">
            <a:off x="3224453" y="2835230"/>
            <a:ext cx="410844" cy="183778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02DEA1-1643-4501-9BA5-6233A16533E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409894" cy="175598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2CA6501C-593B-4EFF-98F8-86E687F8763C}"/>
              </a:ext>
            </a:extLst>
          </p:cNvPr>
          <p:cNvSpPr txBox="1"/>
          <p:nvPr/>
        </p:nvSpPr>
        <p:spPr>
          <a:xfrm>
            <a:off x="1700327" y="3301608"/>
            <a:ext cx="176240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Spontaneous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emission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sz="1050" dirty="0" err="1">
                <a:solidFill>
                  <a:srgbClr val="FFC000"/>
                </a:solidFill>
              </a:rPr>
              <a:t>Diagonalization</a:t>
            </a:r>
            <a:r>
              <a:rPr lang="fr-FR" sz="1050" dirty="0">
                <a:solidFill>
                  <a:srgbClr val="FFC000"/>
                </a:solidFill>
              </a:rPr>
              <a:t> </a:t>
            </a:r>
            <a:r>
              <a:rPr lang="fr-FR" sz="1050" dirty="0" err="1">
                <a:solidFill>
                  <a:srgbClr val="FFC000"/>
                </a:solidFill>
              </a:rPr>
              <a:t>done</a:t>
            </a:r>
            <a:r>
              <a:rPr lang="fr-FR" sz="1050" dirty="0">
                <a:solidFill>
                  <a:srgbClr val="FFC000"/>
                </a:solidFill>
              </a:rPr>
              <a:t> at 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E019399-4D78-4B8C-8BDD-6A5C1219B9DA}"/>
              </a:ext>
            </a:extLst>
          </p:cNvPr>
          <p:cNvSpPr/>
          <p:nvPr/>
        </p:nvSpPr>
        <p:spPr>
          <a:xfrm>
            <a:off x="4025258" y="2343412"/>
            <a:ext cx="131246" cy="32562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7CCEA9F-3D49-455D-AA0E-F1C37123599C}"/>
              </a:ext>
            </a:extLst>
          </p:cNvPr>
          <p:cNvSpPr/>
          <p:nvPr/>
        </p:nvSpPr>
        <p:spPr>
          <a:xfrm>
            <a:off x="3600081" y="2323581"/>
            <a:ext cx="131246" cy="325626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4893E6E-370B-44C8-8557-2828FAF439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0" y="4032873"/>
            <a:ext cx="429461" cy="119738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9D3CE698-E738-4A75-96FC-F72CA4455D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80" y="3937109"/>
            <a:ext cx="74306" cy="75851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B17F3AE-35A1-47E3-9048-9EDF124635AC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390889" cy="230630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BE5B9FB-D986-477A-B66E-B70EB86523FE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224452" y="2897408"/>
            <a:ext cx="396710" cy="233935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5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6D398A6B-9620-4554-B619-AF0DFEBE5B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59" y="5084726"/>
            <a:ext cx="2416277" cy="125878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B21E5EA5-B78C-440D-B5EC-B831355B2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14"/>
            <a:ext cx="4428844" cy="33097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E525D31E-A0A0-4442-870E-D9A96E2902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3384904"/>
            <a:ext cx="7263500" cy="26685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CFB1A2E-C338-4660-8776-128BA7E753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9" y="851319"/>
            <a:ext cx="3802652" cy="263895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08051D3-DFEE-48A5-927C-759D36F3B2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09" y="6460498"/>
            <a:ext cx="1345864" cy="318957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F9E903D9-C33F-46A6-A3D3-1C136733EB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5" y="2733686"/>
            <a:ext cx="3802652" cy="28681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567889A0-A021-4D2C-8223-A469E3261465}"/>
              </a:ext>
            </a:extLst>
          </p:cNvPr>
          <p:cNvSpPr txBox="1"/>
          <p:nvPr/>
        </p:nvSpPr>
        <p:spPr>
          <a:xfrm>
            <a:off x="156537" y="2689131"/>
            <a:ext cx="522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absorption j (=1)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i (=2) 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’. </a:t>
            </a:r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2FA95C6-DDCE-49A7-9345-6170D185AA9D}"/>
              </a:ext>
            </a:extLst>
          </p:cNvPr>
          <p:cNvSpPr txBox="1"/>
          <p:nvPr/>
        </p:nvSpPr>
        <p:spPr>
          <a:xfrm>
            <a:off x="156537" y="159184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V = -</a:t>
            </a:r>
            <a:r>
              <a:rPr lang="fr-FR" dirty="0" err="1">
                <a:solidFill>
                  <a:srgbClr val="0070C0"/>
                </a:solidFill>
              </a:rPr>
              <a:t>d.E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10E09D83-BEBA-40D0-A3EE-EC5ECA66F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3636" y="2006232"/>
            <a:ext cx="6287045" cy="533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EFDBE0B1-705E-4705-8056-F6FDFBB9A84B}"/>
              </a:ext>
            </a:extLst>
          </p:cNvPr>
          <p:cNvSpPr txBox="1"/>
          <p:nvPr/>
        </p:nvSpPr>
        <p:spPr>
          <a:xfrm>
            <a:off x="6075724" y="1054099"/>
            <a:ext cx="306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However</a:t>
            </a:r>
            <a:r>
              <a:rPr lang="fr-FR" dirty="0">
                <a:solidFill>
                  <a:srgbClr val="FF0000"/>
                </a:solidFill>
              </a:rPr>
              <a:t> E’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not a real </a:t>
            </a:r>
            <a:r>
              <a:rPr lang="fr-FR" dirty="0" err="1">
                <a:solidFill>
                  <a:srgbClr val="FF0000"/>
                </a:solidFill>
              </a:rPr>
              <a:t>vector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  <a:p>
            <a:r>
              <a:rPr lang="fr-FR" dirty="0">
                <a:solidFill>
                  <a:srgbClr val="FF0000"/>
                </a:solidFill>
              </a:rPr>
              <a:t> So not </a:t>
            </a:r>
            <a:r>
              <a:rPr lang="fr-FR" dirty="0" err="1">
                <a:solidFill>
                  <a:srgbClr val="FF0000"/>
                </a:solidFill>
              </a:rPr>
              <a:t>very</a:t>
            </a:r>
            <a:r>
              <a:rPr lang="fr-FR" dirty="0">
                <a:solidFill>
                  <a:srgbClr val="FF0000"/>
                </a:solidFill>
              </a:rPr>
              <a:t> good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921A7C0-1B5A-44DC-9B8F-B859D03F18B5}"/>
              </a:ext>
            </a:extLst>
          </p:cNvPr>
          <p:cNvSpPr txBox="1"/>
          <p:nvPr/>
        </p:nvSpPr>
        <p:spPr>
          <a:xfrm>
            <a:off x="158201" y="4035522"/>
            <a:ext cx="860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</a:t>
            </a:r>
            <a:r>
              <a:rPr lang="fr-FR" dirty="0" err="1">
                <a:solidFill>
                  <a:srgbClr val="0070C0"/>
                </a:solidFill>
              </a:rPr>
              <a:t>stimulated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 (or </a:t>
            </a:r>
            <a:r>
              <a:rPr lang="fr-FR" dirty="0" err="1">
                <a:solidFill>
                  <a:srgbClr val="0070C0"/>
                </a:solidFill>
              </a:rPr>
              <a:t>spontaneous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) i (=2)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j (=1) due to )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d.E’^dag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6F996DC-3659-4F61-BBE3-3B7F40B7FCC8}"/>
              </a:ext>
            </a:extLst>
          </p:cNvPr>
          <p:cNvSpPr txBox="1"/>
          <p:nvPr/>
        </p:nvSpPr>
        <p:spPr>
          <a:xfrm>
            <a:off x="1223241" y="1639314"/>
            <a:ext cx="567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In </a:t>
            </a:r>
            <a:r>
              <a:rPr lang="fr-FR" dirty="0" err="1">
                <a:solidFill>
                  <a:srgbClr val="0070C0"/>
                </a:solidFill>
              </a:rPr>
              <a:t>rotating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wave</a:t>
            </a:r>
            <a:r>
              <a:rPr lang="fr-FR" dirty="0">
                <a:solidFill>
                  <a:srgbClr val="0070C0"/>
                </a:solidFill>
              </a:rPr>
              <a:t> approximation if |1&gt;  BELOW |2&gt;  </a:t>
            </a:r>
            <a:r>
              <a:rPr lang="fr-FR" dirty="0" err="1">
                <a:solidFill>
                  <a:srgbClr val="0070C0"/>
                </a:solidFill>
              </a:rPr>
              <a:t>we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find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9B56E63F-FA24-4599-953E-7E19EC65AC4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" y="4621624"/>
            <a:ext cx="7501129" cy="26909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D8FD60E6-6BF1-4DCC-B6A0-23D96A7AB98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86868" y="276482"/>
            <a:ext cx="3794416" cy="42729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31313999-8238-4C58-9E61-70180115F20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" y="1216446"/>
            <a:ext cx="5173333" cy="301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20BF15-90E0-4D0B-94E6-5C84AA9BDD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6024363"/>
            <a:ext cx="5594550" cy="298475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E680829F-742D-4F56-B6C7-49EEB73618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" y="5105683"/>
            <a:ext cx="2947158" cy="26765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8EFF9F4-E542-45EA-AB81-53614F2625B4}"/>
              </a:ext>
            </a:extLst>
          </p:cNvPr>
          <p:cNvSpPr/>
          <p:nvPr/>
        </p:nvSpPr>
        <p:spPr>
          <a:xfrm>
            <a:off x="251520" y="558830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3C33D-6730-4940-8BF5-217728A27888}"/>
              </a:ext>
            </a:extLst>
          </p:cNvPr>
          <p:cNvSpPr/>
          <p:nvPr/>
        </p:nvSpPr>
        <p:spPr>
          <a:xfrm>
            <a:off x="144867" y="6471287"/>
            <a:ext cx="569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So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dipoles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conjugated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) for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absortion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emission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24CCF-C634-42D5-9AE7-6FD44C6CEE5A}"/>
              </a:ext>
            </a:extLst>
          </p:cNvPr>
          <p:cNvSpPr/>
          <p:nvPr/>
        </p:nvSpPr>
        <p:spPr>
          <a:xfrm>
            <a:off x="54794" y="969590"/>
            <a:ext cx="23630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calcul_rates_molecules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3DFA-219C-4022-AA88-01B9DDAC9785}"/>
              </a:ext>
            </a:extLst>
          </p:cNvPr>
          <p:cNvSpPr/>
          <p:nvPr/>
        </p:nvSpPr>
        <p:spPr>
          <a:xfrm>
            <a:off x="631395" y="1523416"/>
            <a:ext cx="23390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copie_rates_molecules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CFB43-A758-4C91-92CF-CE16FD9510C5}"/>
              </a:ext>
            </a:extLst>
          </p:cNvPr>
          <p:cNvSpPr/>
          <p:nvPr/>
        </p:nvSpPr>
        <p:spPr>
          <a:xfrm>
            <a:off x="624195" y="2032490"/>
            <a:ext cx="21966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rates_molecule_spon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C621D-0104-4A55-9CA6-708AA45577CF}"/>
              </a:ext>
            </a:extLst>
          </p:cNvPr>
          <p:cNvSpPr/>
          <p:nvPr/>
        </p:nvSpPr>
        <p:spPr>
          <a:xfrm>
            <a:off x="791854" y="3362185"/>
            <a:ext cx="16260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A9351DB-7B43-4246-B546-38DD0F44CA71}"/>
              </a:ext>
            </a:extLst>
          </p:cNvPr>
          <p:cNvCxnSpPr>
            <a:cxnSpLocks/>
          </p:cNvCxnSpPr>
          <p:nvPr/>
        </p:nvCxnSpPr>
        <p:spPr>
          <a:xfrm>
            <a:off x="2646009" y="3440372"/>
            <a:ext cx="8124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70E61E1-5B45-400D-9A21-97440A88D143}"/>
              </a:ext>
            </a:extLst>
          </p:cNvPr>
          <p:cNvSpPr txBox="1"/>
          <p:nvPr/>
        </p:nvSpPr>
        <p:spPr>
          <a:xfrm>
            <a:off x="2394588" y="287432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laser  + </a:t>
            </a:r>
            <a:r>
              <a:rPr lang="fr-FR" dirty="0" err="1">
                <a:solidFill>
                  <a:srgbClr val="00B050"/>
                </a:solidFill>
              </a:rPr>
              <a:t>molecules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2615-543F-4AAE-ADFC-D4C8A1FC70CB}"/>
              </a:ext>
            </a:extLst>
          </p:cNvPr>
          <p:cNvSpPr/>
          <p:nvPr/>
        </p:nvSpPr>
        <p:spPr>
          <a:xfrm>
            <a:off x="3516313" y="3328589"/>
            <a:ext cx="34003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rates_single_molecule_laser_level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967B8-9C66-4FC7-ACFC-C27C7C0A8A92}"/>
              </a:ext>
            </a:extLst>
          </p:cNvPr>
          <p:cNvSpPr/>
          <p:nvPr/>
        </p:nvSpPr>
        <p:spPr>
          <a:xfrm>
            <a:off x="7528914" y="3445331"/>
            <a:ext cx="15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rate_excitation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0EEE1CB-2C56-41A1-BAF1-26BEED32A73A}"/>
              </a:ext>
            </a:extLst>
          </p:cNvPr>
          <p:cNvCxnSpPr>
            <a:cxnSpLocks/>
          </p:cNvCxnSpPr>
          <p:nvPr/>
        </p:nvCxnSpPr>
        <p:spPr>
          <a:xfrm>
            <a:off x="6974344" y="3629997"/>
            <a:ext cx="55457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96964F9-A51A-4A26-970E-15DF1157E452}"/>
              </a:ext>
            </a:extLst>
          </p:cNvPr>
          <p:cNvSpPr txBox="1"/>
          <p:nvPr/>
        </p:nvSpPr>
        <p:spPr>
          <a:xfrm>
            <a:off x="6400057" y="3788511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</a:t>
            </a:r>
          </a:p>
          <a:p>
            <a:r>
              <a:rPr lang="fr-FR" dirty="0">
                <a:solidFill>
                  <a:srgbClr val="00B050"/>
                </a:solidFill>
              </a:rPr>
              <a:t>transitions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E3E30F0-EB16-4137-B1AE-754B29D77618}"/>
              </a:ext>
            </a:extLst>
          </p:cNvPr>
          <p:cNvCxnSpPr>
            <a:cxnSpLocks/>
          </p:cNvCxnSpPr>
          <p:nvPr/>
        </p:nvCxnSpPr>
        <p:spPr>
          <a:xfrm>
            <a:off x="2595586" y="3688355"/>
            <a:ext cx="768711" cy="24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E94760C-13EF-4F9C-B4AC-AA93BC4616BC}"/>
              </a:ext>
            </a:extLst>
          </p:cNvPr>
          <p:cNvSpPr txBox="1"/>
          <p:nvPr/>
        </p:nvSpPr>
        <p:spPr>
          <a:xfrm>
            <a:off x="7447332" y="3973922"/>
            <a:ext cx="19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Different</a:t>
            </a:r>
            <a:r>
              <a:rPr lang="fr-FR" dirty="0"/>
              <a:t> laser, </a:t>
            </a:r>
          </a:p>
          <a:p>
            <a:r>
              <a:rPr lang="fr-FR" dirty="0" err="1"/>
              <a:t>ionization</a:t>
            </a:r>
            <a:r>
              <a:rPr lang="fr-FR" dirty="0"/>
              <a:t>, BBR)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2C291-9599-43B4-90AC-89CB3B4BB296}"/>
              </a:ext>
            </a:extLst>
          </p:cNvPr>
          <p:cNvSpPr/>
          <p:nvPr/>
        </p:nvSpPr>
        <p:spPr>
          <a:xfrm>
            <a:off x="221969" y="4361437"/>
            <a:ext cx="13074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evolve_step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8DE3A5-4995-4CEA-9A3F-E63D9292C62A}"/>
              </a:ext>
            </a:extLst>
          </p:cNvPr>
          <p:cNvSpPr/>
          <p:nvPr/>
        </p:nvSpPr>
        <p:spPr>
          <a:xfrm>
            <a:off x="221969" y="5417359"/>
            <a:ext cx="13181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do_reaction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9B2D03-0904-4C6A-B5E1-4F0E98635895}"/>
              </a:ext>
            </a:extLst>
          </p:cNvPr>
          <p:cNvSpPr txBox="1"/>
          <p:nvPr/>
        </p:nvSpPr>
        <p:spPr>
          <a:xfrm>
            <a:off x="2925553" y="2062273"/>
            <a:ext cx="259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        	       	rate </a:t>
            </a:r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G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EA85B-5263-4248-9D79-772B3C66C301}"/>
              </a:ext>
            </a:extLst>
          </p:cNvPr>
          <p:cNvSpPr/>
          <p:nvPr/>
        </p:nvSpPr>
        <p:spPr>
          <a:xfrm>
            <a:off x="2195736" y="385152"/>
            <a:ext cx="6462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Reaction_rate</a:t>
            </a:r>
            <a:r>
              <a:rPr lang="fr-FR" sz="1200" dirty="0">
                <a:solidFill>
                  <a:srgbClr val="7030A0"/>
                </a:solidFill>
              </a:rPr>
              <a:t> </a:t>
            </a:r>
            <a:r>
              <a:rPr lang="fr-FR" sz="1200" dirty="0" err="1">
                <a:solidFill>
                  <a:srgbClr val="7030A0"/>
                </a:solidFill>
              </a:rPr>
              <a:t>coded</a:t>
            </a:r>
            <a:r>
              <a:rPr lang="fr-FR" sz="1200" dirty="0">
                <a:solidFill>
                  <a:srgbClr val="7030A0"/>
                </a:solidFill>
              </a:rPr>
              <a:t> as {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n_laser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quant_axis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pol_vector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k_eff_laser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final_internal_state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66FF20-22EB-4493-B1EF-AB51D0FBE262}"/>
              </a:ext>
            </a:extLst>
          </p:cNvPr>
          <p:cNvSpPr/>
          <p:nvPr/>
        </p:nvSpPr>
        <p:spPr>
          <a:xfrm>
            <a:off x="2574226" y="5460908"/>
            <a:ext cx="39471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get_unit_vector_spontaneous_emission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B9E9DBE-C1EA-475F-9225-5F5575DCAC7C}"/>
              </a:ext>
            </a:extLst>
          </p:cNvPr>
          <p:cNvCxnSpPr>
            <a:cxnSpLocks/>
          </p:cNvCxnSpPr>
          <p:nvPr/>
        </p:nvCxnSpPr>
        <p:spPr>
          <a:xfrm>
            <a:off x="1582169" y="5602025"/>
            <a:ext cx="81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D10DB8B-C81C-4D19-88F1-3EBA338CB700}"/>
              </a:ext>
            </a:extLst>
          </p:cNvPr>
          <p:cNvSpPr txBox="1"/>
          <p:nvPr/>
        </p:nvSpPr>
        <p:spPr>
          <a:xfrm>
            <a:off x="981465" y="5045007"/>
            <a:ext cx="476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Sontaneous</a:t>
            </a:r>
            <a:r>
              <a:rPr lang="fr-FR" dirty="0"/>
              <a:t>, </a:t>
            </a:r>
            <a:r>
              <a:rPr lang="fr-FR" dirty="0" err="1"/>
              <a:t>stimulated</a:t>
            </a:r>
            <a:r>
              <a:rPr lang="fr-FR" dirty="0"/>
              <a:t>, absorption, ionisation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DC273-6406-438D-B9C0-08C52FB26D90}"/>
              </a:ext>
            </a:extLst>
          </p:cNvPr>
          <p:cNvSpPr/>
          <p:nvPr/>
        </p:nvSpPr>
        <p:spPr>
          <a:xfrm>
            <a:off x="2417877" y="6399159"/>
            <a:ext cx="5856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r(θ, φ) has the </a:t>
            </a:r>
            <a:r>
              <a:rPr lang="fr-FR" dirty="0" err="1"/>
              <a:t>probability</a:t>
            </a:r>
            <a:r>
              <a:rPr lang="fr-FR" dirty="0"/>
              <a:t> f(r)= (3/8π)[1-|</a:t>
            </a:r>
            <a:r>
              <a:rPr lang="fr-FR" dirty="0" err="1"/>
              <a:t>r.e_p</a:t>
            </a:r>
            <a:r>
              <a:rPr lang="fr-FR" dirty="0"/>
              <a:t>|^2]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BD6F3-E2EA-4273-803B-DAE20BB92BD3}"/>
              </a:ext>
            </a:extLst>
          </p:cNvPr>
          <p:cNvSpPr/>
          <p:nvPr/>
        </p:nvSpPr>
        <p:spPr>
          <a:xfrm>
            <a:off x="5778847" y="5936346"/>
            <a:ext cx="30721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k_photon_transfer_to_particle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9E49F-0E16-4B9D-9102-54F7A1921F43}"/>
              </a:ext>
            </a:extLst>
          </p:cNvPr>
          <p:cNvSpPr/>
          <p:nvPr/>
        </p:nvSpPr>
        <p:spPr>
          <a:xfrm>
            <a:off x="5522995" y="2564005"/>
            <a:ext cx="347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</a:t>
            </a:r>
            <a:r>
              <a:rPr lang="fr-FR" sz="1200" dirty="0">
                <a:solidFill>
                  <a:srgbClr val="7030A0"/>
                </a:solidFill>
              </a:rPr>
              <a:t> = </a:t>
            </a:r>
          </a:p>
          <a:p>
            <a:r>
              <a:rPr lang="fr-FR" sz="1200" dirty="0">
                <a:solidFill>
                  <a:srgbClr val="7030A0"/>
                </a:solidFill>
              </a:rPr>
              <a:t>{ n, -1,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k_spon</a:t>
            </a:r>
            <a:r>
              <a:rPr lang="fr-FR" sz="1200" dirty="0">
                <a:solidFill>
                  <a:srgbClr val="7030A0"/>
                </a:solidFill>
              </a:rPr>
              <a:t>=(k,0,0), </a:t>
            </a:r>
            <a:r>
              <a:rPr lang="fr-FR" sz="1200" dirty="0" err="1">
                <a:solidFill>
                  <a:srgbClr val="7030A0"/>
                </a:solidFill>
              </a:rPr>
              <a:t>I_out</a:t>
            </a:r>
            <a:r>
              <a:rPr lang="fr-FR" sz="1200" dirty="0">
                <a:solidFill>
                  <a:srgbClr val="7030A0"/>
                </a:solidFill>
              </a:rPr>
              <a:t>};</a:t>
            </a:r>
          </a:p>
          <a:p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81455-9A5D-45A2-84BC-ABCBA7A75CEA}"/>
              </a:ext>
            </a:extLst>
          </p:cNvPr>
          <p:cNvSpPr/>
          <p:nvPr/>
        </p:nvSpPr>
        <p:spPr>
          <a:xfrm>
            <a:off x="2808656" y="2320063"/>
            <a:ext cx="21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Loop </a:t>
            </a:r>
            <a:r>
              <a:rPr lang="fr-FR" sz="1200" dirty="0" err="1">
                <a:solidFill>
                  <a:srgbClr val="00B050"/>
                </a:solidFill>
              </a:rPr>
              <a:t>molecules</a:t>
            </a:r>
            <a:r>
              <a:rPr lang="fr-FR" sz="1200" dirty="0">
                <a:solidFill>
                  <a:srgbClr val="00B050"/>
                </a:solidFill>
              </a:rPr>
              <a:t> + </a:t>
            </a:r>
            <a:r>
              <a:rPr lang="fr-FR" sz="1200" dirty="0" err="1">
                <a:solidFill>
                  <a:srgbClr val="00B050"/>
                </a:solidFill>
              </a:rPr>
              <a:t>levels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below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1F2B18-A2F1-48DC-B472-FD556AC4C1C2}"/>
              </a:ext>
            </a:extLst>
          </p:cNvPr>
          <p:cNvSpPr/>
          <p:nvPr/>
        </p:nvSpPr>
        <p:spPr>
          <a:xfrm>
            <a:off x="1978149" y="3999187"/>
            <a:ext cx="4207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Rates for </a:t>
            </a:r>
            <a:r>
              <a:rPr lang="fr-FR" sz="1400" dirty="0" err="1">
                <a:solidFill>
                  <a:srgbClr val="0070C0"/>
                </a:solidFill>
              </a:rPr>
              <a:t>intererence</a:t>
            </a:r>
            <a:r>
              <a:rPr lang="fr-FR" sz="1400" dirty="0">
                <a:solidFill>
                  <a:srgbClr val="0070C0"/>
                </a:solidFill>
              </a:rPr>
              <a:t> laser (not </a:t>
            </a:r>
            <a:r>
              <a:rPr lang="fr-FR" sz="1400" dirty="0" err="1">
                <a:solidFill>
                  <a:srgbClr val="0070C0"/>
                </a:solidFill>
              </a:rPr>
              <a:t>done</a:t>
            </a:r>
            <a:r>
              <a:rPr lang="fr-FR" sz="1400" dirty="0">
                <a:solidFill>
                  <a:srgbClr val="0070C0"/>
                </a:solidFill>
              </a:rPr>
              <a:t> if </a:t>
            </a:r>
            <a:r>
              <a:rPr lang="fr-FR" sz="1400" dirty="0" err="1">
                <a:solidFill>
                  <a:srgbClr val="0070C0"/>
                </a:solidFill>
              </a:rPr>
              <a:t>diagonalization</a:t>
            </a:r>
            <a:r>
              <a:rPr lang="fr-F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1C173E-6052-4EE1-AD7F-905A78456CFA}"/>
              </a:ext>
            </a:extLst>
          </p:cNvPr>
          <p:cNvSpPr/>
          <p:nvPr/>
        </p:nvSpPr>
        <p:spPr>
          <a:xfrm>
            <a:off x="6334293" y="4593355"/>
            <a:ext cx="2781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{ 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n_las</a:t>
            </a:r>
            <a:r>
              <a:rPr lang="fr-FR" sz="1200" dirty="0">
                <a:solidFill>
                  <a:srgbClr val="7030A0"/>
                </a:solidFill>
              </a:rPr>
              <a:t>, k, k, k, </a:t>
            </a:r>
            <a:r>
              <a:rPr lang="fr-FR" sz="1200" dirty="0" err="1">
                <a:solidFill>
                  <a:srgbClr val="7030A0"/>
                </a:solidFill>
              </a:rPr>
              <a:t>Internal_state_out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8C044-0226-4EF1-AA75-A4AF2938EEE4}"/>
              </a:ext>
            </a:extLst>
          </p:cNvPr>
          <p:cNvSpPr/>
          <p:nvPr/>
        </p:nvSpPr>
        <p:spPr>
          <a:xfrm>
            <a:off x="5742091" y="2212801"/>
            <a:ext cx="33736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>
                <a:solidFill>
                  <a:srgbClr val="7030A0"/>
                </a:solidFill>
              </a:rPr>
              <a:t>{ num_mol, -1, axe_quant, dq_ij , k_spon, Level[j]}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3038475" cy="29146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63879" y="116632"/>
            <a:ext cx="28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 (</a:t>
            </a:r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coodinates</a:t>
            </a:r>
            <a:r>
              <a:rPr lang="fr-FR" dirty="0"/>
              <a:t>)</a:t>
            </a:r>
          </a:p>
          <a:p>
            <a:r>
              <a:rPr lang="fr-FR" dirty="0"/>
              <a:t>For the </a:t>
            </a:r>
            <a:r>
              <a:rPr lang="fr-FR" dirty="0" err="1"/>
              <a:t>helicity</a:t>
            </a:r>
            <a:r>
              <a:rPr lang="fr-FR" dirty="0"/>
              <a:t> (</a:t>
            </a:r>
            <a:r>
              <a:rPr lang="fr-FR" dirty="0" err="1"/>
              <a:t>polarization</a:t>
            </a:r>
            <a:r>
              <a:rPr lang="fr-FR" dirty="0"/>
              <a:t>)</a:t>
            </a:r>
          </a:p>
          <a:p>
            <a:r>
              <a:rPr lang="fr-FR" dirty="0"/>
              <a:t>basis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69692" y="187028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X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20939" y="125535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Y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71800" y="9585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Z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28512" y="4002891"/>
            <a:ext cx="365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 to Euler rotations but for</a:t>
            </a:r>
          </a:p>
          <a:p>
            <a:r>
              <a:rPr lang="fr-FR" dirty="0"/>
              <a:t>Z Y Z  (</a:t>
            </a:r>
            <a:r>
              <a:rPr lang="fr-FR" dirty="0">
                <a:latin typeface="Symbol" panose="05050102010706020507" pitchFamily="18" charset="2"/>
              </a:rPr>
              <a:t>f, </a:t>
            </a:r>
            <a:r>
              <a:rPr lang="fr-FR" dirty="0" err="1">
                <a:latin typeface="Symbol" panose="05050102010706020507" pitchFamily="18" charset="2"/>
              </a:rPr>
              <a:t>q,y</a:t>
            </a:r>
            <a:r>
              <a:rPr lang="fr-FR" dirty="0"/>
              <a:t>)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982" y="4820783"/>
            <a:ext cx="905586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i="1" dirty="0"/>
              <a:t>To </a:t>
            </a:r>
            <a:r>
              <a:rPr lang="fr-FR" sz="2400" i="1" dirty="0" err="1"/>
              <a:t>define</a:t>
            </a:r>
            <a:r>
              <a:rPr lang="fr-FR" sz="2400" i="1" dirty="0"/>
              <a:t> a laser axis </a:t>
            </a:r>
            <a:r>
              <a:rPr lang="fr-FR" sz="2400" i="1" dirty="0" err="1"/>
              <a:t>we</a:t>
            </a:r>
            <a:r>
              <a:rPr lang="fr-FR" sz="2400" i="1" dirty="0"/>
              <a:t> </a:t>
            </a:r>
            <a:r>
              <a:rPr lang="fr-FR" sz="2400" i="1" dirty="0" err="1"/>
              <a:t>give</a:t>
            </a:r>
            <a:r>
              <a:rPr lang="fr-FR" sz="2400" i="1" dirty="0"/>
              <a:t> the direction of the  k </a:t>
            </a:r>
            <a:r>
              <a:rPr lang="fr-FR" sz="2400" i="1" dirty="0" err="1"/>
              <a:t>vector</a:t>
            </a:r>
            <a:r>
              <a:rPr lang="fr-FR" sz="2400" i="1" dirty="0"/>
              <a:t> (in </a:t>
            </a:r>
            <a:r>
              <a:rPr lang="fr-FR" sz="2400" i="1" dirty="0" err="1"/>
              <a:t>x,y,z</a:t>
            </a:r>
            <a:r>
              <a:rPr lang="fr-FR" sz="2400" i="1" dirty="0"/>
              <a:t>, the </a:t>
            </a:r>
            <a:r>
              <a:rPr lang="fr-FR" sz="2400" i="1" dirty="0" err="1"/>
              <a:t>lab</a:t>
            </a:r>
            <a:r>
              <a:rPr lang="fr-FR" sz="2400" i="1" dirty="0"/>
              <a:t> </a:t>
            </a:r>
            <a:r>
              <a:rPr lang="fr-FR" sz="2400" i="1" dirty="0" err="1"/>
              <a:t>coordinate</a:t>
            </a:r>
            <a:r>
              <a:rPr lang="fr-FR" sz="2400" i="1" dirty="0"/>
              <a:t>). </a:t>
            </a:r>
            <a:r>
              <a:rPr lang="fr-FR" sz="2400" i="1" dirty="0" err="1"/>
              <a:t>Thus</a:t>
            </a:r>
            <a:r>
              <a:rPr lang="fr-FR" sz="2400" i="1" dirty="0"/>
              <a:t> (</a:t>
            </a:r>
            <a:r>
              <a:rPr lang="fr-FR" sz="2400" i="1" dirty="0">
                <a:latin typeface="Symbol" panose="05050102010706020507" pitchFamily="18" charset="2"/>
              </a:rPr>
              <a:t>y</a:t>
            </a:r>
            <a:r>
              <a:rPr lang="fr-FR" sz="2400" i="1" dirty="0"/>
              <a:t>=0) the </a:t>
            </a:r>
            <a:r>
              <a:rPr lang="fr-FR" sz="2400" i="1" dirty="0" err="1"/>
              <a:t>waists</a:t>
            </a:r>
            <a:r>
              <a:rPr lang="fr-FR" sz="2400" i="1" dirty="0"/>
              <a:t> axis X and Y are </a:t>
            </a:r>
            <a:r>
              <a:rPr lang="fr-FR" sz="2400" i="1" dirty="0" err="1"/>
              <a:t>defined</a:t>
            </a:r>
            <a:r>
              <a:rPr lang="fr-FR" sz="2400" i="1" dirty="0"/>
              <a:t>.</a:t>
            </a:r>
          </a:p>
          <a:p>
            <a:r>
              <a:rPr lang="fr-FR" sz="2400" dirty="0"/>
              <a:t>For the </a:t>
            </a:r>
            <a:r>
              <a:rPr lang="fr-FR" sz="2400" dirty="0" err="1"/>
              <a:t>polarization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a rotation angle </a:t>
            </a:r>
            <a:r>
              <a:rPr lang="fr-FR" sz="2400" dirty="0">
                <a:latin typeface="Symbol" panose="05050102010706020507" pitchFamily="18" charset="2"/>
              </a:rPr>
              <a:t>y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the Z (k) axis.  </a:t>
            </a:r>
            <a:r>
              <a:rPr lang="fr-FR" sz="2400" dirty="0" err="1"/>
              <a:t>Example</a:t>
            </a:r>
            <a:r>
              <a:rPr lang="fr-FR" sz="2400" dirty="0"/>
              <a:t>: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polarization</a:t>
            </a:r>
            <a:r>
              <a:rPr lang="fr-FR" sz="2400" dirty="0"/>
              <a:t> at 45° </a:t>
            </a:r>
            <a:r>
              <a:rPr lang="fr-FR" sz="2400" dirty="0" err="1"/>
              <a:t>is</a:t>
            </a:r>
            <a:r>
              <a:rPr lang="fr-FR" sz="2400" dirty="0"/>
              <a:t>: </a:t>
            </a:r>
            <a:r>
              <a:rPr lang="fr-FR" sz="2400" dirty="0">
                <a:latin typeface="Symbol" panose="05050102010706020507" pitchFamily="18" charset="2"/>
              </a:rPr>
              <a:t>y = 45; </a:t>
            </a:r>
            <a:r>
              <a:rPr lang="fr-FR" sz="2400" dirty="0" err="1"/>
              <a:t>e</a:t>
            </a:r>
            <a:r>
              <a:rPr lang="fr-FR" sz="2400" baseline="-25000" dirty="0" err="1"/>
              <a:t>X</a:t>
            </a:r>
            <a:r>
              <a:rPr lang="fr-FR" sz="2400" dirty="0"/>
              <a:t>=(e</a:t>
            </a:r>
            <a:r>
              <a:rPr lang="fr-FR" sz="2400" baseline="-25000" dirty="0"/>
              <a:t>-1</a:t>
            </a:r>
            <a:r>
              <a:rPr lang="fr-FR" sz="2400" dirty="0"/>
              <a:t>-e</a:t>
            </a:r>
            <a:r>
              <a:rPr lang="fr-FR" sz="2400" baseline="-25000" dirty="0"/>
              <a:t>+1</a:t>
            </a:r>
            <a:r>
              <a:rPr lang="fr-FR" sz="2400" dirty="0"/>
              <a:t>)/</a:t>
            </a:r>
            <a:r>
              <a:rPr lang="fr-FR" sz="2400" dirty="0" err="1"/>
              <a:t>sqrt</a:t>
            </a:r>
            <a:r>
              <a:rPr lang="fr-FR" sz="2400" dirty="0"/>
              <a:t>(2)</a:t>
            </a:r>
            <a:r>
              <a:rPr lang="fr-FR" sz="2400" dirty="0">
                <a:latin typeface="Symbol" panose="05050102010706020507" pitchFamily="18" charset="2"/>
              </a:rPr>
              <a:t>. </a:t>
            </a:r>
            <a:r>
              <a:rPr lang="fr-FR" sz="2400" dirty="0"/>
              <a:t>So in </a:t>
            </a:r>
            <a:r>
              <a:rPr lang="fr-FR" sz="2400" dirty="0" err="1"/>
              <a:t>list_param</a:t>
            </a:r>
            <a:r>
              <a:rPr lang="fr-FR" sz="2400" dirty="0"/>
              <a:t> </a:t>
            </a:r>
            <a:r>
              <a:rPr lang="fr-FR" sz="1400" dirty="0" err="1"/>
              <a:t>Pol_circulaire_left_sp</a:t>
            </a:r>
            <a:r>
              <a:rPr lang="fr-FR" sz="1400" dirty="0"/>
              <a:t>  -0.7071; </a:t>
            </a:r>
            <a:r>
              <a:rPr lang="fr-FR" sz="1400" dirty="0" err="1"/>
              <a:t>Pol_circulaire_right_sm</a:t>
            </a:r>
            <a:r>
              <a:rPr lang="fr-FR" sz="1400" dirty="0"/>
              <a:t>[0] 0.7071; </a:t>
            </a:r>
            <a:r>
              <a:rPr lang="fr-FR" sz="1400" dirty="0" err="1"/>
              <a:t>angle_psi_degree</a:t>
            </a:r>
            <a:r>
              <a:rPr lang="fr-FR" sz="1400" dirty="0"/>
              <a:t> 45</a:t>
            </a:r>
          </a:p>
        </p:txBody>
      </p:sp>
      <p:cxnSp>
        <p:nvCxnSpPr>
          <p:cNvPr id="21" name="Connecteur droit avec flèche 20"/>
          <p:cNvCxnSpPr>
            <a:endCxn id="12" idx="2"/>
          </p:cNvCxnSpPr>
          <p:nvPr/>
        </p:nvCxnSpPr>
        <p:spPr>
          <a:xfrm>
            <a:off x="2699792" y="1930835"/>
            <a:ext cx="460016" cy="3087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699792" y="1604323"/>
            <a:ext cx="360040" cy="308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2771685" y="1916832"/>
            <a:ext cx="216139" cy="362488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911502" y="2100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l="-1" t="1363" r="1161" b="914"/>
          <a:stretch/>
        </p:blipFill>
        <p:spPr>
          <a:xfrm>
            <a:off x="5121349" y="44624"/>
            <a:ext cx="2843146" cy="319266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8073677" y="180027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Lab</a:t>
            </a:r>
            <a:r>
              <a:rPr lang="fr-FR" dirty="0">
                <a:solidFill>
                  <a:srgbClr val="00B0F0"/>
                </a:solidFill>
              </a:rPr>
              <a:t> axis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679991" y="75557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772271" y="3861048"/>
            <a:ext cx="10102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a=</a:t>
            </a:r>
            <a:r>
              <a:rPr lang="fr-FR" dirty="0" err="1">
                <a:latin typeface="Symbol" panose="05050102010706020507" pitchFamily="18" charset="2"/>
              </a:rPr>
              <a:t>f+p</a:t>
            </a:r>
            <a:r>
              <a:rPr lang="fr-FR" dirty="0">
                <a:latin typeface="Symbol" panose="05050102010706020507" pitchFamily="18" charset="2"/>
              </a:rPr>
              <a:t>/2</a:t>
            </a:r>
          </a:p>
          <a:p>
            <a:r>
              <a:rPr lang="fr-FR" dirty="0">
                <a:latin typeface="Symbol" panose="05050102010706020507" pitchFamily="18" charset="2"/>
              </a:rPr>
              <a:t>b=q</a:t>
            </a:r>
          </a:p>
          <a:p>
            <a:r>
              <a:rPr lang="fr-FR" dirty="0">
                <a:latin typeface="Symbol" panose="05050102010706020507" pitchFamily="18" charset="2"/>
              </a:rPr>
              <a:t>g=y-p/2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905325" y="3471485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Euler angle (in Z X Z rotation 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72119" y="9716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4" name="Flèche droite 33"/>
          <p:cNvSpPr/>
          <p:nvPr/>
        </p:nvSpPr>
        <p:spPr>
          <a:xfrm>
            <a:off x="3412312" y="4354978"/>
            <a:ext cx="2086172" cy="27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2771685" y="1926392"/>
            <a:ext cx="799471" cy="516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627047" y="2029442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Polarization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vector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55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49,4563"/>
  <p:tag name="LATEXADDIN" val="\documentclass{article}&#10;\usepackage{amsmath,bm}&#10;\usepackage{xcolor}&#10;\pagestyle{empty}&#10;\begin{document}&#10;&#10;$v-\hbar k$&#10;&#10;&#10;\end{document}"/>
  <p:tag name="IGUANATEXSIZE" val="20"/>
  <p:tag name="IGUANATEXCURSOR" val="115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9805"/>
  <p:tag name="ORIGINALWIDTH" val="662,1672"/>
  <p:tag name="LATEXADDIN" val="\documentclass{article}&#10;\usepackage{amsmath,bm}&#10;\usepackage{xcolor}&#10;\pagestyle{empty}&#10;\begin{document}&#10;$d_{i,j} = \langle i | \hat d | j \rangle$&#10;&#10;&#10;&#10;\end{document}"/>
  <p:tag name="IGUANATEXSIZE" val="20"/>
  <p:tag name="IGUANATEXCURSOR" val="13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973,003"/>
  <p:tag name="LATEXADDIN" val="\documentclass{article}&#10;\usepackage{amsmath,bm}&#10;\usepackage{xcolor}&#10;\pagestyle{empty}&#10;\begin{document}&#10;$d[q]_{i,j} = \langle i= m+q | d_q =d^{(q)} | j=m \rangle$&#10;&#10;&#10;&#10;\end{document}"/>
  <p:tag name="IGUANATEXSIZE" val="20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4096,738"/>
  <p:tag name="LATEXADDIN" val="\documentclass{article}&#10;\usepackage{amsmath,bm}&#10;\usepackage{xcolor}&#10;\pagestyle{empty}&#10;\begin{document}&#10;&#10;$\bm d. (\bm e_q e^{i \bm k .\hat{\bm r}})^\dag |2:m_J+q, N_\gamma-1 , \bm p+\hbar \bm k \rangle \propto |1:m_J, N_\gamma , \bm p \rangle   $&#10;and $E_2 = E_1 +  \hbar \omega$&#10;&#10;\end{document}"/>
  <p:tag name="IGUANATEXSIZE" val="18"/>
  <p:tag name="IGUANATEXCURSOR" val="14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2545,932"/>
  <p:tag name="LATEXADDIN" val="\documentclass{article}&#10;\usepackage{amsmath,bm}&#10;\usepackage{xcolor}&#10;\pagestyle{empty}&#10;\begin{document}&#10;&#10;&#10;but for real vectors:&#10;$ \sum_p \epsilon_p^* \bm e_p  = \sum_p (-1)^p \epsilon_{-p} \bm e_p  $&#10;&#10;&#10;\end{document}"/>
  <p:tag name="IGUANATEXSIZE" val="20"/>
  <p:tag name="IGUANATEXCURSOR" val="19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2896,888"/>
  <p:tag name="LATEXADDIN" val="\documentclass{article}&#10;\usepackage{amsmath,bm}&#10;\usepackage{xcolor}&#10;\pagestyle{empty}&#10;\begin{document}&#10;&#10;&#10;$ (d[q]_{i,j})^*  =   \langle j=m | (-1)^q d_{-q} = (-1)^q d^{(-q)} |  i= m+q  \rangle$&#10;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609,299"/>
  <p:tag name="LATEXADDIN" val="\documentclass{article}&#10;\usepackage{amsmath,bm}&#10;\usepackage{xcolor}&#10;\pagestyle{empty}&#10;\begin{document}&#10;&#10;$\bm d. (\bm e_q e^{i \bm k .\hat{\bm r}})^\dag = (-1)^q d_{-q} e^{-i \bm k .\hat{\bm r}} $&#10;&#10;\end{document}"/>
  <p:tag name="IGUANATEXSIZE" val="18"/>
  <p:tag name="IGUANATEXCURSOR" val="172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1,8972"/>
  <p:tag name="ORIGINALWIDTH" val="1574,803"/>
  <p:tag name="LATEXADDIN" val="\documentclass{article}&#10;\usepackage{amsmath,bm}&#10;\usepackage{xcolor}&#10;\pagestyle{empty}&#10;\begin{document}&#10;&#10;\begin{equation*}&#10;\hat d = &#10;\begin{pmatrix}&#10;d_{1,1} &amp; d_{1,2} &amp; \cdots &amp; d_{1,n} \\&#10;\vdots  &amp; \vdots  &amp; \ddots &amp; \vdots  \\&#10;d_{i,1} &amp;\vdots  &amp; d_{i,j} &amp; d_{i,n} \\&#10;\vdots  &amp; \vdots  &amp; \ddots &amp; \vdots  \\&#10;\end{pmatrix}&#10;\end{equation*} &#10;&#10;&#10;\end{document}"/>
  <p:tag name="IGUANATEXSIZE" val="20"/>
  <p:tag name="IGUANATEXCURSOR" val="33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,2276"/>
  <p:tag name="ORIGINALWIDTH" val="2373,453"/>
  <p:tag name="LATEXADDIN" val="\documentclass{article}&#10;\usepackage{amsmath,bm}&#10;\usepackage{xcolor}&#10;\pagestyle{empty}&#10;\begin{document}&#10;$ \bm E = \bm E' + {\bm E'}^\dag$ with&#10;$\bm E' = e^{i \bm k. \bm r - \omega t} E\sum_p \epsilon_p^* \bm e_p $&#10;&#10;&#10;&#10;&#10;&#10;\end{document}"/>
  <p:tag name="IGUANATEXSIZE" val="18"/>
  <p:tag name="IGUANATEXCURSOR" val="21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3967,754"/>
  <p:tag name="LATEXADDIN" val="\documentclass{article}&#10;\usepackage{amsmath,bm}&#10;\usepackage{xcolor}&#10;\pagestyle{empty}&#10;\begin{document}&#10;&#10;$\bm d. \bm e_q e^{i \bm k .\hat{\bm r}}  |1:m_J, N_\gamma , \bm p \rangle \propto |2:m_J+q, N_\gamma-1 , \bm p+\hbar \bm k \rangle  $&#10;and $E_2 = E_1 +  \hbar \omega$&#10;&#10;\end{document}"/>
  <p:tag name="IGUANATEXSIZE" val="18"/>
  <p:tag name="IGUANATEXCURSOR" val="143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,9794"/>
  <p:tag name="ORIGINALWIDTH" val="2398,2"/>
  <p:tag name="LATEXADDIN" val="\documentclass{article}&#10;\usepackage{amsmath,bm}&#10;\usepackage{xcolor}&#10;\pagestyle{empty}&#10;\begin{document}&#10;&#10;$\bm d = \sum_q (-1)^q d_{-q} \bm e_q $ such as $\bm d. \bm e_q =  d_{q} = d^{(q)}  $&#10;&#10;\end{document}"/>
  <p:tag name="IGUANATEXSIZE" val="18"/>
  <p:tag name="IGUANATEXCURSOR" val="18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1340</Words>
  <Application>Microsoft Office PowerPoint</Application>
  <PresentationFormat>Affichage à l'écran (4:3)</PresentationFormat>
  <Paragraphs>226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</dc:creator>
  <cp:lastModifiedBy>daniel.comparat daniel.comparat</cp:lastModifiedBy>
  <cp:revision>94</cp:revision>
  <cp:lastPrinted>2014-07-23T08:05:00Z</cp:lastPrinted>
  <dcterms:created xsi:type="dcterms:W3CDTF">2014-07-08T13:50:20Z</dcterms:created>
  <dcterms:modified xsi:type="dcterms:W3CDTF">2020-08-14T13:51:03Z</dcterms:modified>
</cp:coreProperties>
</file>